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790" r:id="rId2"/>
    <p:sldMasterId id="2147483799" r:id="rId3"/>
    <p:sldMasterId id="2147483648" r:id="rId4"/>
  </p:sldMasterIdLst>
  <p:notesMasterIdLst>
    <p:notesMasterId r:id="rId44"/>
  </p:notesMasterIdLst>
  <p:sldIdLst>
    <p:sldId id="261" r:id="rId5"/>
    <p:sldId id="263" r:id="rId6"/>
    <p:sldId id="262" r:id="rId7"/>
    <p:sldId id="264" r:id="rId8"/>
    <p:sldId id="256" r:id="rId9"/>
    <p:sldId id="257" r:id="rId10"/>
    <p:sldId id="265" r:id="rId11"/>
    <p:sldId id="315" r:id="rId12"/>
    <p:sldId id="266" r:id="rId13"/>
    <p:sldId id="268" r:id="rId14"/>
    <p:sldId id="259" r:id="rId15"/>
    <p:sldId id="267" r:id="rId16"/>
    <p:sldId id="302" r:id="rId17"/>
    <p:sldId id="301" r:id="rId18"/>
    <p:sldId id="300" r:id="rId19"/>
    <p:sldId id="299" r:id="rId20"/>
    <p:sldId id="298" r:id="rId21"/>
    <p:sldId id="297" r:id="rId22"/>
    <p:sldId id="296" r:id="rId23"/>
    <p:sldId id="295" r:id="rId24"/>
    <p:sldId id="294" r:id="rId25"/>
    <p:sldId id="293" r:id="rId26"/>
    <p:sldId id="292" r:id="rId27"/>
    <p:sldId id="269" r:id="rId28"/>
    <p:sldId id="270" r:id="rId29"/>
    <p:sldId id="305" r:id="rId30"/>
    <p:sldId id="272" r:id="rId31"/>
    <p:sldId id="312" r:id="rId32"/>
    <p:sldId id="281" r:id="rId33"/>
    <p:sldId id="288" r:id="rId34"/>
    <p:sldId id="273" r:id="rId35"/>
    <p:sldId id="278" r:id="rId36"/>
    <p:sldId id="277" r:id="rId37"/>
    <p:sldId id="274" r:id="rId38"/>
    <p:sldId id="276" r:id="rId39"/>
    <p:sldId id="317" r:id="rId40"/>
    <p:sldId id="313" r:id="rId41"/>
    <p:sldId id="316" r:id="rId42"/>
    <p:sldId id="314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474754-7A11-E141-A8F7-4A261AA2BDCE}" v="71" dt="2021-05-31T17:49:47.107"/>
    <p1510:client id="{8B249EBA-1A73-E927-BFCC-C64BDDF0A420}" v="35" dt="2021-06-01T09:29:44.474"/>
    <p1510:client id="{B377A5C2-C67F-4E2B-84D7-D393DC2543D2}" v="180" dt="2021-06-03T20:02:12.398"/>
    <p1510:client id="{BDB68B30-A476-8756-9600-124F1B3B03B6}" v="66" dt="2021-06-01T13:17:17.063"/>
    <p1510:client id="{FDE84BDD-78F1-FC3B-F1D8-DE61B1A8A861}" v="522" dt="2021-06-03T13:42:04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/>
    <p:restoredTop sz="94798"/>
  </p:normalViewPr>
  <p:slideViewPr>
    <p:cSldViewPr snapToGrid="0" snapToObjects="1" showGuides="1">
      <p:cViewPr varScale="1">
        <p:scale>
          <a:sx n="89" d="100"/>
          <a:sy n="89" d="100"/>
        </p:scale>
        <p:origin x="2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FNHK</c:v>
                </c:pt>
                <c:pt idx="1">
                  <c:v>FN Motol</c:v>
                </c:pt>
                <c:pt idx="2">
                  <c:v>FTN</c:v>
                </c:pt>
                <c:pt idx="3">
                  <c:v>FN Plzeň</c:v>
                </c:pt>
                <c:pt idx="4">
                  <c:v>Nový Jíčín</c:v>
                </c:pt>
              </c:strCache>
            </c:strRef>
          </c:cat>
          <c:val>
            <c:numRef>
              <c:f>List1!$B$2:$B$6</c:f>
              <c:numCache>
                <c:formatCode>0.0</c:formatCode>
                <c:ptCount val="5"/>
                <c:pt idx="0">
                  <c:v>41.666666666666671</c:v>
                </c:pt>
                <c:pt idx="1">
                  <c:v>25</c:v>
                </c:pt>
                <c:pt idx="2">
                  <c:v>15.277777777777779</c:v>
                </c:pt>
                <c:pt idx="3">
                  <c:v>13.888888888888889</c:v>
                </c:pt>
                <c:pt idx="4">
                  <c:v>4.1666666666666661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75-476D-ADD7-BCFFACAF8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33703240"/>
        <c:axId val="433703568"/>
      </c:barChart>
      <c:catAx>
        <c:axId val="433703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3703568"/>
        <c:crosses val="autoZero"/>
        <c:auto val="1"/>
        <c:lblAlgn val="ctr"/>
        <c:lblOffset val="100"/>
        <c:noMultiLvlLbl val="0"/>
      </c:catAx>
      <c:valAx>
        <c:axId val="433703568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% pacientů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3703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List1!$E$2</c:f>
                <c:numCache>
                  <c:formatCode>General</c:formatCode>
                  <c:ptCount val="1"/>
                  <c:pt idx="0">
                    <c:v>2.2999999999999998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Neutrofily</c:v>
                </c:pt>
              </c:strCache>
            </c:strRef>
          </c:cat>
          <c:val>
            <c:numRef>
              <c:f>List1!$B$2</c:f>
              <c:numCache>
                <c:formatCode>###0.00</c:formatCode>
                <c:ptCount val="1"/>
                <c:pt idx="0">
                  <c:v>2.38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C1-44A6-B18E-DB05DACF416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Neutrofily</c:v>
                </c:pt>
              </c:strCache>
            </c:strRef>
          </c:cat>
          <c:val>
            <c:numRef>
              <c:f>List1!$C$2</c:f>
              <c:numCache>
                <c:formatCode>###0.00</c:formatCode>
                <c:ptCount val="1"/>
                <c:pt idx="0">
                  <c:v>1.7700000000000005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C1-44A6-B18E-DB05DACF416E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List1!$F$2</c:f>
                <c:numCache>
                  <c:formatCode>General</c:formatCode>
                  <c:ptCount val="1"/>
                  <c:pt idx="0">
                    <c:v>3.2000000000000011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Neutrofily</c:v>
                </c:pt>
              </c:strCache>
            </c:strRef>
          </c:cat>
          <c:val>
            <c:numRef>
              <c:f>List1!$D$2</c:f>
              <c:numCache>
                <c:formatCode>###0.00</c:formatCode>
                <c:ptCount val="1"/>
                <c:pt idx="0">
                  <c:v>4.5499999999999989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C1-44A6-B18E-DB05DACF4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514112936"/>
        <c:axId val="514114904"/>
      </c:barChart>
      <c:catAx>
        <c:axId val="51411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4114904"/>
        <c:crosses val="autoZero"/>
        <c:auto val="1"/>
        <c:lblAlgn val="ctr"/>
        <c:lblOffset val="100"/>
        <c:noMultiLvlLbl val="0"/>
      </c:catAx>
      <c:valAx>
        <c:axId val="514114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dirty="0">
                    <a:solidFill>
                      <a:schemeClr val="tx1"/>
                    </a:solidFill>
                  </a:rPr>
                  <a:t>/</a:t>
                </a:r>
                <a:r>
                  <a:rPr lang="cs-CZ" sz="1200" dirty="0" err="1">
                    <a:solidFill>
                      <a:schemeClr val="tx1"/>
                    </a:solidFill>
                  </a:rPr>
                  <a:t>nl</a:t>
                </a:r>
                <a:endParaRPr lang="en-GB" sz="12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411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List1!$E$2</c:f>
                <c:numCache>
                  <c:formatCode>General</c:formatCode>
                  <c:ptCount val="1"/>
                  <c:pt idx="0">
                    <c:v>0.09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Eozinofily</c:v>
                </c:pt>
              </c:strCache>
            </c:strRef>
          </c:cat>
          <c:val>
            <c:numRef>
              <c:f>List1!$B$2</c:f>
              <c:numCache>
                <c:formatCode>###0.00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72-413D-9BF9-65671B57E8C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Eozinofily</c:v>
                </c:pt>
              </c:strCache>
            </c:strRef>
          </c:cat>
          <c:val>
            <c:numRef>
              <c:f>List1!$C$2</c:f>
              <c:numCache>
                <c:formatCode>###0.00</c:formatCode>
                <c:ptCount val="1"/>
                <c:pt idx="0">
                  <c:v>19.88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72-413D-9BF9-65671B57E8C4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List1!$F$2</c:f>
                <c:numCache>
                  <c:formatCode>General</c:formatCode>
                  <c:ptCount val="1"/>
                  <c:pt idx="0">
                    <c:v>620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Eozinofily</c:v>
                </c:pt>
              </c:strCache>
            </c:strRef>
          </c:cat>
          <c:val>
            <c:numRef>
              <c:f>List1!$D$2</c:f>
              <c:numCache>
                <c:formatCode>###0.00</c:formatCode>
                <c:ptCount val="1"/>
                <c:pt idx="0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72-413D-9BF9-65671B57E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514112936"/>
        <c:axId val="514114904"/>
      </c:barChart>
      <c:catAx>
        <c:axId val="51411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4114904"/>
        <c:crosses val="autoZero"/>
        <c:auto val="1"/>
        <c:lblAlgn val="ctr"/>
        <c:lblOffset val="100"/>
        <c:noMultiLvlLbl val="0"/>
      </c:catAx>
      <c:valAx>
        <c:axId val="514114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dirty="0">
                    <a:solidFill>
                      <a:schemeClr val="tx1"/>
                    </a:solidFill>
                  </a:rPr>
                  <a:t>/</a:t>
                </a:r>
                <a:r>
                  <a:rPr lang="cs-CZ" sz="1200" dirty="0" err="1">
                    <a:solidFill>
                      <a:schemeClr val="tx1"/>
                    </a:solidFill>
                  </a:rPr>
                  <a:t>nl</a:t>
                </a:r>
                <a:endParaRPr lang="en-GB" sz="12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411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BED64A"/>
            </a:solidFill>
          </c:spPr>
          <c:dPt>
            <c:idx val="0"/>
            <c:bubble3D val="0"/>
            <c:explosion val="8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16-498F-8E5E-2D71F5650C26}"/>
              </c:ext>
            </c:extLst>
          </c:dPt>
          <c:dPt>
            <c:idx val="1"/>
            <c:bubble3D val="0"/>
            <c:explosion val="3"/>
            <c:spPr>
              <a:solidFill>
                <a:schemeClr val="accent6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16-498F-8E5E-2D71F5650C26}"/>
              </c:ext>
            </c:extLst>
          </c:dPt>
          <c:dPt>
            <c:idx val="2"/>
            <c:bubble3D val="0"/>
            <c:explosion val="1"/>
            <c:spPr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16-498F-8E5E-2D71F5650C26}"/>
              </c:ext>
            </c:extLst>
          </c:dPt>
          <c:dPt>
            <c:idx val="3"/>
            <c:bubble3D val="0"/>
            <c:explosion val="3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16-498F-8E5E-2D71F5650C26}"/>
              </c:ext>
            </c:extLst>
          </c:dPt>
          <c:dPt>
            <c:idx val="4"/>
            <c:bubble3D val="0"/>
            <c:explosion val="5"/>
            <c:spPr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16-498F-8E5E-2D71F5650C2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Calibri Light" panose="020F030202020403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List1!$B$2:$B$5</c:f>
              <c:numCache>
                <c:formatCode>###0</c:formatCode>
                <c:ptCount val="4"/>
                <c:pt idx="0">
                  <c:v>32</c:v>
                </c:pt>
                <c:pt idx="1">
                  <c:v>24</c:v>
                </c:pt>
                <c:pt idx="2">
                  <c:v>2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16-498F-8E5E-2D71F5650C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List1!$E$2</c:f>
                <c:numCache>
                  <c:formatCode>General</c:formatCode>
                  <c:ptCount val="1"/>
                  <c:pt idx="0">
                    <c:v>94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IgE</c:v>
                </c:pt>
              </c:strCache>
            </c:strRef>
          </c:cat>
          <c:val>
            <c:numRef>
              <c:f>List1!$B$2</c:f>
              <c:numCache>
                <c:formatCode>###0.00</c:formatCode>
                <c:ptCount val="1"/>
                <c:pt idx="0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C1-44A6-B18E-DB05DACF416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IgE</c:v>
                </c:pt>
              </c:strCache>
            </c:strRef>
          </c:cat>
          <c:val>
            <c:numRef>
              <c:f>List1!$C$2</c:f>
              <c:numCache>
                <c:formatCode>###0.00</c:formatCode>
                <c:ptCount val="1"/>
                <c:pt idx="0">
                  <c:v>90.5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C1-44A6-B18E-DB05DACF416E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List1!$F$2</c:f>
                <c:numCache>
                  <c:formatCode>General</c:formatCode>
                  <c:ptCount val="1"/>
                  <c:pt idx="0">
                    <c:v>1495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IgE</c:v>
                </c:pt>
              </c:strCache>
            </c:strRef>
          </c:cat>
          <c:val>
            <c:numRef>
              <c:f>List1!$D$2</c:f>
              <c:numCache>
                <c:formatCode>###0.00</c:formatCode>
                <c:ptCount val="1"/>
                <c:pt idx="0">
                  <c:v>257.5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C1-44A6-B18E-DB05DACF4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514112936"/>
        <c:axId val="514114904"/>
      </c:barChart>
      <c:catAx>
        <c:axId val="51411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4114904"/>
        <c:crosses val="autoZero"/>
        <c:auto val="1"/>
        <c:lblAlgn val="ctr"/>
        <c:lblOffset val="100"/>
        <c:noMultiLvlLbl val="0"/>
      </c:catAx>
      <c:valAx>
        <c:axId val="514114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dirty="0">
                    <a:solidFill>
                      <a:schemeClr val="tx1"/>
                    </a:solidFill>
                  </a:rPr>
                  <a:t>IU/ml</a:t>
                </a:r>
                <a:r>
                  <a:rPr lang="cs-CZ" sz="1200" baseline="0" dirty="0">
                    <a:solidFill>
                      <a:schemeClr val="tx1"/>
                    </a:solidFill>
                  </a:rPr>
                  <a:t> (</a:t>
                </a:r>
                <a:r>
                  <a:rPr lang="cs-CZ" sz="1200" baseline="0" dirty="0" err="1">
                    <a:solidFill>
                      <a:schemeClr val="tx1"/>
                    </a:solidFill>
                  </a:rPr>
                  <a:t>kU</a:t>
                </a:r>
                <a:r>
                  <a:rPr lang="cs-CZ" sz="1200" baseline="0" dirty="0">
                    <a:solidFill>
                      <a:schemeClr val="tx1"/>
                    </a:solidFill>
                  </a:rPr>
                  <a:t>/l)</a:t>
                </a:r>
                <a:endParaRPr lang="en-GB" sz="12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411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List1!$E$2</c:f>
                <c:numCache>
                  <c:formatCode>General</c:formatCode>
                  <c:ptCount val="1"/>
                  <c:pt idx="0">
                    <c:v>0.70500000000000007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FEV1</c:v>
                </c:pt>
              </c:strCache>
            </c:strRef>
          </c:cat>
          <c:val>
            <c:numRef>
              <c:f>List1!$B$2</c:f>
              <c:numCache>
                <c:formatCode>###0.00</c:formatCode>
                <c:ptCount val="1"/>
                <c:pt idx="0">
                  <c:v>1.645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D9-45E4-83C2-DEC560C5468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FEV1</c:v>
                </c:pt>
              </c:strCache>
            </c:strRef>
          </c:cat>
          <c:val>
            <c:numRef>
              <c:f>List1!$C$2</c:f>
              <c:numCache>
                <c:formatCode>###0.00</c:formatCode>
                <c:ptCount val="1"/>
                <c:pt idx="0">
                  <c:v>0.43000000000000016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D9-45E4-83C2-DEC560C5468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List1!$F$2</c:f>
                <c:numCache>
                  <c:formatCode>General</c:formatCode>
                  <c:ptCount val="1"/>
                  <c:pt idx="0">
                    <c:v>1.1899999999999995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FEV1</c:v>
                </c:pt>
              </c:strCache>
            </c:strRef>
          </c:cat>
          <c:val>
            <c:numRef>
              <c:f>List1!$D$2</c:f>
              <c:numCache>
                <c:formatCode>###0.00</c:formatCode>
                <c:ptCount val="1"/>
                <c:pt idx="0">
                  <c:v>0.49500000000000011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D9-45E4-83C2-DEC560C54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514112936"/>
        <c:axId val="514114904"/>
      </c:barChart>
      <c:catAx>
        <c:axId val="51411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4114904"/>
        <c:crosses val="autoZero"/>
        <c:auto val="1"/>
        <c:lblAlgn val="ctr"/>
        <c:lblOffset val="100"/>
        <c:noMultiLvlLbl val="0"/>
      </c:catAx>
      <c:valAx>
        <c:axId val="514114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dirty="0">
                    <a:solidFill>
                      <a:schemeClr val="tx1"/>
                    </a:solidFill>
                  </a:rPr>
                  <a:t>l</a:t>
                </a:r>
                <a:endParaRPr lang="en-GB" sz="12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411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List1!$E$2</c:f>
                <c:numCache>
                  <c:formatCode>General</c:formatCode>
                  <c:ptCount val="1"/>
                  <c:pt idx="0">
                    <c:v>17.699999999999996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FEV1</c:v>
                </c:pt>
              </c:strCache>
            </c:strRef>
          </c:cat>
          <c:val>
            <c:numRef>
              <c:f>List1!$B$2</c:f>
              <c:numCache>
                <c:formatCode>###0.00</c:formatCode>
                <c:ptCount val="1"/>
                <c:pt idx="0">
                  <c:v>54.4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F5-44F1-88EF-2C09E771286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FEV1</c:v>
                </c:pt>
              </c:strCache>
            </c:strRef>
          </c:cat>
          <c:val>
            <c:numRef>
              <c:f>List1!$C$2</c:f>
              <c:numCache>
                <c:formatCode>###0.00</c:formatCode>
                <c:ptCount val="1"/>
                <c:pt idx="0">
                  <c:v>19.500000000000007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F5-44F1-88EF-2C09E771286B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List1!$F$2</c:f>
                <c:numCache>
                  <c:formatCode>General</c:formatCode>
                  <c:ptCount val="1"/>
                  <c:pt idx="0">
                    <c:v>19.599999999999994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FEV1</c:v>
                </c:pt>
              </c:strCache>
            </c:strRef>
          </c:cat>
          <c:val>
            <c:numRef>
              <c:f>List1!$D$2</c:f>
              <c:numCache>
                <c:formatCode>###0.00</c:formatCode>
                <c:ptCount val="1"/>
                <c:pt idx="0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F5-44F1-88EF-2C09E7712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514112936"/>
        <c:axId val="514114904"/>
      </c:barChart>
      <c:catAx>
        <c:axId val="51411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4114904"/>
        <c:crosses val="autoZero"/>
        <c:auto val="1"/>
        <c:lblAlgn val="ctr"/>
        <c:lblOffset val="100"/>
        <c:noMultiLvlLbl val="0"/>
      </c:catAx>
      <c:valAx>
        <c:axId val="514114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dirty="0">
                    <a:solidFill>
                      <a:schemeClr val="tx1"/>
                    </a:solidFill>
                  </a:rPr>
                  <a:t>%</a:t>
                </a:r>
                <a:endParaRPr lang="en-GB" sz="12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411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List1!$E$2</c:f>
                <c:numCache>
                  <c:formatCode>General</c:formatCode>
                  <c:ptCount val="1"/>
                  <c:pt idx="0">
                    <c:v>0.94999999999999973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FVC</c:v>
                </c:pt>
              </c:strCache>
            </c:strRef>
          </c:cat>
          <c:val>
            <c:numRef>
              <c:f>List1!$B$2</c:f>
              <c:numCache>
                <c:formatCode>###0.00</c:formatCode>
                <c:ptCount val="1"/>
                <c:pt idx="0">
                  <c:v>2.5299999999999998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3-471C-AD5C-DDF9F482C48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FVC</c:v>
                </c:pt>
              </c:strCache>
            </c:strRef>
          </c:cat>
          <c:val>
            <c:numRef>
              <c:f>List1!$C$2</c:f>
              <c:numCache>
                <c:formatCode>###0.00</c:formatCode>
                <c:ptCount val="1"/>
                <c:pt idx="0">
                  <c:v>0.85499999999999998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3-471C-AD5C-DDF9F482C48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List1!$F$2</c:f>
                <c:numCache>
                  <c:formatCode>General</c:formatCode>
                  <c:ptCount val="1"/>
                  <c:pt idx="0">
                    <c:v>1.4250000000000003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FVC</c:v>
                </c:pt>
              </c:strCache>
            </c:strRef>
          </c:cat>
          <c:val>
            <c:numRef>
              <c:f>List1!$D$2</c:f>
              <c:numCache>
                <c:formatCode>###0.00</c:formatCode>
                <c:ptCount val="1"/>
                <c:pt idx="0">
                  <c:v>0.43000000000000016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23-471C-AD5C-DDF9F482C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514112936"/>
        <c:axId val="514114904"/>
      </c:barChart>
      <c:catAx>
        <c:axId val="51411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4114904"/>
        <c:crosses val="autoZero"/>
        <c:auto val="1"/>
        <c:lblAlgn val="ctr"/>
        <c:lblOffset val="100"/>
        <c:noMultiLvlLbl val="0"/>
      </c:catAx>
      <c:valAx>
        <c:axId val="514114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dirty="0">
                    <a:solidFill>
                      <a:schemeClr val="tx1"/>
                    </a:solidFill>
                  </a:rPr>
                  <a:t>l</a:t>
                </a:r>
                <a:endParaRPr lang="en-GB" sz="12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411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List1!$E$2</c:f>
                <c:numCache>
                  <c:formatCode>General</c:formatCode>
                  <c:ptCount val="1"/>
                  <c:pt idx="0">
                    <c:v>19.700000000000003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FVC</c:v>
                </c:pt>
              </c:strCache>
            </c:strRef>
          </c:cat>
          <c:val>
            <c:numRef>
              <c:f>List1!$B$2</c:f>
              <c:numCache>
                <c:formatCode>###0.00</c:formatCode>
                <c:ptCount val="1"/>
                <c:pt idx="0">
                  <c:v>72.5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29-4075-856E-DFA44ABA2C5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FVC</c:v>
                </c:pt>
              </c:strCache>
            </c:strRef>
          </c:cat>
          <c:val>
            <c:numRef>
              <c:f>List1!$C$2</c:f>
              <c:numCache>
                <c:formatCode>###0.00</c:formatCode>
                <c:ptCount val="1"/>
                <c:pt idx="0">
                  <c:v>16.950000000000003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29-4075-856E-DFA44ABA2C5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List1!$F$2</c:f>
                <c:numCache>
                  <c:formatCode>General</c:formatCode>
                  <c:ptCount val="1"/>
                  <c:pt idx="0">
                    <c:v>12.400000000000006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FVC</c:v>
                </c:pt>
              </c:strCache>
            </c:strRef>
          </c:cat>
          <c:val>
            <c:numRef>
              <c:f>List1!$D$2</c:f>
              <c:numCache>
                <c:formatCode>###0.00</c:formatCode>
                <c:ptCount val="1"/>
                <c:pt idx="0">
                  <c:v>16.149999999999991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29-4075-856E-DFA44ABA2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514112936"/>
        <c:axId val="514114904"/>
      </c:barChart>
      <c:catAx>
        <c:axId val="51411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4114904"/>
        <c:crosses val="autoZero"/>
        <c:auto val="1"/>
        <c:lblAlgn val="ctr"/>
        <c:lblOffset val="100"/>
        <c:noMultiLvlLbl val="0"/>
      </c:catAx>
      <c:valAx>
        <c:axId val="514114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dirty="0">
                    <a:solidFill>
                      <a:schemeClr val="tx1"/>
                    </a:solidFill>
                  </a:rPr>
                  <a:t>%</a:t>
                </a:r>
                <a:endParaRPr lang="en-GB" sz="12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411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List1!$E$2</c:f>
                <c:numCache>
                  <c:formatCode>General</c:formatCode>
                  <c:ptCount val="1"/>
                  <c:pt idx="0">
                    <c:v>10.150000000000006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FEV1/FVC</c:v>
                </c:pt>
              </c:strCache>
            </c:strRef>
          </c:cat>
          <c:val>
            <c:numRef>
              <c:f>List1!$B$2</c:f>
              <c:numCache>
                <c:formatCode>###0.00</c:formatCode>
                <c:ptCount val="1"/>
                <c:pt idx="0">
                  <c:v>56.150000000000006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80-4C42-A876-B057F6FB668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FEV1/FVC</c:v>
                </c:pt>
              </c:strCache>
            </c:strRef>
          </c:cat>
          <c:val>
            <c:numRef>
              <c:f>List1!$C$2</c:f>
              <c:numCache>
                <c:formatCode>###0.00</c:formatCode>
                <c:ptCount val="1"/>
                <c:pt idx="0">
                  <c:v>11.25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80-4C42-A876-B057F6FB668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List1!$F$2</c:f>
                <c:numCache>
                  <c:formatCode>General</c:formatCode>
                  <c:ptCount val="1"/>
                  <c:pt idx="0">
                    <c:v>19.450000000000003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FEV1/FVC</c:v>
                </c:pt>
              </c:strCache>
            </c:strRef>
          </c:cat>
          <c:val>
            <c:numRef>
              <c:f>List1!$D$2</c:f>
              <c:numCache>
                <c:formatCode>###0.00</c:formatCode>
                <c:ptCount val="1"/>
                <c:pt idx="0">
                  <c:v>7.4499999999999886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80-4C42-A876-B057F6FB6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514112936"/>
        <c:axId val="514114904"/>
      </c:barChart>
      <c:catAx>
        <c:axId val="51411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4114904"/>
        <c:crosses val="autoZero"/>
        <c:auto val="1"/>
        <c:lblAlgn val="ctr"/>
        <c:lblOffset val="100"/>
        <c:noMultiLvlLbl val="0"/>
      </c:catAx>
      <c:valAx>
        <c:axId val="514114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dirty="0">
                    <a:solidFill>
                      <a:schemeClr val="tx1"/>
                    </a:solidFill>
                  </a:rPr>
                  <a:t>%</a:t>
                </a:r>
                <a:endParaRPr lang="en-GB" sz="12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411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BED64A"/>
            </a:solidFill>
          </c:spPr>
          <c:dPt>
            <c:idx val="0"/>
            <c:bubble3D val="0"/>
            <c:explosion val="8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88-4F29-A070-493BC72222E4}"/>
              </c:ext>
            </c:extLst>
          </c:dPt>
          <c:dPt>
            <c:idx val="1"/>
            <c:bubble3D val="0"/>
            <c:explosion val="3"/>
            <c:spPr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88-4F29-A070-493BC72222E4}"/>
              </c:ext>
            </c:extLst>
          </c:dPt>
          <c:dPt>
            <c:idx val="2"/>
            <c:bubble3D val="0"/>
            <c:explosion val="1"/>
            <c:spPr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88-4F29-A070-493BC72222E4}"/>
              </c:ext>
            </c:extLst>
          </c:dPt>
          <c:dPt>
            <c:idx val="3"/>
            <c:bubble3D val="0"/>
            <c:explosion val="3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88-4F29-A070-493BC72222E4}"/>
              </c:ext>
            </c:extLst>
          </c:dPt>
          <c:dPt>
            <c:idx val="4"/>
            <c:bubble3D val="0"/>
            <c:explosion val="5"/>
            <c:spPr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88-4F29-A070-493BC72222E4}"/>
              </c:ext>
            </c:extLst>
          </c:dPt>
          <c:dLbls>
            <c:dLbl>
              <c:idx val="2"/>
              <c:layout>
                <c:manualLayout>
                  <c:x val="-6.0282399524299805E-2"/>
                  <c:y val="-0.133673516644984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88-4F29-A070-493BC72222E4}"/>
                </c:ext>
              </c:extLst>
            </c:dLbl>
            <c:dLbl>
              <c:idx val="3"/>
              <c:layout>
                <c:manualLayout>
                  <c:x val="1.9180763485004484E-2"/>
                  <c:y val="-0.1544671747897595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88-4F29-A070-493BC72222E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Calibri Light" panose="020F030202020403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List1!$B$2:$B$5</c:f>
              <c:numCache>
                <c:formatCode>###0</c:formatCode>
                <c:ptCount val="4"/>
                <c:pt idx="0">
                  <c:v>13</c:v>
                </c:pt>
                <c:pt idx="1">
                  <c:v>57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88-4F29-A070-493BC72222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37067235396146E-2"/>
          <c:y val="3.508125516879694E-2"/>
          <c:w val="0.89017908110480659"/>
          <c:h val="0.77587401694805092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FFC000"/>
              </a:solidFill>
              <a:ln w="12700">
                <a:solidFill>
                  <a:schemeClr val="tx1">
                    <a:alpha val="99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9"/>
              <c:spPr>
                <a:solidFill>
                  <a:srgbClr val="FFC000"/>
                </a:solidFill>
                <a:ln w="12700">
                  <a:solidFill>
                    <a:schemeClr val="tx1">
                      <a:alpha val="99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1D0-4BD3-8041-717ED79448B9}"/>
              </c:ext>
            </c:extLst>
          </c:dPt>
          <c:dPt>
            <c:idx val="1"/>
            <c:marker>
              <c:symbol val="circle"/>
              <c:size val="9"/>
              <c:spPr>
                <a:solidFill>
                  <a:srgbClr val="FFC000"/>
                </a:solidFill>
                <a:ln w="12700">
                  <a:solidFill>
                    <a:schemeClr val="tx1">
                      <a:alpha val="99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1D0-4BD3-8041-717ED79448B9}"/>
              </c:ext>
            </c:extLst>
          </c:dPt>
          <c:dPt>
            <c:idx val="2"/>
            <c:marker>
              <c:symbol val="circle"/>
              <c:size val="9"/>
              <c:spPr>
                <a:solidFill>
                  <a:srgbClr val="FFC000"/>
                </a:solidFill>
                <a:ln w="12700">
                  <a:solidFill>
                    <a:schemeClr val="tx1">
                      <a:alpha val="99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1D0-4BD3-8041-717ED79448B9}"/>
              </c:ext>
            </c:extLst>
          </c:dPt>
          <c:dPt>
            <c:idx val="3"/>
            <c:marker>
              <c:symbol val="circle"/>
              <c:size val="9"/>
              <c:spPr>
                <a:solidFill>
                  <a:srgbClr val="FFC000"/>
                </a:solidFill>
                <a:ln w="12700">
                  <a:solidFill>
                    <a:schemeClr val="tx1">
                      <a:alpha val="99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1D0-4BD3-8041-717ED79448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Calibri Light" panose="020F030202020403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&lt; 40</c:v>
                </c:pt>
                <c:pt idx="1">
                  <c:v>40–44</c:v>
                </c:pt>
                <c:pt idx="2">
                  <c:v>45–49</c:v>
                </c:pt>
                <c:pt idx="3">
                  <c:v>50–54</c:v>
                </c:pt>
                <c:pt idx="4">
                  <c:v>55–59</c:v>
                </c:pt>
                <c:pt idx="5">
                  <c:v>60+</c:v>
                </c:pt>
              </c:strCache>
            </c:strRef>
          </c:cat>
          <c:val>
            <c:numRef>
              <c:f>List1!$B$2:$B$7</c:f>
              <c:numCache>
                <c:formatCode>###0.0</c:formatCode>
                <c:ptCount val="6"/>
                <c:pt idx="0">
                  <c:v>16.666666666666664</c:v>
                </c:pt>
                <c:pt idx="1">
                  <c:v>23.611111111111111</c:v>
                </c:pt>
                <c:pt idx="2">
                  <c:v>15.277777777777779</c:v>
                </c:pt>
                <c:pt idx="3">
                  <c:v>12.5</c:v>
                </c:pt>
                <c:pt idx="4">
                  <c:v>13.888888888888889</c:v>
                </c:pt>
                <c:pt idx="5">
                  <c:v>18.055555555555554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1D0-4BD3-8041-717ED79448B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80144296"/>
        <c:axId val="380148888"/>
      </c:lineChart>
      <c:catAx>
        <c:axId val="380144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Calibri Light" panose="020F0302020204030204" pitchFamily="34" charset="0"/>
                  </a:defRPr>
                </a:pPr>
                <a:r>
                  <a:rPr lang="cs-CZ" dirty="0"/>
                  <a:t>Věk</a:t>
                </a:r>
              </a:p>
            </c:rich>
          </c:tx>
          <c:layout>
            <c:manualLayout>
              <c:xMode val="edge"/>
              <c:yMode val="edge"/>
              <c:x val="0.52143463582557026"/>
              <c:y val="0.881449930186222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Calibri Light" panose="020F030202020403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pPr>
            <a:endParaRPr lang="cs-CZ"/>
          </a:p>
        </c:txPr>
        <c:crossAx val="380148888"/>
        <c:crosses val="autoZero"/>
        <c:auto val="1"/>
        <c:lblAlgn val="ctr"/>
        <c:lblOffset val="100"/>
        <c:noMultiLvlLbl val="0"/>
      </c:catAx>
      <c:valAx>
        <c:axId val="380148888"/>
        <c:scaling>
          <c:orientation val="minMax"/>
          <c:max val="3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Calibri Light" panose="020F0302020204030204" pitchFamily="34" charset="0"/>
                  </a:defRPr>
                </a:pPr>
                <a:r>
                  <a:rPr lang="cs-CZ"/>
                  <a:t> % pacientů</a:t>
                </a:r>
              </a:p>
            </c:rich>
          </c:tx>
          <c:layout>
            <c:manualLayout>
              <c:xMode val="edge"/>
              <c:yMode val="edge"/>
              <c:x val="0"/>
              <c:y val="0.356029646762456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Calibri Light" panose="020F0302020204030204" pitchFamily="34" charset="0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pPr>
            <a:endParaRPr lang="cs-CZ"/>
          </a:p>
        </c:txPr>
        <c:crossAx val="380144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  <a:cs typeface="Calibri Light" panose="020F0302020204030204" pitchFamily="34" charset="0"/>
        </a:defRPr>
      </a:pPr>
      <a:endParaRPr lang="cs-CZ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List1!$E$2</c:f>
                <c:numCache>
                  <c:formatCode>General</c:formatCode>
                  <c:ptCount val="1"/>
                  <c:pt idx="0">
                    <c:v>16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FeNO</c:v>
                </c:pt>
              </c:strCache>
            </c:strRef>
          </c:cat>
          <c:val>
            <c:numRef>
              <c:f>List1!$B$2</c:f>
              <c:numCache>
                <c:formatCode>###0.00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5D-4B49-846E-3B2DF2ED1B3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FeNO</c:v>
                </c:pt>
              </c:strCache>
            </c:strRef>
          </c:cat>
          <c:val>
            <c:numRef>
              <c:f>List1!$C$2</c:f>
              <c:numCache>
                <c:formatCode>###0.00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5D-4B49-846E-3B2DF2ED1B39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List1!$F$2</c:f>
                <c:numCache>
                  <c:formatCode>General</c:formatCode>
                  <c:ptCount val="1"/>
                  <c:pt idx="0">
                    <c:v>51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FeNO</c:v>
                </c:pt>
              </c:strCache>
            </c:strRef>
          </c:cat>
          <c:val>
            <c:numRef>
              <c:f>List1!$D$2</c:f>
              <c:numCache>
                <c:formatCode>###0.00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5D-4B49-846E-3B2DF2ED1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514112936"/>
        <c:axId val="514114904"/>
      </c:barChart>
      <c:catAx>
        <c:axId val="51411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4114904"/>
        <c:crosses val="autoZero"/>
        <c:auto val="1"/>
        <c:lblAlgn val="ctr"/>
        <c:lblOffset val="100"/>
        <c:noMultiLvlLbl val="0"/>
      </c:catAx>
      <c:valAx>
        <c:axId val="514114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dirty="0" err="1">
                    <a:solidFill>
                      <a:schemeClr val="tx1"/>
                    </a:solidFill>
                  </a:rPr>
                  <a:t>ppb</a:t>
                </a:r>
                <a:endParaRPr lang="en-GB" sz="12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411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BED64A"/>
            </a:solidFill>
          </c:spPr>
          <c:dPt>
            <c:idx val="0"/>
            <c:bubble3D val="0"/>
            <c:explosion val="8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57-4BA8-B897-4988B7BF8119}"/>
              </c:ext>
            </c:extLst>
          </c:dPt>
          <c:dPt>
            <c:idx val="1"/>
            <c:bubble3D val="0"/>
            <c:explosion val="3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57-4BA8-B897-4988B7BF8119}"/>
              </c:ext>
            </c:extLst>
          </c:dPt>
          <c:dPt>
            <c:idx val="2"/>
            <c:bubble3D val="0"/>
            <c:explosion val="1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57-4BA8-B897-4988B7BF8119}"/>
              </c:ext>
            </c:extLst>
          </c:dPt>
          <c:dPt>
            <c:idx val="3"/>
            <c:bubble3D val="0"/>
            <c:explosion val="3"/>
            <c:spPr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57-4BA8-B897-4988B7BF8119}"/>
              </c:ext>
            </c:extLst>
          </c:dPt>
          <c:dPt>
            <c:idx val="4"/>
            <c:bubble3D val="0"/>
            <c:explosion val="5"/>
            <c:spPr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A57-4BA8-B897-4988B7BF811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Calibri Light" panose="020F030202020403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List1!$B$2:$B$3</c:f>
              <c:numCache>
                <c:formatCode>###0</c:formatCode>
                <c:ptCount val="2"/>
                <c:pt idx="0">
                  <c:v>4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57-4BA8-B897-4988B7BF81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List1!$E$2</c:f>
                <c:numCache>
                  <c:formatCode>General</c:formatCode>
                  <c:ptCount val="1"/>
                  <c:pt idx="0">
                    <c:v>6.5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ACT</c:v>
                </c:pt>
              </c:strCache>
            </c:strRef>
          </c:cat>
          <c:val>
            <c:numRef>
              <c:f>List1!$B$2</c:f>
              <c:numCache>
                <c:formatCode>###0.00</c:formatCode>
                <c:ptCount val="1"/>
                <c:pt idx="0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77-496B-B850-31448459391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ACT</c:v>
                </c:pt>
              </c:strCache>
            </c:strRef>
          </c:cat>
          <c:val>
            <c:numRef>
              <c:f>List1!$C$2</c:f>
              <c:numCache>
                <c:formatCode>###0.00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77-496B-B850-314484593914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List1!$F$2</c:f>
                <c:numCache>
                  <c:formatCode>General</c:formatCode>
                  <c:ptCount val="1"/>
                  <c:pt idx="0">
                    <c:v>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ACT</c:v>
                </c:pt>
              </c:strCache>
            </c:strRef>
          </c:cat>
          <c:val>
            <c:numRef>
              <c:f>List1!$D$2</c:f>
              <c:numCache>
                <c:formatCode>###0.00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77-496B-B850-314484593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514112936"/>
        <c:axId val="514114904"/>
      </c:barChart>
      <c:catAx>
        <c:axId val="51411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4114904"/>
        <c:crosses val="autoZero"/>
        <c:auto val="1"/>
        <c:lblAlgn val="ctr"/>
        <c:lblOffset val="100"/>
        <c:noMultiLvlLbl val="0"/>
      </c:catAx>
      <c:valAx>
        <c:axId val="514114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dirty="0">
                    <a:solidFill>
                      <a:schemeClr val="tx1"/>
                    </a:solidFill>
                  </a:rPr>
                  <a:t>Počet bodů</a:t>
                </a:r>
                <a:endParaRPr lang="en-GB" sz="12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411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List1!$A$2:$A$3</c:f>
              <c:strCache>
                <c:ptCount val="2"/>
                <c:pt idx="0">
                  <c:v>Chronická sinusitida</c:v>
                </c:pt>
                <c:pt idx="1">
                  <c:v>Nasální polypy</c:v>
                </c:pt>
              </c:strCache>
            </c:strRef>
          </c:cat>
          <c:val>
            <c:numRef>
              <c:f>List1!$B$2:$B$3</c:f>
              <c:numCache>
                <c:formatCode>###0.0</c:formatCode>
                <c:ptCount val="2"/>
                <c:pt idx="0">
                  <c:v>1.3888888888888888</c:v>
                </c:pt>
                <c:pt idx="1">
                  <c:v>1.3888888888888888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9E-4850-9AA7-DACC61594AE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Chronická sinusitida</c:v>
                </c:pt>
                <c:pt idx="1">
                  <c:v>Nasální polypy</c:v>
                </c:pt>
              </c:strCache>
            </c:strRef>
          </c:cat>
          <c:val>
            <c:numRef>
              <c:f>List1!$C$2:$C$3</c:f>
              <c:numCache>
                <c:formatCode>###0.0</c:formatCode>
                <c:ptCount val="2"/>
                <c:pt idx="0">
                  <c:v>40.277777777777779</c:v>
                </c:pt>
                <c:pt idx="1">
                  <c:v>66.666666666666657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9E-4850-9AA7-DACC61594AE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Chronická sinusitida</c:v>
                </c:pt>
                <c:pt idx="1">
                  <c:v>Nasální polypy</c:v>
                </c:pt>
              </c:strCache>
            </c:strRef>
          </c:cat>
          <c:val>
            <c:numRef>
              <c:f>List1!$D$2:$D$3</c:f>
              <c:numCache>
                <c:formatCode>###0.0</c:formatCode>
                <c:ptCount val="2"/>
                <c:pt idx="0">
                  <c:v>58.333333333333336</c:v>
                </c:pt>
                <c:pt idx="1">
                  <c:v>31.944444444444443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9E-4850-9AA7-DACC61594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35340224"/>
        <c:axId val="535338584"/>
      </c:barChart>
      <c:catAx>
        <c:axId val="535340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535338584"/>
        <c:crosses val="autoZero"/>
        <c:auto val="1"/>
        <c:lblAlgn val="ctr"/>
        <c:lblOffset val="100"/>
        <c:noMultiLvlLbl val="0"/>
      </c:catAx>
      <c:valAx>
        <c:axId val="535338584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cs-CZ" sz="1400" dirty="0"/>
                  <a:t>% pacientů</a:t>
                </a:r>
                <a:endParaRPr lang="en-GB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53534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</a:defRPr>
      </a:pPr>
      <a:endParaRPr lang="cs-CZ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Chronická sinusitida</c:v>
                </c:pt>
                <c:pt idx="1">
                  <c:v>Nasální polypy</c:v>
                </c:pt>
              </c:strCache>
            </c:strRef>
          </c:cat>
          <c:val>
            <c:numRef>
              <c:f>List1!$B$2:$B$3</c:f>
              <c:numCache>
                <c:formatCode>###0.0</c:formatCode>
                <c:ptCount val="2"/>
                <c:pt idx="0">
                  <c:v>61.9</c:v>
                </c:pt>
                <c:pt idx="1">
                  <c:v>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F-4144-B244-F37F3765CCD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Chronická sinusitida</c:v>
                </c:pt>
                <c:pt idx="1">
                  <c:v>Nasální polypy</c:v>
                </c:pt>
              </c:strCache>
            </c:strRef>
          </c:cat>
          <c:val>
            <c:numRef>
              <c:f>List1!$C$2:$C$3</c:f>
              <c:numCache>
                <c:formatCode>###0.0</c:formatCode>
                <c:ptCount val="2"/>
                <c:pt idx="0">
                  <c:v>38.1</c:v>
                </c:pt>
                <c:pt idx="1">
                  <c:v>78.3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7F-4144-B244-F37F3765C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35340224"/>
        <c:axId val="535338584"/>
      </c:barChart>
      <c:catAx>
        <c:axId val="5353402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35338584"/>
        <c:crosses val="autoZero"/>
        <c:auto val="1"/>
        <c:lblAlgn val="ctr"/>
        <c:lblOffset val="100"/>
        <c:noMultiLvlLbl val="0"/>
      </c:catAx>
      <c:valAx>
        <c:axId val="535338584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cs-CZ" sz="1400" dirty="0"/>
                  <a:t>% pacientů</a:t>
                </a:r>
                <a:endParaRPr lang="en-GB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53534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</a:defRPr>
      </a:pPr>
      <a:endParaRPr lang="cs-CZ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BED64A"/>
            </a:solidFill>
          </c:spPr>
          <c:dPt>
            <c:idx val="0"/>
            <c:bubble3D val="0"/>
            <c:explosion val="8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88-4F29-A070-493BC72222E4}"/>
              </c:ext>
            </c:extLst>
          </c:dPt>
          <c:dPt>
            <c:idx val="1"/>
            <c:bubble3D val="0"/>
            <c:explosion val="3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88-4F29-A070-493BC72222E4}"/>
              </c:ext>
            </c:extLst>
          </c:dPt>
          <c:dPt>
            <c:idx val="2"/>
            <c:bubble3D val="0"/>
            <c:explosion val="1"/>
            <c:spPr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88-4F29-A070-493BC72222E4}"/>
              </c:ext>
            </c:extLst>
          </c:dPt>
          <c:dPt>
            <c:idx val="3"/>
            <c:bubble3D val="0"/>
            <c:explosion val="3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88-4F29-A070-493BC72222E4}"/>
              </c:ext>
            </c:extLst>
          </c:dPt>
          <c:dPt>
            <c:idx val="4"/>
            <c:bubble3D val="0"/>
            <c:explosion val="5"/>
            <c:spPr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88-4F29-A070-493BC72222E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Calibri Light" panose="020F030202020403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List1!$B$2:$B$3</c:f>
              <c:numCache>
                <c:formatCode>###0</c:formatCode>
                <c:ptCount val="2"/>
                <c:pt idx="0">
                  <c:v>48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88-4F29-A070-493BC72222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Budesonide</c:v>
                </c:pt>
                <c:pt idx="1">
                  <c:v>Ciclesonide</c:v>
                </c:pt>
                <c:pt idx="2">
                  <c:v>Fluticasone</c:v>
                </c:pt>
              </c:strCache>
            </c:strRef>
          </c:cat>
          <c:val>
            <c:numRef>
              <c:f>List1!$B$2:$B$4</c:f>
              <c:numCache>
                <c:formatCode>0.0</c:formatCode>
                <c:ptCount val="3"/>
                <c:pt idx="0">
                  <c:v>12.5</c:v>
                </c:pt>
                <c:pt idx="1">
                  <c:v>11.111111111111111</c:v>
                </c:pt>
                <c:pt idx="2">
                  <c:v>9.7222222222222232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6C-44F9-A3E8-931B55C85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33703240"/>
        <c:axId val="433703568"/>
      </c:barChart>
      <c:catAx>
        <c:axId val="433703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3703568"/>
        <c:crosses val="autoZero"/>
        <c:auto val="1"/>
        <c:lblAlgn val="ctr"/>
        <c:lblOffset val="100"/>
        <c:noMultiLvlLbl val="0"/>
      </c:catAx>
      <c:valAx>
        <c:axId val="433703568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% pacientů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3703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List1!$A$2:$A$13</c:f>
              <c:strCache>
                <c:ptCount val="12"/>
                <c:pt idx="0">
                  <c:v>ICS/LABA</c:v>
                </c:pt>
                <c:pt idx="1">
                  <c:v>LTRA</c:v>
                </c:pt>
                <c:pt idx="2">
                  <c:v>LAMA</c:v>
                </c:pt>
                <c:pt idx="3">
                  <c:v>Omalizumab</c:v>
                </c:pt>
                <c:pt idx="4">
                  <c:v>Teofylin</c:v>
                </c:pt>
                <c:pt idx="5">
                  <c:v>Systémové steroidy</c:v>
                </c:pt>
                <c:pt idx="6">
                  <c:v>Mepolizumab</c:v>
                </c:pt>
                <c:pt idx="7">
                  <c:v>Dupilumab</c:v>
                </c:pt>
                <c:pt idx="8">
                  <c:v>Benralizumab</c:v>
                </c:pt>
                <c:pt idx="9">
                  <c:v>LABA</c:v>
                </c:pt>
                <c:pt idx="10">
                  <c:v>Reslizumab</c:v>
                </c:pt>
                <c:pt idx="11">
                  <c:v>Imunoterapie</c:v>
                </c:pt>
              </c:strCache>
            </c:strRef>
          </c:cat>
          <c:val>
            <c:numRef>
              <c:f>List1!$B$2:$B$13</c:f>
              <c:numCache>
                <c:formatCode>0.0</c:formatCode>
                <c:ptCount val="12"/>
                <c:pt idx="0">
                  <c:v>95.833333333333343</c:v>
                </c:pt>
                <c:pt idx="1">
                  <c:v>76.388888888888886</c:v>
                </c:pt>
                <c:pt idx="2">
                  <c:v>68.055555555555557</c:v>
                </c:pt>
                <c:pt idx="3">
                  <c:v>50</c:v>
                </c:pt>
                <c:pt idx="4">
                  <c:v>37.5</c:v>
                </c:pt>
                <c:pt idx="5">
                  <c:v>33.333333333333329</c:v>
                </c:pt>
                <c:pt idx="6">
                  <c:v>22.222222222222221</c:v>
                </c:pt>
                <c:pt idx="7">
                  <c:v>7.4626865671641784</c:v>
                </c:pt>
                <c:pt idx="8">
                  <c:v>6.9444444444444446</c:v>
                </c:pt>
                <c:pt idx="9">
                  <c:v>5.5555555555555554</c:v>
                </c:pt>
                <c:pt idx="10">
                  <c:v>2.7777777777777777</c:v>
                </c:pt>
                <c:pt idx="11">
                  <c:v>2.7777777777777777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AD-4733-BDA4-306483064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33703240"/>
        <c:axId val="433703568"/>
      </c:barChart>
      <c:catAx>
        <c:axId val="433703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3703568"/>
        <c:crosses val="autoZero"/>
        <c:auto val="1"/>
        <c:lblAlgn val="ctr"/>
        <c:lblOffset val="100"/>
        <c:noMultiLvlLbl val="0"/>
      </c:catAx>
      <c:valAx>
        <c:axId val="433703568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% pacientů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3703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BED64A"/>
            </a:solidFill>
          </c:spPr>
          <c:dPt>
            <c:idx val="0"/>
            <c:bubble3D val="0"/>
            <c:explosion val="8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3C-4F5A-AC36-21BA4DA4F01B}"/>
              </c:ext>
            </c:extLst>
          </c:dPt>
          <c:dPt>
            <c:idx val="1"/>
            <c:bubble3D val="0"/>
            <c:explosion val="5"/>
            <c:spPr>
              <a:solidFill>
                <a:srgbClr val="F84E5E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3C-4F5A-AC36-21BA4DA4F01B}"/>
              </c:ext>
            </c:extLst>
          </c:dPt>
          <c:dPt>
            <c:idx val="2"/>
            <c:bubble3D val="0"/>
            <c:explosion val="1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3C-4F5A-AC36-21BA4DA4F01B}"/>
              </c:ext>
            </c:extLst>
          </c:dPt>
          <c:dPt>
            <c:idx val="3"/>
            <c:bubble3D val="0"/>
            <c:explosion val="3"/>
            <c:spPr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3C-4F5A-AC36-21BA4DA4F01B}"/>
              </c:ext>
            </c:extLst>
          </c:dPt>
          <c:dPt>
            <c:idx val="4"/>
            <c:bubble3D val="0"/>
            <c:explosion val="5"/>
            <c:spPr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A3C-4F5A-AC36-21BA4DA4F01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Calibri Light" panose="020F030202020403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List1!$B$2:$B$3</c:f>
              <c:numCache>
                <c:formatCode>###0</c:formatCode>
                <c:ptCount val="2"/>
                <c:pt idx="0">
                  <c:v>29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3C-4F5A-AC36-21BA4DA4F0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096963097095907E-2"/>
          <c:y val="3.508125516879694E-2"/>
          <c:w val="0.8759192522503404"/>
          <c:h val="0.77587401694805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A4-4D82-89EE-DF5BEE3344A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8A4-4D82-89EE-DF5BEE3344A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8A4-4D82-89EE-DF5BEE3344A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8A4-4D82-89EE-DF5BEE3344A9}"/>
              </c:ext>
            </c:extLst>
          </c:dPt>
          <c:dLbls>
            <c:dLbl>
              <c:idx val="4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11-40E9-A24B-B4BC0F2959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Calibri Light" panose="020F030202020403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List1!$A$2:$A$42</c:f>
              <c:numCache>
                <c:formatCode>m/d/yyyy</c:formatCode>
                <c:ptCount val="4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 formatCode="mmm\-yy">
                  <c:v>44166</c:v>
                </c:pt>
                <c:pt idx="36" formatCode="mmm\-yy">
                  <c:v>44197</c:v>
                </c:pt>
                <c:pt idx="37" formatCode="mmm\-yy">
                  <c:v>44228</c:v>
                </c:pt>
                <c:pt idx="38" formatCode="mmm\-yy">
                  <c:v>44256</c:v>
                </c:pt>
                <c:pt idx="39" formatCode="mmm\-yy">
                  <c:v>44287</c:v>
                </c:pt>
                <c:pt idx="40" formatCode="mmm\-yy">
                  <c:v>44317</c:v>
                </c:pt>
              </c:numCache>
            </c:numRef>
          </c:cat>
          <c:val>
            <c:numRef>
              <c:f>List1!$B$2:$B$42</c:f>
              <c:numCache>
                <c:formatCode>###0</c:formatCode>
                <c:ptCount val="4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6</c:v>
                </c:pt>
                <c:pt idx="17">
                  <c:v>9</c:v>
                </c:pt>
                <c:pt idx="18">
                  <c:v>9</c:v>
                </c:pt>
                <c:pt idx="19">
                  <c:v>10</c:v>
                </c:pt>
                <c:pt idx="20">
                  <c:v>12</c:v>
                </c:pt>
                <c:pt idx="21">
                  <c:v>15</c:v>
                </c:pt>
                <c:pt idx="22">
                  <c:v>19</c:v>
                </c:pt>
                <c:pt idx="23">
                  <c:v>21</c:v>
                </c:pt>
                <c:pt idx="24">
                  <c:v>28</c:v>
                </c:pt>
                <c:pt idx="25">
                  <c:v>31</c:v>
                </c:pt>
                <c:pt idx="26">
                  <c:v>32</c:v>
                </c:pt>
                <c:pt idx="27">
                  <c:v>33</c:v>
                </c:pt>
                <c:pt idx="28">
                  <c:v>33</c:v>
                </c:pt>
                <c:pt idx="29">
                  <c:v>47</c:v>
                </c:pt>
                <c:pt idx="30">
                  <c:v>51</c:v>
                </c:pt>
                <c:pt idx="31">
                  <c:v>51</c:v>
                </c:pt>
                <c:pt idx="32">
                  <c:v>51</c:v>
                </c:pt>
                <c:pt idx="33">
                  <c:v>51</c:v>
                </c:pt>
                <c:pt idx="34">
                  <c:v>51</c:v>
                </c:pt>
                <c:pt idx="35">
                  <c:v>51</c:v>
                </c:pt>
                <c:pt idx="36">
                  <c:v>52</c:v>
                </c:pt>
                <c:pt idx="37">
                  <c:v>58</c:v>
                </c:pt>
                <c:pt idx="38">
                  <c:v>72</c:v>
                </c:pt>
                <c:pt idx="39">
                  <c:v>72</c:v>
                </c:pt>
                <c:pt idx="40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A4-4D82-89EE-DF5BEE3344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80144296"/>
        <c:axId val="380148888"/>
      </c:barChart>
      <c:dateAx>
        <c:axId val="380144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Calibri Light" panose="020F0302020204030204" pitchFamily="34" charset="0"/>
                  </a:defRPr>
                </a:pPr>
                <a:r>
                  <a:rPr lang="cs-CZ" dirty="0"/>
                  <a:t>Měsíc a rok vstupní</a:t>
                </a:r>
                <a:r>
                  <a:rPr lang="cs-CZ" baseline="0" dirty="0"/>
                  <a:t> návštěvy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0.41346705850026921"/>
              <c:y val="0.929837713783682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Calibri Light" panose="020F0302020204030204" pitchFamily="34" charset="0"/>
                </a:defRPr>
              </a:pPr>
              <a:endParaRPr lang="cs-CZ"/>
            </a:p>
          </c:txPr>
        </c:title>
        <c:numFmt formatCode="[$-405]mmm\-yy;@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pPr>
            <a:endParaRPr lang="cs-CZ"/>
          </a:p>
        </c:txPr>
        <c:crossAx val="380148888"/>
        <c:crosses val="autoZero"/>
        <c:auto val="1"/>
        <c:lblOffset val="100"/>
        <c:baseTimeUnit val="months"/>
        <c:majorUnit val="1"/>
        <c:majorTimeUnit val="months"/>
      </c:dateAx>
      <c:valAx>
        <c:axId val="380148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Calibri Light" panose="020F0302020204030204" pitchFamily="34" charset="0"/>
                  </a:defRPr>
                </a:pPr>
                <a:r>
                  <a:rPr lang="cs-CZ" dirty="0"/>
                  <a:t> Kumulativní</a:t>
                </a:r>
                <a:r>
                  <a:rPr lang="cs-CZ" baseline="0" dirty="0"/>
                  <a:t> počet pacientů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0"/>
              <c:y val="0.219405316604921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Calibri Light" panose="020F0302020204030204" pitchFamily="34" charset="0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pPr>
            <a:endParaRPr lang="cs-CZ"/>
          </a:p>
        </c:txPr>
        <c:crossAx val="380144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  <a:cs typeface="Calibri Light" panose="020F0302020204030204" pitchFamily="34" charset="0"/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FNHK</c:v>
                </c:pt>
                <c:pt idx="1">
                  <c:v>FN Motol</c:v>
                </c:pt>
                <c:pt idx="2">
                  <c:v>FTN</c:v>
                </c:pt>
                <c:pt idx="3">
                  <c:v>FN Plzeň</c:v>
                </c:pt>
                <c:pt idx="4">
                  <c:v>Nový Jíčín</c:v>
                </c:pt>
              </c:strCache>
            </c:strRef>
          </c:cat>
          <c:val>
            <c:numRef>
              <c:f>List1!$B$2:$B$6</c:f>
              <c:numCache>
                <c:formatCode>0.0</c:formatCode>
                <c:ptCount val="5"/>
                <c:pt idx="0">
                  <c:v>41.666666666666671</c:v>
                </c:pt>
                <c:pt idx="1">
                  <c:v>25</c:v>
                </c:pt>
                <c:pt idx="2">
                  <c:v>15.277777777777779</c:v>
                </c:pt>
                <c:pt idx="3">
                  <c:v>13.888888888888889</c:v>
                </c:pt>
                <c:pt idx="4">
                  <c:v>4.1666666666666661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75-476D-ADD7-BCFFACAF8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33703240"/>
        <c:axId val="433703568"/>
      </c:barChart>
      <c:catAx>
        <c:axId val="433703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3703568"/>
        <c:crosses val="autoZero"/>
        <c:auto val="1"/>
        <c:lblAlgn val="ctr"/>
        <c:lblOffset val="100"/>
        <c:noMultiLvlLbl val="0"/>
      </c:catAx>
      <c:valAx>
        <c:axId val="433703568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% pacientů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3703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BED64A"/>
            </a:solidFill>
          </c:spPr>
          <c:dPt>
            <c:idx val="0"/>
            <c:bubble3D val="0"/>
            <c:explosion val="8"/>
            <c:spPr>
              <a:solidFill>
                <a:schemeClr val="accent5">
                  <a:lumMod val="5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4A-45CD-BCB9-0A84DC93441A}"/>
              </c:ext>
            </c:extLst>
          </c:dPt>
          <c:dPt>
            <c:idx val="1"/>
            <c:bubble3D val="0"/>
            <c:explosion val="3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4A-45CD-BCB9-0A84DC93441A}"/>
              </c:ext>
            </c:extLst>
          </c:dPt>
          <c:dPt>
            <c:idx val="2"/>
            <c:bubble3D val="0"/>
            <c:explosion val="1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4A-45CD-BCB9-0A84DC93441A}"/>
              </c:ext>
            </c:extLst>
          </c:dPt>
          <c:dPt>
            <c:idx val="3"/>
            <c:bubble3D val="0"/>
            <c:explosion val="3"/>
            <c:spPr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4A-45CD-BCB9-0A84DC93441A}"/>
              </c:ext>
            </c:extLst>
          </c:dPt>
          <c:dPt>
            <c:idx val="4"/>
            <c:bubble3D val="0"/>
            <c:explosion val="5"/>
            <c:spPr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F4A-45CD-BCB9-0A84DC93441A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Calibri Light" panose="020F0302020204030204" pitchFamily="34" charset="0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F4A-45CD-BCB9-0A84DC93441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Calibri Light" panose="020F030202020403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List1!$B$2:$B$3</c:f>
              <c:numCache>
                <c:formatCode>###0</c:formatCode>
                <c:ptCount val="2"/>
                <c:pt idx="0">
                  <c:v>25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F4A-45CD-BCB9-0A84DC9344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Převážně alergické astma</c:v>
                </c:pt>
                <c:pt idx="1">
                  <c:v>Směs </c:v>
                </c:pt>
                <c:pt idx="2">
                  <c:v>Nealergické astma</c:v>
                </c:pt>
              </c:strCache>
            </c:strRef>
          </c:cat>
          <c:val>
            <c:numRef>
              <c:f>List1!$B$2:$B$4</c:f>
              <c:numCache>
                <c:formatCode>0.0</c:formatCode>
                <c:ptCount val="3"/>
                <c:pt idx="0">
                  <c:v>61.111111111111114</c:v>
                </c:pt>
                <c:pt idx="1">
                  <c:v>20.833333333333336</c:v>
                </c:pt>
                <c:pt idx="2">
                  <c:v>18.055555555555554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25-4FBE-8EC3-02FD33711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33703240"/>
        <c:axId val="433703568"/>
      </c:barChart>
      <c:catAx>
        <c:axId val="433703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3703568"/>
        <c:crosses val="autoZero"/>
        <c:auto val="1"/>
        <c:lblAlgn val="ctr"/>
        <c:lblOffset val="100"/>
        <c:noMultiLvlLbl val="0"/>
      </c:catAx>
      <c:valAx>
        <c:axId val="433703568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% pacientů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3703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BED64A"/>
            </a:solidFill>
          </c:spPr>
          <c:dPt>
            <c:idx val="0"/>
            <c:bubble3D val="0"/>
            <c:explosion val="8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16-498F-8E5E-2D71F5650C26}"/>
              </c:ext>
            </c:extLst>
          </c:dPt>
          <c:dPt>
            <c:idx val="1"/>
            <c:bubble3D val="0"/>
            <c:explosion val="3"/>
            <c:spPr>
              <a:solidFill>
                <a:schemeClr val="accent6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16-498F-8E5E-2D71F5650C26}"/>
              </c:ext>
            </c:extLst>
          </c:dPt>
          <c:dPt>
            <c:idx val="2"/>
            <c:bubble3D val="0"/>
            <c:explosion val="1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16-498F-8E5E-2D71F5650C26}"/>
              </c:ext>
            </c:extLst>
          </c:dPt>
          <c:dPt>
            <c:idx val="3"/>
            <c:bubble3D val="0"/>
            <c:explosion val="3"/>
            <c:spPr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16-498F-8E5E-2D71F5650C26}"/>
              </c:ext>
            </c:extLst>
          </c:dPt>
          <c:dPt>
            <c:idx val="4"/>
            <c:bubble3D val="0"/>
            <c:explosion val="5"/>
            <c:spPr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16-498F-8E5E-2D71F5650C2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Calibri Light" panose="020F030202020403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List1!$B$2:$B$3</c:f>
              <c:numCache>
                <c:formatCode>###0</c:formatCode>
                <c:ptCount val="2"/>
                <c:pt idx="0">
                  <c:v>51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16-498F-8E5E-2D71F5650C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List1!$E$2</c:f>
                <c:numCache>
                  <c:formatCode>General</c:formatCode>
                  <c:ptCount val="1"/>
                  <c:pt idx="0">
                    <c:v>1.7999999999999998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Leukocyty</c:v>
                </c:pt>
              </c:strCache>
            </c:strRef>
          </c:cat>
          <c:val>
            <c:numRef>
              <c:f>List1!$B$2</c:f>
              <c:numCache>
                <c:formatCode>###0.00</c:formatCode>
                <c:ptCount val="1"/>
                <c:pt idx="0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08-46AB-A58C-10964CD28D4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Leukocyty</c:v>
                </c:pt>
              </c:strCache>
            </c:strRef>
          </c:cat>
          <c:val>
            <c:numRef>
              <c:f>List1!$C$2</c:f>
              <c:numCache>
                <c:formatCode>###0.00</c:formatCode>
                <c:ptCount val="1"/>
                <c:pt idx="0">
                  <c:v>0.59999999999999964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08-46AB-A58C-10964CD28D4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List1!$F$2</c:f>
                <c:numCache>
                  <c:formatCode>General</c:formatCode>
                  <c:ptCount val="1"/>
                  <c:pt idx="0">
                    <c:v>3.2999999999999989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Leukocyty</c:v>
                </c:pt>
              </c:strCache>
            </c:strRef>
          </c:cat>
          <c:val>
            <c:numRef>
              <c:f>List1!$D$2</c:f>
              <c:numCache>
                <c:formatCode>###0.00</c:formatCode>
                <c:ptCount val="1"/>
                <c:pt idx="0">
                  <c:v>2.6000000000000005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08-46AB-A58C-10964CD28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514112936"/>
        <c:axId val="514114904"/>
      </c:barChart>
      <c:catAx>
        <c:axId val="51411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4114904"/>
        <c:crosses val="autoZero"/>
        <c:auto val="1"/>
        <c:lblAlgn val="ctr"/>
        <c:lblOffset val="100"/>
        <c:noMultiLvlLbl val="0"/>
      </c:catAx>
      <c:valAx>
        <c:axId val="514114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dirty="0">
                    <a:solidFill>
                      <a:schemeClr val="tx1"/>
                    </a:solidFill>
                  </a:rPr>
                  <a:t>/</a:t>
                </a:r>
                <a:r>
                  <a:rPr lang="cs-CZ" sz="1200" dirty="0" err="1">
                    <a:solidFill>
                      <a:schemeClr val="tx1"/>
                    </a:solidFill>
                  </a:rPr>
                  <a:t>nl</a:t>
                </a:r>
                <a:endParaRPr lang="en-GB" sz="12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411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005DA-29AC-4ADE-8E24-FD2AE0AE9E6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9B34D4-ECDC-4032-AF6C-8C673DDCF09C}">
      <dgm:prSet/>
      <dgm:spPr/>
      <dgm:t>
        <a:bodyPr/>
        <a:lstStyle/>
        <a:p>
          <a:r>
            <a:rPr lang="cs-CZ"/>
            <a:t>Registr těžkého astmatu</a:t>
          </a:r>
          <a:endParaRPr lang="en-US"/>
        </a:p>
      </dgm:t>
    </dgm:pt>
    <dgm:pt modelId="{3847AAF0-F026-480B-829F-6752CDC2193A}" type="parTrans" cxnId="{BFD01756-CFD4-4E02-9C81-6FFD0FD5E127}">
      <dgm:prSet/>
      <dgm:spPr/>
      <dgm:t>
        <a:bodyPr/>
        <a:lstStyle/>
        <a:p>
          <a:endParaRPr lang="en-US"/>
        </a:p>
      </dgm:t>
    </dgm:pt>
    <dgm:pt modelId="{EE6A49D8-D7AF-432F-B597-707260517899}" type="sibTrans" cxnId="{BFD01756-CFD4-4E02-9C81-6FFD0FD5E127}">
      <dgm:prSet/>
      <dgm:spPr/>
      <dgm:t>
        <a:bodyPr/>
        <a:lstStyle/>
        <a:p>
          <a:endParaRPr lang="en-US"/>
        </a:p>
      </dgm:t>
    </dgm:pt>
    <dgm:pt modelId="{F4F88317-FDB8-40C5-AD09-B6710205BDD4}">
      <dgm:prSet/>
      <dgm:spPr/>
      <dgm:t>
        <a:bodyPr/>
        <a:lstStyle/>
        <a:p>
          <a:r>
            <a:rPr lang="cs-CZ"/>
            <a:t>Doporučený postup </a:t>
          </a:r>
          <a:endParaRPr lang="en-US"/>
        </a:p>
      </dgm:t>
    </dgm:pt>
    <dgm:pt modelId="{A91F0741-A390-4530-938D-6B459E724F2F}" type="parTrans" cxnId="{21F5BFC4-6E8E-4190-8766-AF8A457C4AF2}">
      <dgm:prSet/>
      <dgm:spPr/>
      <dgm:t>
        <a:bodyPr/>
        <a:lstStyle/>
        <a:p>
          <a:endParaRPr lang="en-US"/>
        </a:p>
      </dgm:t>
    </dgm:pt>
    <dgm:pt modelId="{8CCEAA44-8B3A-4D35-9CCB-60CCE32E7E99}" type="sibTrans" cxnId="{21F5BFC4-6E8E-4190-8766-AF8A457C4AF2}">
      <dgm:prSet/>
      <dgm:spPr/>
      <dgm:t>
        <a:bodyPr/>
        <a:lstStyle/>
        <a:p>
          <a:endParaRPr lang="en-US"/>
        </a:p>
      </dgm:t>
    </dgm:pt>
    <dgm:pt modelId="{10C427D1-FAFE-4290-860E-ACE49C171808}">
      <dgm:prSet/>
      <dgm:spPr/>
      <dgm:t>
        <a:bodyPr/>
        <a:lstStyle/>
        <a:p>
          <a:r>
            <a:rPr lang="cs-CZ"/>
            <a:t>Zájem o rozšíření počtu center</a:t>
          </a:r>
          <a:endParaRPr lang="en-US"/>
        </a:p>
      </dgm:t>
    </dgm:pt>
    <dgm:pt modelId="{8AFFCBDD-4030-46CC-B503-1A27772541AB}" type="parTrans" cxnId="{D4985901-540A-4F21-B9D5-7C33C8539083}">
      <dgm:prSet/>
      <dgm:spPr/>
      <dgm:t>
        <a:bodyPr/>
        <a:lstStyle/>
        <a:p>
          <a:endParaRPr lang="en-US"/>
        </a:p>
      </dgm:t>
    </dgm:pt>
    <dgm:pt modelId="{EAA2F7CB-8730-4D79-9091-4743E7F4C227}" type="sibTrans" cxnId="{D4985901-540A-4F21-B9D5-7C33C8539083}">
      <dgm:prSet/>
      <dgm:spPr/>
      <dgm:t>
        <a:bodyPr/>
        <a:lstStyle/>
        <a:p>
          <a:endParaRPr lang="en-US"/>
        </a:p>
      </dgm:t>
    </dgm:pt>
    <dgm:pt modelId="{415D7213-A0B9-4E91-A372-4A231B90B74A}">
      <dgm:prSet/>
      <dgm:spPr/>
      <dgm:t>
        <a:bodyPr/>
        <a:lstStyle/>
        <a:p>
          <a:r>
            <a:rPr lang="cs-CZ"/>
            <a:t>Moderní léčba</a:t>
          </a:r>
          <a:endParaRPr lang="en-US"/>
        </a:p>
      </dgm:t>
    </dgm:pt>
    <dgm:pt modelId="{14D4CDFF-110D-4326-A6E2-1887C05A2FC6}" type="parTrans" cxnId="{F04A117C-CED3-491D-ACF2-807AE19C19E1}">
      <dgm:prSet/>
      <dgm:spPr/>
      <dgm:t>
        <a:bodyPr/>
        <a:lstStyle/>
        <a:p>
          <a:endParaRPr lang="en-US"/>
        </a:p>
      </dgm:t>
    </dgm:pt>
    <dgm:pt modelId="{4072E709-591F-4452-A939-87E6F7AD06E9}" type="sibTrans" cxnId="{F04A117C-CED3-491D-ACF2-807AE19C19E1}">
      <dgm:prSet/>
      <dgm:spPr/>
      <dgm:t>
        <a:bodyPr/>
        <a:lstStyle/>
        <a:p>
          <a:endParaRPr lang="en-US"/>
        </a:p>
      </dgm:t>
    </dgm:pt>
    <dgm:pt modelId="{A8B63279-E852-4D71-A026-A3F981A12DA3}">
      <dgm:prSet/>
      <dgm:spPr/>
      <dgm:t>
        <a:bodyPr/>
        <a:lstStyle/>
        <a:p>
          <a:r>
            <a:rPr lang="cs-CZ"/>
            <a:t>Pozice v EU (SHARP) </a:t>
          </a:r>
          <a:endParaRPr lang="en-US"/>
        </a:p>
      </dgm:t>
    </dgm:pt>
    <dgm:pt modelId="{F86F6EB8-405B-46D4-9A47-F29D01CB831B}" type="parTrans" cxnId="{212AB624-EBF3-4C12-B9BD-DEE47F7F8A34}">
      <dgm:prSet/>
      <dgm:spPr/>
      <dgm:t>
        <a:bodyPr/>
        <a:lstStyle/>
        <a:p>
          <a:endParaRPr lang="en-US"/>
        </a:p>
      </dgm:t>
    </dgm:pt>
    <dgm:pt modelId="{61D99032-AD0E-400A-BC49-2E0EDBA88DD0}" type="sibTrans" cxnId="{212AB624-EBF3-4C12-B9BD-DEE47F7F8A34}">
      <dgm:prSet/>
      <dgm:spPr/>
      <dgm:t>
        <a:bodyPr/>
        <a:lstStyle/>
        <a:p>
          <a:endParaRPr lang="en-US"/>
        </a:p>
      </dgm:t>
    </dgm:pt>
    <dgm:pt modelId="{C0606BE7-5A0A-46AC-ADB2-B7060754C100}">
      <dgm:prSet/>
      <dgm:spPr/>
      <dgm:t>
        <a:bodyPr/>
        <a:lstStyle/>
        <a:p>
          <a:r>
            <a:rPr lang="cs-CZ" dirty="0"/>
            <a:t>Pacientská organizace ?</a:t>
          </a:r>
        </a:p>
      </dgm:t>
    </dgm:pt>
    <dgm:pt modelId="{5BFA7029-63C1-47BC-BC04-9574687562A5}" type="parTrans" cxnId="{AAB9AEBA-F586-4246-AFFF-ABB4FD0E6013}">
      <dgm:prSet/>
      <dgm:spPr/>
      <dgm:t>
        <a:bodyPr/>
        <a:lstStyle/>
        <a:p>
          <a:endParaRPr lang="en-US"/>
        </a:p>
      </dgm:t>
    </dgm:pt>
    <dgm:pt modelId="{CEEFB73D-3A55-4B84-A3B9-8AE544BCA538}" type="sibTrans" cxnId="{AAB9AEBA-F586-4246-AFFF-ABB4FD0E6013}">
      <dgm:prSet/>
      <dgm:spPr/>
      <dgm:t>
        <a:bodyPr/>
        <a:lstStyle/>
        <a:p>
          <a:endParaRPr lang="en-US"/>
        </a:p>
      </dgm:t>
    </dgm:pt>
    <dgm:pt modelId="{7E9F438A-7B5E-5D49-87FD-263C102B74B5}">
      <dgm:prSet/>
      <dgm:spPr/>
      <dgm:t>
        <a:bodyPr/>
        <a:lstStyle/>
        <a:p>
          <a:r>
            <a:rPr lang="cs-CZ" dirty="0"/>
            <a:t>Sever </a:t>
          </a:r>
          <a:r>
            <a:rPr lang="cs-CZ" dirty="0" err="1"/>
            <a:t>Asthma</a:t>
          </a:r>
          <a:r>
            <a:rPr lang="cs-CZ" dirty="0"/>
            <a:t> </a:t>
          </a:r>
          <a:r>
            <a:rPr lang="cs-CZ" dirty="0" err="1"/>
            <a:t>Questionnaire</a:t>
          </a:r>
          <a:r>
            <a:rPr lang="cs-CZ" dirty="0"/>
            <a:t> - česká </a:t>
          </a:r>
          <a:r>
            <a:rPr lang="cs-CZ" dirty="0" err="1"/>
            <a:t>validizace</a:t>
          </a:r>
          <a:endParaRPr lang="cs-CZ" dirty="0"/>
        </a:p>
      </dgm:t>
    </dgm:pt>
    <dgm:pt modelId="{6A5EF951-E114-6348-BD32-BEFE83BA304B}" type="parTrans" cxnId="{AB3F1A07-E064-A049-AAF1-0DB176239A00}">
      <dgm:prSet/>
      <dgm:spPr/>
      <dgm:t>
        <a:bodyPr/>
        <a:lstStyle/>
        <a:p>
          <a:endParaRPr lang="cs-CZ"/>
        </a:p>
      </dgm:t>
    </dgm:pt>
    <dgm:pt modelId="{1B0FD75B-933C-C74B-8C41-EE2A7191FC8A}" type="sibTrans" cxnId="{AB3F1A07-E064-A049-AAF1-0DB176239A00}">
      <dgm:prSet/>
      <dgm:spPr/>
      <dgm:t>
        <a:bodyPr/>
        <a:lstStyle/>
        <a:p>
          <a:endParaRPr lang="cs-CZ"/>
        </a:p>
      </dgm:t>
    </dgm:pt>
    <dgm:pt modelId="{6EA32493-1828-7941-ACCD-050B12BBABD3}" type="pres">
      <dgm:prSet presAssocID="{A6B005DA-29AC-4ADE-8E24-FD2AE0AE9E60}" presName="vert0" presStyleCnt="0">
        <dgm:presLayoutVars>
          <dgm:dir/>
          <dgm:animOne val="branch"/>
          <dgm:animLvl val="lvl"/>
        </dgm:presLayoutVars>
      </dgm:prSet>
      <dgm:spPr/>
    </dgm:pt>
    <dgm:pt modelId="{C387DE0F-444D-F547-B4F5-27C46A699119}" type="pres">
      <dgm:prSet presAssocID="{319B34D4-ECDC-4032-AF6C-8C673DDCF09C}" presName="thickLine" presStyleLbl="alignNode1" presStyleIdx="0" presStyleCnt="7"/>
      <dgm:spPr/>
    </dgm:pt>
    <dgm:pt modelId="{80572CB5-7C69-6342-BEAE-09FB0C8EE555}" type="pres">
      <dgm:prSet presAssocID="{319B34D4-ECDC-4032-AF6C-8C673DDCF09C}" presName="horz1" presStyleCnt="0"/>
      <dgm:spPr/>
    </dgm:pt>
    <dgm:pt modelId="{2BA61DE7-E043-1249-86F3-D104ABFA8D9D}" type="pres">
      <dgm:prSet presAssocID="{319B34D4-ECDC-4032-AF6C-8C673DDCF09C}" presName="tx1" presStyleLbl="revTx" presStyleIdx="0" presStyleCnt="7"/>
      <dgm:spPr/>
    </dgm:pt>
    <dgm:pt modelId="{119E1D2E-6FC7-8D42-A480-7D415E56E762}" type="pres">
      <dgm:prSet presAssocID="{319B34D4-ECDC-4032-AF6C-8C673DDCF09C}" presName="vert1" presStyleCnt="0"/>
      <dgm:spPr/>
    </dgm:pt>
    <dgm:pt modelId="{66136217-6855-D343-AA04-FE6FE3DE9320}" type="pres">
      <dgm:prSet presAssocID="{F4F88317-FDB8-40C5-AD09-B6710205BDD4}" presName="thickLine" presStyleLbl="alignNode1" presStyleIdx="1" presStyleCnt="7"/>
      <dgm:spPr/>
    </dgm:pt>
    <dgm:pt modelId="{F4843999-353C-A44A-A5CA-FAB9CD959036}" type="pres">
      <dgm:prSet presAssocID="{F4F88317-FDB8-40C5-AD09-B6710205BDD4}" presName="horz1" presStyleCnt="0"/>
      <dgm:spPr/>
    </dgm:pt>
    <dgm:pt modelId="{56DC2CCB-5687-8047-8E00-3A08DFE188DF}" type="pres">
      <dgm:prSet presAssocID="{F4F88317-FDB8-40C5-AD09-B6710205BDD4}" presName="tx1" presStyleLbl="revTx" presStyleIdx="1" presStyleCnt="7"/>
      <dgm:spPr/>
    </dgm:pt>
    <dgm:pt modelId="{75F9A460-4356-E042-AE91-EF79BCB0F4F4}" type="pres">
      <dgm:prSet presAssocID="{F4F88317-FDB8-40C5-AD09-B6710205BDD4}" presName="vert1" presStyleCnt="0"/>
      <dgm:spPr/>
    </dgm:pt>
    <dgm:pt modelId="{3F857742-15A2-1F4D-9EA2-5F608033E8DD}" type="pres">
      <dgm:prSet presAssocID="{10C427D1-FAFE-4290-860E-ACE49C171808}" presName="thickLine" presStyleLbl="alignNode1" presStyleIdx="2" presStyleCnt="7"/>
      <dgm:spPr/>
    </dgm:pt>
    <dgm:pt modelId="{F19B1E69-E1BF-634E-B77A-38FDC9D5831F}" type="pres">
      <dgm:prSet presAssocID="{10C427D1-FAFE-4290-860E-ACE49C171808}" presName="horz1" presStyleCnt="0"/>
      <dgm:spPr/>
    </dgm:pt>
    <dgm:pt modelId="{94689169-2766-B944-A524-450F4932A348}" type="pres">
      <dgm:prSet presAssocID="{10C427D1-FAFE-4290-860E-ACE49C171808}" presName="tx1" presStyleLbl="revTx" presStyleIdx="2" presStyleCnt="7"/>
      <dgm:spPr/>
    </dgm:pt>
    <dgm:pt modelId="{7CF71E52-8549-F34C-BE6E-FC62311CA685}" type="pres">
      <dgm:prSet presAssocID="{10C427D1-FAFE-4290-860E-ACE49C171808}" presName="vert1" presStyleCnt="0"/>
      <dgm:spPr/>
    </dgm:pt>
    <dgm:pt modelId="{293971F8-3815-E74B-BB16-E3FF16CFA702}" type="pres">
      <dgm:prSet presAssocID="{415D7213-A0B9-4E91-A372-4A231B90B74A}" presName="thickLine" presStyleLbl="alignNode1" presStyleIdx="3" presStyleCnt="7"/>
      <dgm:spPr/>
    </dgm:pt>
    <dgm:pt modelId="{72EF20DC-7885-4C4E-A786-DF9C8C72231A}" type="pres">
      <dgm:prSet presAssocID="{415D7213-A0B9-4E91-A372-4A231B90B74A}" presName="horz1" presStyleCnt="0"/>
      <dgm:spPr/>
    </dgm:pt>
    <dgm:pt modelId="{230BA24B-8116-304C-BB21-839721F92E8E}" type="pres">
      <dgm:prSet presAssocID="{415D7213-A0B9-4E91-A372-4A231B90B74A}" presName="tx1" presStyleLbl="revTx" presStyleIdx="3" presStyleCnt="7"/>
      <dgm:spPr/>
    </dgm:pt>
    <dgm:pt modelId="{2F74A86D-BCEB-3746-8043-64FAF9F517B3}" type="pres">
      <dgm:prSet presAssocID="{415D7213-A0B9-4E91-A372-4A231B90B74A}" presName="vert1" presStyleCnt="0"/>
      <dgm:spPr/>
    </dgm:pt>
    <dgm:pt modelId="{21C37CEB-7732-214D-A6F0-DB5A76502F9E}" type="pres">
      <dgm:prSet presAssocID="{A8B63279-E852-4D71-A026-A3F981A12DA3}" presName="thickLine" presStyleLbl="alignNode1" presStyleIdx="4" presStyleCnt="7"/>
      <dgm:spPr/>
    </dgm:pt>
    <dgm:pt modelId="{CB4EFBC7-7D4B-6F48-B358-F92D8034031E}" type="pres">
      <dgm:prSet presAssocID="{A8B63279-E852-4D71-A026-A3F981A12DA3}" presName="horz1" presStyleCnt="0"/>
      <dgm:spPr/>
    </dgm:pt>
    <dgm:pt modelId="{6EF16147-B50A-A844-8CDE-71B1E96BF6C2}" type="pres">
      <dgm:prSet presAssocID="{A8B63279-E852-4D71-A026-A3F981A12DA3}" presName="tx1" presStyleLbl="revTx" presStyleIdx="4" presStyleCnt="7"/>
      <dgm:spPr/>
    </dgm:pt>
    <dgm:pt modelId="{74B5C0CD-2E10-494F-B32D-B798E0034C39}" type="pres">
      <dgm:prSet presAssocID="{A8B63279-E852-4D71-A026-A3F981A12DA3}" presName="vert1" presStyleCnt="0"/>
      <dgm:spPr/>
    </dgm:pt>
    <dgm:pt modelId="{422D1804-786E-8642-AFAB-BEBF62C67E54}" type="pres">
      <dgm:prSet presAssocID="{C0606BE7-5A0A-46AC-ADB2-B7060754C100}" presName="thickLine" presStyleLbl="alignNode1" presStyleIdx="5" presStyleCnt="7"/>
      <dgm:spPr/>
    </dgm:pt>
    <dgm:pt modelId="{C695981C-DD09-4C42-B075-078A72169035}" type="pres">
      <dgm:prSet presAssocID="{C0606BE7-5A0A-46AC-ADB2-B7060754C100}" presName="horz1" presStyleCnt="0"/>
      <dgm:spPr/>
    </dgm:pt>
    <dgm:pt modelId="{BF8A6BD5-A50A-8644-9C46-02C39D7331BE}" type="pres">
      <dgm:prSet presAssocID="{C0606BE7-5A0A-46AC-ADB2-B7060754C100}" presName="tx1" presStyleLbl="revTx" presStyleIdx="5" presStyleCnt="7"/>
      <dgm:spPr/>
    </dgm:pt>
    <dgm:pt modelId="{93415D10-FE20-AE49-AB78-6C70C4126738}" type="pres">
      <dgm:prSet presAssocID="{C0606BE7-5A0A-46AC-ADB2-B7060754C100}" presName="vert1" presStyleCnt="0"/>
      <dgm:spPr/>
    </dgm:pt>
    <dgm:pt modelId="{E9F8EBC5-93D2-044D-AAF2-91977B6FC52F}" type="pres">
      <dgm:prSet presAssocID="{7E9F438A-7B5E-5D49-87FD-263C102B74B5}" presName="thickLine" presStyleLbl="alignNode1" presStyleIdx="6" presStyleCnt="7"/>
      <dgm:spPr/>
    </dgm:pt>
    <dgm:pt modelId="{6F9569D3-E1AF-7B4C-9F55-113DBC6B78B2}" type="pres">
      <dgm:prSet presAssocID="{7E9F438A-7B5E-5D49-87FD-263C102B74B5}" presName="horz1" presStyleCnt="0"/>
      <dgm:spPr/>
    </dgm:pt>
    <dgm:pt modelId="{5305D02F-5860-D54E-8581-E882636982DE}" type="pres">
      <dgm:prSet presAssocID="{7E9F438A-7B5E-5D49-87FD-263C102B74B5}" presName="tx1" presStyleLbl="revTx" presStyleIdx="6" presStyleCnt="7"/>
      <dgm:spPr/>
    </dgm:pt>
    <dgm:pt modelId="{34ED2BAF-393D-4547-B167-2F0E774A9315}" type="pres">
      <dgm:prSet presAssocID="{7E9F438A-7B5E-5D49-87FD-263C102B74B5}" presName="vert1" presStyleCnt="0"/>
      <dgm:spPr/>
    </dgm:pt>
  </dgm:ptLst>
  <dgm:cxnLst>
    <dgm:cxn modelId="{D4985901-540A-4F21-B9D5-7C33C8539083}" srcId="{A6B005DA-29AC-4ADE-8E24-FD2AE0AE9E60}" destId="{10C427D1-FAFE-4290-860E-ACE49C171808}" srcOrd="2" destOrd="0" parTransId="{8AFFCBDD-4030-46CC-B503-1A27772541AB}" sibTransId="{EAA2F7CB-8730-4D79-9091-4743E7F4C227}"/>
    <dgm:cxn modelId="{AB3F1A07-E064-A049-AAF1-0DB176239A00}" srcId="{A6B005DA-29AC-4ADE-8E24-FD2AE0AE9E60}" destId="{7E9F438A-7B5E-5D49-87FD-263C102B74B5}" srcOrd="6" destOrd="0" parTransId="{6A5EF951-E114-6348-BD32-BEFE83BA304B}" sibTransId="{1B0FD75B-933C-C74B-8C41-EE2A7191FC8A}"/>
    <dgm:cxn modelId="{212AB624-EBF3-4C12-B9BD-DEE47F7F8A34}" srcId="{A6B005DA-29AC-4ADE-8E24-FD2AE0AE9E60}" destId="{A8B63279-E852-4D71-A026-A3F981A12DA3}" srcOrd="4" destOrd="0" parTransId="{F86F6EB8-405B-46D4-9A47-F29D01CB831B}" sibTransId="{61D99032-AD0E-400A-BC49-2E0EDBA88DD0}"/>
    <dgm:cxn modelId="{60A9B429-4B21-414C-94C0-4E6A31A9AB2E}" type="presOf" srcId="{7E9F438A-7B5E-5D49-87FD-263C102B74B5}" destId="{5305D02F-5860-D54E-8581-E882636982DE}" srcOrd="0" destOrd="0" presId="urn:microsoft.com/office/officeart/2008/layout/LinedList"/>
    <dgm:cxn modelId="{199F1964-1D97-EC4D-B567-FBBF1CCFF2A3}" type="presOf" srcId="{10C427D1-FAFE-4290-860E-ACE49C171808}" destId="{94689169-2766-B944-A524-450F4932A348}" srcOrd="0" destOrd="0" presId="urn:microsoft.com/office/officeart/2008/layout/LinedList"/>
    <dgm:cxn modelId="{BFD01756-CFD4-4E02-9C81-6FFD0FD5E127}" srcId="{A6B005DA-29AC-4ADE-8E24-FD2AE0AE9E60}" destId="{319B34D4-ECDC-4032-AF6C-8C673DDCF09C}" srcOrd="0" destOrd="0" parTransId="{3847AAF0-F026-480B-829F-6752CDC2193A}" sibTransId="{EE6A49D8-D7AF-432F-B597-707260517899}"/>
    <dgm:cxn modelId="{6C79395A-82E2-8A4D-8971-F13F95283424}" type="presOf" srcId="{319B34D4-ECDC-4032-AF6C-8C673DDCF09C}" destId="{2BA61DE7-E043-1249-86F3-D104ABFA8D9D}" srcOrd="0" destOrd="0" presId="urn:microsoft.com/office/officeart/2008/layout/LinedList"/>
    <dgm:cxn modelId="{FDBC0D7B-66CC-2B44-B64B-764C4414624D}" type="presOf" srcId="{F4F88317-FDB8-40C5-AD09-B6710205BDD4}" destId="{56DC2CCB-5687-8047-8E00-3A08DFE188DF}" srcOrd="0" destOrd="0" presId="urn:microsoft.com/office/officeart/2008/layout/LinedList"/>
    <dgm:cxn modelId="{F04A117C-CED3-491D-ACF2-807AE19C19E1}" srcId="{A6B005DA-29AC-4ADE-8E24-FD2AE0AE9E60}" destId="{415D7213-A0B9-4E91-A372-4A231B90B74A}" srcOrd="3" destOrd="0" parTransId="{14D4CDFF-110D-4326-A6E2-1887C05A2FC6}" sibTransId="{4072E709-591F-4452-A939-87E6F7AD06E9}"/>
    <dgm:cxn modelId="{4D62558B-53AA-4A4C-A299-B92F4C8EA628}" type="presOf" srcId="{A6B005DA-29AC-4ADE-8E24-FD2AE0AE9E60}" destId="{6EA32493-1828-7941-ACCD-050B12BBABD3}" srcOrd="0" destOrd="0" presId="urn:microsoft.com/office/officeart/2008/layout/LinedList"/>
    <dgm:cxn modelId="{346A228F-C460-854B-AE9F-A534D6377094}" type="presOf" srcId="{A8B63279-E852-4D71-A026-A3F981A12DA3}" destId="{6EF16147-B50A-A844-8CDE-71B1E96BF6C2}" srcOrd="0" destOrd="0" presId="urn:microsoft.com/office/officeart/2008/layout/LinedList"/>
    <dgm:cxn modelId="{AAB9AEBA-F586-4246-AFFF-ABB4FD0E6013}" srcId="{A6B005DA-29AC-4ADE-8E24-FD2AE0AE9E60}" destId="{C0606BE7-5A0A-46AC-ADB2-B7060754C100}" srcOrd="5" destOrd="0" parTransId="{5BFA7029-63C1-47BC-BC04-9574687562A5}" sibTransId="{CEEFB73D-3A55-4B84-A3B9-8AE544BCA538}"/>
    <dgm:cxn modelId="{21F5BFC4-6E8E-4190-8766-AF8A457C4AF2}" srcId="{A6B005DA-29AC-4ADE-8E24-FD2AE0AE9E60}" destId="{F4F88317-FDB8-40C5-AD09-B6710205BDD4}" srcOrd="1" destOrd="0" parTransId="{A91F0741-A390-4530-938D-6B459E724F2F}" sibTransId="{8CCEAA44-8B3A-4D35-9CCB-60CCE32E7E99}"/>
    <dgm:cxn modelId="{168AF3CA-90D8-CD42-9B7E-3383E4F949E7}" type="presOf" srcId="{415D7213-A0B9-4E91-A372-4A231B90B74A}" destId="{230BA24B-8116-304C-BB21-839721F92E8E}" srcOrd="0" destOrd="0" presId="urn:microsoft.com/office/officeart/2008/layout/LinedList"/>
    <dgm:cxn modelId="{5EDAE3E0-88E7-1E40-94EA-9BAC24ECD00A}" type="presOf" srcId="{C0606BE7-5A0A-46AC-ADB2-B7060754C100}" destId="{BF8A6BD5-A50A-8644-9C46-02C39D7331BE}" srcOrd="0" destOrd="0" presId="urn:microsoft.com/office/officeart/2008/layout/LinedList"/>
    <dgm:cxn modelId="{81B2F2A4-8D46-D94D-B1A4-5F5AD4A319CA}" type="presParOf" srcId="{6EA32493-1828-7941-ACCD-050B12BBABD3}" destId="{C387DE0F-444D-F547-B4F5-27C46A699119}" srcOrd="0" destOrd="0" presId="urn:microsoft.com/office/officeart/2008/layout/LinedList"/>
    <dgm:cxn modelId="{1D64A426-5F42-0C48-9497-D11AFC27F450}" type="presParOf" srcId="{6EA32493-1828-7941-ACCD-050B12BBABD3}" destId="{80572CB5-7C69-6342-BEAE-09FB0C8EE555}" srcOrd="1" destOrd="0" presId="urn:microsoft.com/office/officeart/2008/layout/LinedList"/>
    <dgm:cxn modelId="{A2F126E0-F38A-6B48-BF07-609B3A22776C}" type="presParOf" srcId="{80572CB5-7C69-6342-BEAE-09FB0C8EE555}" destId="{2BA61DE7-E043-1249-86F3-D104ABFA8D9D}" srcOrd="0" destOrd="0" presId="urn:microsoft.com/office/officeart/2008/layout/LinedList"/>
    <dgm:cxn modelId="{936E5447-ED2A-224F-97A0-5F6E531C5E91}" type="presParOf" srcId="{80572CB5-7C69-6342-BEAE-09FB0C8EE555}" destId="{119E1D2E-6FC7-8D42-A480-7D415E56E762}" srcOrd="1" destOrd="0" presId="urn:microsoft.com/office/officeart/2008/layout/LinedList"/>
    <dgm:cxn modelId="{85AF00E6-80C1-E241-966A-07CBC0F7711E}" type="presParOf" srcId="{6EA32493-1828-7941-ACCD-050B12BBABD3}" destId="{66136217-6855-D343-AA04-FE6FE3DE9320}" srcOrd="2" destOrd="0" presId="urn:microsoft.com/office/officeart/2008/layout/LinedList"/>
    <dgm:cxn modelId="{C96E75F3-05D2-1F41-99DF-8403790967E6}" type="presParOf" srcId="{6EA32493-1828-7941-ACCD-050B12BBABD3}" destId="{F4843999-353C-A44A-A5CA-FAB9CD959036}" srcOrd="3" destOrd="0" presId="urn:microsoft.com/office/officeart/2008/layout/LinedList"/>
    <dgm:cxn modelId="{ECB789BE-AC77-CE4B-AFED-EC0D389FD4C5}" type="presParOf" srcId="{F4843999-353C-A44A-A5CA-FAB9CD959036}" destId="{56DC2CCB-5687-8047-8E00-3A08DFE188DF}" srcOrd="0" destOrd="0" presId="urn:microsoft.com/office/officeart/2008/layout/LinedList"/>
    <dgm:cxn modelId="{E16D1C01-9CC4-3B45-8ECA-0586802FE274}" type="presParOf" srcId="{F4843999-353C-A44A-A5CA-FAB9CD959036}" destId="{75F9A460-4356-E042-AE91-EF79BCB0F4F4}" srcOrd="1" destOrd="0" presId="urn:microsoft.com/office/officeart/2008/layout/LinedList"/>
    <dgm:cxn modelId="{2AEC110A-71D1-8444-AD47-8F06886E7D13}" type="presParOf" srcId="{6EA32493-1828-7941-ACCD-050B12BBABD3}" destId="{3F857742-15A2-1F4D-9EA2-5F608033E8DD}" srcOrd="4" destOrd="0" presId="urn:microsoft.com/office/officeart/2008/layout/LinedList"/>
    <dgm:cxn modelId="{678E24EB-6CAD-D44D-804C-D46CF97D8998}" type="presParOf" srcId="{6EA32493-1828-7941-ACCD-050B12BBABD3}" destId="{F19B1E69-E1BF-634E-B77A-38FDC9D5831F}" srcOrd="5" destOrd="0" presId="urn:microsoft.com/office/officeart/2008/layout/LinedList"/>
    <dgm:cxn modelId="{9780B426-EE69-E644-805E-E7C160C0EF21}" type="presParOf" srcId="{F19B1E69-E1BF-634E-B77A-38FDC9D5831F}" destId="{94689169-2766-B944-A524-450F4932A348}" srcOrd="0" destOrd="0" presId="urn:microsoft.com/office/officeart/2008/layout/LinedList"/>
    <dgm:cxn modelId="{E7F3D4BB-F47C-D444-A8F5-2F6F6E22FD5C}" type="presParOf" srcId="{F19B1E69-E1BF-634E-B77A-38FDC9D5831F}" destId="{7CF71E52-8549-F34C-BE6E-FC62311CA685}" srcOrd="1" destOrd="0" presId="urn:microsoft.com/office/officeart/2008/layout/LinedList"/>
    <dgm:cxn modelId="{9517FBBF-CD47-0F47-9FDE-F31E61350806}" type="presParOf" srcId="{6EA32493-1828-7941-ACCD-050B12BBABD3}" destId="{293971F8-3815-E74B-BB16-E3FF16CFA702}" srcOrd="6" destOrd="0" presId="urn:microsoft.com/office/officeart/2008/layout/LinedList"/>
    <dgm:cxn modelId="{4752A776-86DB-F74E-AF65-88AF94F9688B}" type="presParOf" srcId="{6EA32493-1828-7941-ACCD-050B12BBABD3}" destId="{72EF20DC-7885-4C4E-A786-DF9C8C72231A}" srcOrd="7" destOrd="0" presId="urn:microsoft.com/office/officeart/2008/layout/LinedList"/>
    <dgm:cxn modelId="{89945588-E7AF-DF47-9674-4D1040B6B570}" type="presParOf" srcId="{72EF20DC-7885-4C4E-A786-DF9C8C72231A}" destId="{230BA24B-8116-304C-BB21-839721F92E8E}" srcOrd="0" destOrd="0" presId="urn:microsoft.com/office/officeart/2008/layout/LinedList"/>
    <dgm:cxn modelId="{01894FE7-09E2-C640-AE99-B991C81CE4BC}" type="presParOf" srcId="{72EF20DC-7885-4C4E-A786-DF9C8C72231A}" destId="{2F74A86D-BCEB-3746-8043-64FAF9F517B3}" srcOrd="1" destOrd="0" presId="urn:microsoft.com/office/officeart/2008/layout/LinedList"/>
    <dgm:cxn modelId="{3B867525-E9F4-184A-8EE0-7BEEF51C4E3B}" type="presParOf" srcId="{6EA32493-1828-7941-ACCD-050B12BBABD3}" destId="{21C37CEB-7732-214D-A6F0-DB5A76502F9E}" srcOrd="8" destOrd="0" presId="urn:microsoft.com/office/officeart/2008/layout/LinedList"/>
    <dgm:cxn modelId="{F9CCD08F-8B8B-C142-AB6A-1C9418C926A1}" type="presParOf" srcId="{6EA32493-1828-7941-ACCD-050B12BBABD3}" destId="{CB4EFBC7-7D4B-6F48-B358-F92D8034031E}" srcOrd="9" destOrd="0" presId="urn:microsoft.com/office/officeart/2008/layout/LinedList"/>
    <dgm:cxn modelId="{A0B69178-649D-F04B-BFF6-0D099A8262E7}" type="presParOf" srcId="{CB4EFBC7-7D4B-6F48-B358-F92D8034031E}" destId="{6EF16147-B50A-A844-8CDE-71B1E96BF6C2}" srcOrd="0" destOrd="0" presId="urn:microsoft.com/office/officeart/2008/layout/LinedList"/>
    <dgm:cxn modelId="{8785AB46-0ABA-204E-99E5-120CC4A47F16}" type="presParOf" srcId="{CB4EFBC7-7D4B-6F48-B358-F92D8034031E}" destId="{74B5C0CD-2E10-494F-B32D-B798E0034C39}" srcOrd="1" destOrd="0" presId="urn:microsoft.com/office/officeart/2008/layout/LinedList"/>
    <dgm:cxn modelId="{B057F306-A2DF-FA46-B8D3-8C491F8467D5}" type="presParOf" srcId="{6EA32493-1828-7941-ACCD-050B12BBABD3}" destId="{422D1804-786E-8642-AFAB-BEBF62C67E54}" srcOrd="10" destOrd="0" presId="urn:microsoft.com/office/officeart/2008/layout/LinedList"/>
    <dgm:cxn modelId="{B538B2E0-4C84-524F-916D-14CB90D5A3EB}" type="presParOf" srcId="{6EA32493-1828-7941-ACCD-050B12BBABD3}" destId="{C695981C-DD09-4C42-B075-078A72169035}" srcOrd="11" destOrd="0" presId="urn:microsoft.com/office/officeart/2008/layout/LinedList"/>
    <dgm:cxn modelId="{64DD51DA-1026-8C42-97A5-BAAE1AB53250}" type="presParOf" srcId="{C695981C-DD09-4C42-B075-078A72169035}" destId="{BF8A6BD5-A50A-8644-9C46-02C39D7331BE}" srcOrd="0" destOrd="0" presId="urn:microsoft.com/office/officeart/2008/layout/LinedList"/>
    <dgm:cxn modelId="{48DB3873-094A-5F4A-80F7-CBFE4A47C3AD}" type="presParOf" srcId="{C695981C-DD09-4C42-B075-078A72169035}" destId="{93415D10-FE20-AE49-AB78-6C70C4126738}" srcOrd="1" destOrd="0" presId="urn:microsoft.com/office/officeart/2008/layout/LinedList"/>
    <dgm:cxn modelId="{94868609-D7AE-B64E-899D-D9DF5BB40F58}" type="presParOf" srcId="{6EA32493-1828-7941-ACCD-050B12BBABD3}" destId="{E9F8EBC5-93D2-044D-AAF2-91977B6FC52F}" srcOrd="12" destOrd="0" presId="urn:microsoft.com/office/officeart/2008/layout/LinedList"/>
    <dgm:cxn modelId="{DA81B84A-8E83-3D41-9FC5-16AED9AB69BF}" type="presParOf" srcId="{6EA32493-1828-7941-ACCD-050B12BBABD3}" destId="{6F9569D3-E1AF-7B4C-9F55-113DBC6B78B2}" srcOrd="13" destOrd="0" presId="urn:microsoft.com/office/officeart/2008/layout/LinedList"/>
    <dgm:cxn modelId="{1744471A-C52A-5546-8503-ADA65FFCC148}" type="presParOf" srcId="{6F9569D3-E1AF-7B4C-9F55-113DBC6B78B2}" destId="{5305D02F-5860-D54E-8581-E882636982DE}" srcOrd="0" destOrd="0" presId="urn:microsoft.com/office/officeart/2008/layout/LinedList"/>
    <dgm:cxn modelId="{51AE7641-5A92-6846-9380-413A1B233688}" type="presParOf" srcId="{6F9569D3-E1AF-7B4C-9F55-113DBC6B78B2}" destId="{34ED2BAF-393D-4547-B167-2F0E774A93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7DE0F-444D-F547-B4F5-27C46A699119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61DE7-E043-1249-86F3-D104ABFA8D9D}">
      <dsp:nvSpPr>
        <dsp:cNvPr id="0" name=""/>
        <dsp:cNvSpPr/>
      </dsp:nvSpPr>
      <dsp:spPr>
        <a:xfrm>
          <a:off x="0" y="531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Registr těžkého astmatu</a:t>
          </a:r>
          <a:endParaRPr lang="en-US" sz="2800" kern="1200"/>
        </a:p>
      </dsp:txBody>
      <dsp:txXfrm>
        <a:off x="0" y="531"/>
        <a:ext cx="10515600" cy="621467"/>
      </dsp:txXfrm>
    </dsp:sp>
    <dsp:sp modelId="{66136217-6855-D343-AA04-FE6FE3DE9320}">
      <dsp:nvSpPr>
        <dsp:cNvPr id="0" name=""/>
        <dsp:cNvSpPr/>
      </dsp:nvSpPr>
      <dsp:spPr>
        <a:xfrm>
          <a:off x="0" y="62199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C2CCB-5687-8047-8E00-3A08DFE188DF}">
      <dsp:nvSpPr>
        <dsp:cNvPr id="0" name=""/>
        <dsp:cNvSpPr/>
      </dsp:nvSpPr>
      <dsp:spPr>
        <a:xfrm>
          <a:off x="0" y="621999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Doporučený postup </a:t>
          </a:r>
          <a:endParaRPr lang="en-US" sz="2800" kern="1200"/>
        </a:p>
      </dsp:txBody>
      <dsp:txXfrm>
        <a:off x="0" y="621999"/>
        <a:ext cx="10515600" cy="621467"/>
      </dsp:txXfrm>
    </dsp:sp>
    <dsp:sp modelId="{3F857742-15A2-1F4D-9EA2-5F608033E8DD}">
      <dsp:nvSpPr>
        <dsp:cNvPr id="0" name=""/>
        <dsp:cNvSpPr/>
      </dsp:nvSpPr>
      <dsp:spPr>
        <a:xfrm>
          <a:off x="0" y="124346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89169-2766-B944-A524-450F4932A348}">
      <dsp:nvSpPr>
        <dsp:cNvPr id="0" name=""/>
        <dsp:cNvSpPr/>
      </dsp:nvSpPr>
      <dsp:spPr>
        <a:xfrm>
          <a:off x="0" y="1243467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Zájem o rozšíření počtu center</a:t>
          </a:r>
          <a:endParaRPr lang="en-US" sz="2800" kern="1200"/>
        </a:p>
      </dsp:txBody>
      <dsp:txXfrm>
        <a:off x="0" y="1243467"/>
        <a:ext cx="10515600" cy="621467"/>
      </dsp:txXfrm>
    </dsp:sp>
    <dsp:sp modelId="{293971F8-3815-E74B-BB16-E3FF16CFA702}">
      <dsp:nvSpPr>
        <dsp:cNvPr id="0" name=""/>
        <dsp:cNvSpPr/>
      </dsp:nvSpPr>
      <dsp:spPr>
        <a:xfrm>
          <a:off x="0" y="186493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BA24B-8116-304C-BB21-839721F92E8E}">
      <dsp:nvSpPr>
        <dsp:cNvPr id="0" name=""/>
        <dsp:cNvSpPr/>
      </dsp:nvSpPr>
      <dsp:spPr>
        <a:xfrm>
          <a:off x="0" y="1864935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Moderní léčba</a:t>
          </a:r>
          <a:endParaRPr lang="en-US" sz="2800" kern="1200"/>
        </a:p>
      </dsp:txBody>
      <dsp:txXfrm>
        <a:off x="0" y="1864935"/>
        <a:ext cx="10515600" cy="621467"/>
      </dsp:txXfrm>
    </dsp:sp>
    <dsp:sp modelId="{21C37CEB-7732-214D-A6F0-DB5A76502F9E}">
      <dsp:nvSpPr>
        <dsp:cNvPr id="0" name=""/>
        <dsp:cNvSpPr/>
      </dsp:nvSpPr>
      <dsp:spPr>
        <a:xfrm>
          <a:off x="0" y="248640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16147-B50A-A844-8CDE-71B1E96BF6C2}">
      <dsp:nvSpPr>
        <dsp:cNvPr id="0" name=""/>
        <dsp:cNvSpPr/>
      </dsp:nvSpPr>
      <dsp:spPr>
        <a:xfrm>
          <a:off x="0" y="2486402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Pozice v EU (SHARP) </a:t>
          </a:r>
          <a:endParaRPr lang="en-US" sz="2800" kern="1200"/>
        </a:p>
      </dsp:txBody>
      <dsp:txXfrm>
        <a:off x="0" y="2486402"/>
        <a:ext cx="10515600" cy="621467"/>
      </dsp:txXfrm>
    </dsp:sp>
    <dsp:sp modelId="{422D1804-786E-8642-AFAB-BEBF62C67E54}">
      <dsp:nvSpPr>
        <dsp:cNvPr id="0" name=""/>
        <dsp:cNvSpPr/>
      </dsp:nvSpPr>
      <dsp:spPr>
        <a:xfrm>
          <a:off x="0" y="310787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A6BD5-A50A-8644-9C46-02C39D7331BE}">
      <dsp:nvSpPr>
        <dsp:cNvPr id="0" name=""/>
        <dsp:cNvSpPr/>
      </dsp:nvSpPr>
      <dsp:spPr>
        <a:xfrm>
          <a:off x="0" y="3107870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Pacientská organizace ?</a:t>
          </a:r>
        </a:p>
      </dsp:txBody>
      <dsp:txXfrm>
        <a:off x="0" y="3107870"/>
        <a:ext cx="10515600" cy="621467"/>
      </dsp:txXfrm>
    </dsp:sp>
    <dsp:sp modelId="{E9F8EBC5-93D2-044D-AAF2-91977B6FC52F}">
      <dsp:nvSpPr>
        <dsp:cNvPr id="0" name=""/>
        <dsp:cNvSpPr/>
      </dsp:nvSpPr>
      <dsp:spPr>
        <a:xfrm>
          <a:off x="0" y="372933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5D02F-5860-D54E-8581-E882636982DE}">
      <dsp:nvSpPr>
        <dsp:cNvPr id="0" name=""/>
        <dsp:cNvSpPr/>
      </dsp:nvSpPr>
      <dsp:spPr>
        <a:xfrm>
          <a:off x="0" y="3729338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Sever </a:t>
          </a:r>
          <a:r>
            <a:rPr lang="cs-CZ" sz="2800" kern="1200" dirty="0" err="1"/>
            <a:t>Asthma</a:t>
          </a:r>
          <a:r>
            <a:rPr lang="cs-CZ" sz="2800" kern="1200" dirty="0"/>
            <a:t> </a:t>
          </a:r>
          <a:r>
            <a:rPr lang="cs-CZ" sz="2800" kern="1200" dirty="0" err="1"/>
            <a:t>Questionnaire</a:t>
          </a:r>
          <a:r>
            <a:rPr lang="cs-CZ" sz="2800" kern="1200" dirty="0"/>
            <a:t> - česká </a:t>
          </a:r>
          <a:r>
            <a:rPr lang="cs-CZ" sz="2800" kern="1200" dirty="0" err="1"/>
            <a:t>validizace</a:t>
          </a:r>
          <a:endParaRPr lang="cs-CZ" sz="2800" kern="1200" dirty="0"/>
        </a:p>
      </dsp:txBody>
      <dsp:txXfrm>
        <a:off x="0" y="3729338"/>
        <a:ext cx="10515600" cy="62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10661 6812 0 0 0,'-30'0'0'0'0,"-17"0"0"0"0,-9 0 0 0 0,6 7 0 0 0,4 3 0 0 0,9 7 0 0 0,4 8 0 0 0,0 8 0 0 0,-2 5 0 0 0,-3 4 0 0 0,6 2 0 0 0,0-6 0 0 0,-1-10 0 0 0,-4-2 0 0 0,-2-5 0 0 0,-2 0 0 0 0,-2-2 0 0 0,7 3 0 0 0,2-3 0 0 0,-1-4 0 0 0,-2 2 0 0 0,-2 7 0 0 0,-3 6 0 0 0,7 5 0 0 0,2-2 0 0 0,6 0 0 0 0,0-6 0 0 0,-3 0 0 0 0,4 4 0 0 0,7 3 0 0 0,-2-4 0 0 0,3 1 0 0 0,88 159 0 0 0,76 64 0 0 0,73 2 0 0 0,30-42 0 0 0,10-57 0 0 0,35-55 0 0 0,224-98 0 0 0,38-57 0 0 0,-61-19 0 0 0,-91 2 0 0 0,-100 6 0 0 0,-87 14 0 0 0,-72 15 0 0 0,-46 13 0 0 0,-25 12 0 0 0,-17-2 0 0 0,-12 3 0 0 0,3 2 0 0 0,7 2 0 0 0,2 2 0 0 0,15-5 0 0 0,1-3 0 0 0,236-35 0 0 0,104-19 0 0 0,10-5 0 0 0,-35 2 0 0 0,-70 12 0 0 0,-81 16 0 0 0,-58 7 0 0 0,-23 2 0 0 0,-14 6 0 0 0,-25-1 0 0 0,-16-2 0 0 0,-12 3 0 0 0,3-2 0 0 0,-8 4 0 0 0,-2-10 0 0 0,-8 2 0 0 0,-2 5 0 0 0,-5 0 0 0 0,1-3 0 0 0,-4 4 0 0 0,-5-3 0 0 0,2 5 0 0 0,-2 6 0 0 0,-3-2 0 0 0,-3 2 0 0 0,-4-3 0 0 0,-3 2 0 0 0,7 3 0 0 0,1 5 0 0 0,-1-3 0 0 0,-2 0 0 0 0,5 2 0 0 0,1-4 0 0 0,-2 0 0 0 0,-3 3 0 0 0,80-26 0 0 0,10-128 0 0 0,-27-34 0 0 0,-33 8 0 0 0,-37 38 0 0 0,-35 37 0 0 0,-26 38 0 0 0,-18 33 0 0 0,-25 9 0 0 0,-11 11 0 0 0,-1 10 0 0 0,5 0 0 0 0,6 3 0 0 0,-33-19 0 0 0,-14-4 0 0 0,-5-4 0 0 0,10 6 0 0 0,14 8 0 0 0,15 9 0 0 0,12 6 0 0 0,9 7 0 0 0,6 2 0 0 0,3 3 0 0 0,2 1 0 0 0,0-1 0 0 0,-1 1 0 0 0,0-1 0 0 0,-1 0 0 0 0,0-1 0 0 0,-1 0 0 0 0,0 0 0 0 0,0 0 0 0 0,0 0 0 0 0,-8 0 0 0 0,-2 0 0 0 0,0 0 0 0 0,-13 0 0 0 0,-2 0 0 0 0,-5 8 0 0 0,-5 2 0 0 0,-4 7 0 0 0,-115 30 0 0 0,-31 8 0 0 0,15-6 0 0 0,37-11 0 0 0,48-5 0 0 0,39-7 0 0 0,27-9 0 0 0,17-7 0 0 0,9-5 0 0 0,3 4 0 0 0,-1 0 0 0 0,-1-1 0 0 0,-32 6 0 0 0,-12 0 0 0 0,7 5 0 0 0,10 0 0 0 0,6-4 0 0 0,7-4 0 0 0,4-5 0 0 0,2-2 0 0 0,1-2 0 0 0,1-2 0 0 0,-1-1 0 0 0,0 0 0 0 0,-15 1 0 0 0,-5-1 0 0 0,0 0 0 0 0,3 1 0 0 0,-85 15 0 0 0,-25 5 0 0 0,8-1 0 0 0,17 4 0 0 0,25-2 0 0 0,27-5 0 0 0,20-5 0 0 0,16-4 0 0 0,17 4 0 0 0,9 0 0 0 0,1-1 0 0 0,-2-4 0 0 0,-2-1 0 0 0,-11-3 0 0 0,-5 7 0 0 0,-1 1 0 0 0,-1-1 0 0 0,3-1 0 0 0,1-4 0 0 0,1-1 0 0 0,2-1 0 0 0,0-2 0 0 0,1 0 0 0 0,8 8 0 0 0,2 1 0 0 0,0 0 0 0 0,-2-1 0 0 0,-3-3 0 0 0,-1-2 0 0 0,-3-1 0 0 0,0-2 0 0 0,-1 0 0 0 0,-1 0 0 0 0,1 0 0 0 0,-1-1 0 0 0,1 1 0 0 0,0 0 0 0 0,-1 0 0 0 0,1 7 0 0 0,0 3 0 0 0,0 0 0 0 0,0-3 0 0 0,0-1 0 0 0,0-3 0 0 0,0-1 0 0 0,0-1 0 0 0,-46-1 0 0 0,-13-1 0 0 0,1 1 0 0 0,12-1 0 0 0,14 1 0 0 0,11 0 0 0 0,10 0 0 0 0,7 0 0 0 0,4 0 0 0 0,1 0 0 0 0,2 0 0 0 0,-1 0 0 0 0,0 0 0 0 0,-1 0 0 0 0,0 0 0 0 0,0 0 0 0 0,-1 0 0 0 0,0 0 0 0 0,0 0 0 0 0,-1 0 0 0 0,1 0 0 0 0,0 0 0 0 0,7 0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2057 6483 0 0 0,'-7'0'0'0'0,"-11"0"0"0"0,-9 0 0 0 0,-15 8 0 0 0,-8 2 0 0 0,-3 7 0 0 0,0 8 0 0 0,2 7 0 0 0,-6 6 0 0 0,-1 4 0 0 0,3 10 0 0 0,-5-4 0 0 0,8 4 0 0 0,-3 2 0 0 0,9-1 0 0 0,4 5 0 0 0,2-7 0 0 0,8 2 0 0 0,2-7 0 0 0,-2-4 0 0 0,5 6 0 0 0,-1 2 0 0 0,5 0 0 0 0,6-1 0 0 0,6-1 0 0 0,5-2 0 0 0,3 0 0 0 0,2-2 0 0 0,2 0 0 0 0,0 0 0 0 0,1 0 0 0 0,-1 0 0 0 0,7-7 0 0 0,2-4 0 0 0,8-6 0 0 0,7 0 0 0 0,7 2 0 0 0,14 4 0 0 0,6-4 0 0 0,1 1 0 0 0,8-4 0 0 0,7-8 0 0 0,8 2 0 0 0,6-3 0 0 0,4-5 0 0 0,9-4 0 0 0,5-3 0 0 0,-1-3 0 0 0,-2-1 0 0 0,6-2 0 0 0,7 0 0 0 0,0 1 0 0 0,-4-9 0 0 0,-5-9 0 0 0,-4-1 0 0 0,-4-6 0 0 0,-3 1 0 0 0,-1-1 0 0 0,-9 2 0 0 0,5 5 0 0 0,-5-1 0 0 0,-8 2 0 0 0,-2 4 0 0 0,-5 5 0 0 0,2 3 0 0 0,-4 2 0 0 0,-4 3 0 0 0,2 0 0 0 0,-2-7 0 0 0,-3-2 0 0 0,-3-7 0 0 0,3-1 0 0 0,1-5 0 0 0,-3 1 0 0 0,5-3 0 0 0,0-6 0 0 0,-2 4 0 0 0,-5 5 0 0 0,6-1 0 0 0,6-5 0 0 0,1 3 0 0 0,-3 6 0 0 0,-6 5 0 0 0,4-3 0 0 0,6-5 0 0 0,0 0 0 0 0,3 4 0 0 0,-2-3 0 0 0,-6 3 0 0 0,10-4 0 0 0,0-6 0 0 0,-4 2 0 0 0,1-3 0 0 0,4 4 0 0 0,5-1 0 0 0,-3 3 0 0 0,1-3 0 0 0,-5 4 0 0 0,0 6 0 0 0,-3 4 0 0 0,-7 5 0 0 0,3-5 0 0 0,4 1 0 0 0,7 1 0 0 0,5-6 0 0 0,5 1 0 0 0,10 2 0 0 0,4 3 0 0 0,-7 4 0 0 0,-4 1 0 0 0,-2 3 0 0 0,0 1 0 0 0,-7 0 0 0 0,-2 1 0 0 0,-6-1 0 0 0,-8 1 0 0 0,0-1 0 0 0,-2 1 0 0 0,4-1 0 0 0,5 0 0 0 0,6 0 0 0 0,6 0 0 0 0,4 0 0 0 0,2 0 0 0 0,2 0 0 0 0,-8 0 0 0 0,-1 0 0 0 0,0 0 0 0 0,-7 0 0 0 0,-7 0 0 0 0,-8 7 0 0 0,2 3 0 0 0,-3 0 0 0 0,5-3 0 0 0,6-1 0 0 0,0 5 0 0 0,2 0 0 0 0,6 0 0 0 0,-4-4 0 0 0,-6-2 0 0 0,-7-2 0 0 0,-6-1 0 0 0,-5-2 0 0 0,-2 0 0 0 0,-2-1 0 0 0,-1 1 0 0 0,7 0 0 0 0,3-1 0 0 0,7 1 0 0 0,8 0 0 0 0,9 0 0 0 0,4 0 0 0 0,5 0 0 0 0,3 0 0 0 0,0 0 0 0 0,8 0 0 0 0,3 0 0 0 0,-1 0 0 0 0,5 0 0 0 0,0 0 0 0 0,5 0 0 0 0,14 0 0 0 0,8 0 0 0 0,5 0 0 0 0,1 7 0 0 0,1 3 0 0 0,-2 0 0 0 0,15-3 0 0 0,-5-1 0 0 0,-3-3 0 0 0,-5 7 0 0 0,-10 0 0 0 0,-4 7 0 0 0,-9 1 0 0 0,-8-4 0 0 0,-8-3 0 0 0,-6 3 0 0 0,4 0 0 0 0,1-3 0 0 0,-2-3 0 0 0,-9-3 0 0 0,-5-2 0 0 0,-1-2 0 0 0,-7-1 0 0 0,-1 0 0 0 0,2-1 0 0 0,-4 0 0 0 0,0 1 0 0 0,-3 0 0 0 0,1-1 0 0 0,3 1 0 0 0,6 0 0 0 0,11 0 0 0 0,6 0 0 0 0,-6 0 0 0 0,-3 0 0 0 0,-2 0 0 0 0,-6 0 0 0 0,-3 0 0 0 0,-13-7 0 0 0,-10-3 0 0 0,-7 0 0 0 0,-10-5 0 0 0,-4-8 0 0 0,-8-7 0 0 0,1-7 0 0 0,-5-3 0 0 0,3 4 0 0 0,-3 1 0 0 0,-4-2 0 0 0,2 0 0 0 0,-1-3 0 0 0,3 5 0 0 0,0 3 0 0 0,-5-3 0 0 0,-3-1 0 0 0,-5-3 0 0 0,-3-2 0 0 0,-2-2 0 0 0,-8-1 0 0 0,-11 8 0 0 0,-10 1 0 0 0,-8 0 0 0 0,-4 6 0 0 0,-4 0 0 0 0,-2 5 0 0 0,-7 6 0 0 0,-3 0 0 0 0,-7 2 0 0 0,0 4 0 0 0,3 4 0 0 0,-3-4 0 0 0,-6 0 0 0 0,1 2 0 0 0,5 2 0 0 0,6-4 0 0 0,4-1 0 0 0,5 3 0 0 0,2 2 0 0 0,2 3 0 0 0,1 2 0 0 0,0 2 0 0 0,0 1 0 0 0,-1 0 0 0 0,1 0 0 0 0,-8 1 0 0 0,-3-1 0 0 0,0 1 0 0 0,3-1 0 0 0,1 0 0 0 0,2 0 0 0 0,-5 0 0 0 0,-2 0 0 0 0,1 0 0 0 0,3 0 0 0 0,2 0 0 0 0,-6 0 0 0 0,0 0 0 0 0,1 0 0 0 0,2 0 0 0 0,3 0 0 0 0,2 0 0 0 0,1 0 0 0 0,2 0 0 0 0,0 0 0 0 0,0 0 0 0 0,1 0 0 0 0,-1 0 0 0 0,0 0 0 0 0,-7 0 0 0 0,-3 0 0 0 0,1 0 0 0 0,1 0 0 0 0,2 0 0 0 0,3 0 0 0 0,1 0 0 0 0,1 0 0 0 0,1 0 0 0 0,0 0 0 0 0,0 0 0 0 0,1 0 0 0 0,-1 0 0 0 0,0 0 0 0 0,-7 0 0 0 0,-11 0 0 0 0,-1 0 0 0 0,1 0 0 0 0,5 0 0 0 0,-3 0 0 0 0,0 0 0 0 0,4 0 0 0 0,4 0 0 0 0,-5 0 0 0 0,0 0 0 0 0,3 0 0 0 0,2 0 0 0 0,3 0 0 0 0,2 0 0 0 0,-6 0 0 0 0,-8 0 0 0 0,-3 0 0 0 0,4 0 0 0 0,3 0 0 0 0,5 0 0 0 0,3 0 0 0 0,2 0 0 0 0,3 0 0 0 0,0 0 0 0 0,-7 0 0 0 0,-10 0 0 0 0,-2 0 0 0 0,3 0 0 0 0,3 0 0 0 0,-3 0 0 0 0,0 0 0 0 0,4 0 0 0 0,4 0 0 0 0,-5 0 0 0 0,0 0 0 0 0,3 0 0 0 0,-6 0 0 0 0,2 0 0 0 0,1 0 0 0 0,4 0 0 0 0,-4 0 0 0 0,0 0 0 0 0,2 0 0 0 0,3 0 0 0 0,3 0 0 0 0,2 0 0 0 0,-6 0 0 0 0,-8 0 0 0 0,-10 0 0 0 0,0 0 0 0 0,-2 0 0 0 0,-5 7 0 0 0,-3 3 0 0 0,-4 7 0 0 0,-1 1 0 0 0,-2 5 0 0 0,7-2 0 0 0,2-5 0 0 0,-8 4 0 0 0,3-3 0 0 0,1-4 0 0 0,0-4 0 0 0,-1 4 0 0 0,-2 0 0 0 0,0-3 0 0 0,-2-2 0 0 0,0-4 0 0 0,0-1 0 0 0,0 5 0 0 0,-1 2 0 0 0,1 0 0 0 0,-8-3 0 0 0,-2 5 0 0 0,0 1 0 0 0,-6 6 0 0 0,1-1 0 0 0,2 4 0 0 0,-12-1 0 0 0,-1-5 0 0 0,-4 3 0 0 0,-5-2 0 0 0,4-4 0 0 0,8-4 0 0 0,-1-4 0 0 0,4-2 0 0 0,6-2 0 0 0,4-2 0 0 0,5 1 0 0 0,3-1 0 0 0,1 0 0 0 0,9 1 0 0 0,-4-1 0 0 0,3 1 0 0 0,10-8 0 0 0,0-2 0 0 0,-1 1 0 0 0,-5-6 0 0 0,4-1 0 0 0,0-4 0 0 0,-4 1 0 0 0,5-5 0 0 0,-1 3 0 0 0,4 5 0 0 0,7-3 0 0 0,-1 2 0 0 0,2 4 0 0 0,5-3 0 0 0,4 1 0 0 0,3 3 0 0 0,2 3 0 0 0,3 4 0 0 0,0 2 0 0 0,-7 2 0 0 0,-2 1 0 0 0,0 1 0 0 0,2 0 0 0 0,-6-1 0 0 0,-8 1 0 0 0,0-1 0 0 0,3 0 0 0 0,5 0 0 0 0,-3 1 0 0 0,1-1 0 0 0,3 0 0 0 0,-3-1 0 0 0,7-6 0 0 0,-2-3 0 0 0,1 0 0 0 0,2 3 0 0 0,2 1 0 0 0,2 3 0 0 0,1 1 0 0 0,1 1 0 0 0,9-6 0 0 0,2-3 0 0 0,0 1 0 0 0,-3 2 0 0 0,7 2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8017 3228 0 0 0,'0'0'0'0'0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8017 3228 0 0 0,'0'0'0'0'0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6482 2672 0 0 0,'0'0'0'0'0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6244 3307 0 0 0,'0'0'0'0'0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6244 3307 0 0 0,'0'0'0'0'0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6244 3307 0 0 0,'0'0'0'0'0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6165 3096 0 0 0,'0'0'0'0'0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6218 2593 0 0 0,'0'0'0'0'0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6218 2593 0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4859 3820 0 0 0,'-7'0'0'0'0,"-18"0"0"0"0,-20 0 0 0 0,-9 0 0 0 0,-33 0 0 0 0,-17 0 0 0 0,-6 0 0 0 0,-6 0 0 0 0,1 0 0 0 0,13 0 0 0 0,16 0 0 0 0,8 0 0 0 0,9 0 0 0 0,10 0 0 0 0,6 7 0 0 0,6 3 0 0 0,-5 7 0 0 0,-8 1 0 0 0,5 4 0 0 0,-2-1 0 0 0,1 4 0 0 0,-5-4 0 0 0,8 4 0 0 0,5-4 0 0 0,4 3 0 0 0,1-3 0 0 0,1-5 0 0 0,7 2 0 0 0,10 6 0 0 0,2 6 0 0 0,4 13 0 0 0,6 14 0 0 0,5 5 0 0 0,-4 0 0 0 0,1-4 0 0 0,1-4 0 0 0,3-3 0 0 0,3-4 0 0 0,9-9 0 0 0,4-4 0 0 0,8-7 0 0 0,8-9 0 0 0,8 0 0 0 0,6-2 0 0 0,3-5 0 0 0,10 4 0 0 0,4-1 0 0 0,-1 5 0 0 0,13-1 0 0 0,3-4 0 0 0,-4 4 0 0 0,-5-2 0 0 0,2-3 0 0 0,-3-4 0 0 0,-5-3 0 0 0,5-3 0 0 0,-2-2 0 0 0,-3-1 0 0 0,-4-1 0 0 0,-3 0 0 0 0,-2-7 0 0 0,6-3 0 0 0,1-6 0 0 0,6-8 0 0 0,1 0 0 0 0,-2-4 0 0 0,3 5 0 0 0,-1-3 0 0 0,-4 4 0 0 0,4-1 0 0 0,-1 2 0 0 0,4 6 0 0 0,-1 6 0 0 0,-4 3 0 0 0,3-3 0 0 0,6-1 0 0 0,-1 2 0 0 0,3 3 0 0 0,-3-6 0 0 0,2-1 0 0 0,5 3 0 0 0,-3 2 0 0 0,-7-5 0 0 0,2 0 0 0 0,-3 2 0 0 0,-5 3 0 0 0,-5-4 0 0 0,4-1 0 0 0,-1 2 0 0 0,-2 3 0 0 0,-3 3 0 0 0,6 2 0 0 0,7 2 0 0 0,0 1 0 0 0,-3 0 0 0 0,-4 0 0 0 0,-4 1 0 0 0,-5 0 0 0 0,-1-1 0 0 0,-3 0 0 0 0,0 0 0 0 0,-1 0 0 0 0,0 0 0 0 0,1 0 0 0 0,7 0 0 0 0,10 0 0 0 0,10 0 0 0 0,0 0 0 0 0,3 0 0 0 0,4 0 0 0 0,-4 0 0 0 0,-6 0 0 0 0,-1 0 0 0 0,-4 0 0 0 0,-5 0 0 0 0,-5 0 0 0 0,-4 0 0 0 0,-2 0 0 0 0,-3 0 0 0 0,0 0 0 0 0,-1 0 0 0 0,0 0 0 0 0,0 0 0 0 0,1 0 0 0 0,7 0 0 0 0,3 0 0 0 0,-1 0 0 0 0,-1 0 0 0 0,-3 0 0 0 0,-1 0 0 0 0,-2 0 0 0 0,-1 0 0 0 0,-1 0 0 0 0,0 0 0 0 0,-1 0 0 0 0,1 0 0 0 0,0 0 0 0 0,0 0 0 0 0,0 0 0 0 0,0 0 0 0 0,7 0 0 0 0,3 0 0 0 0,0 0 0 0 0,-2 0 0 0 0,-3 0 0 0 0,-1 0 0 0 0,-2 0 0 0 0,-2 0 0 0 0,1 0 0 0 0,-2 0 0 0 0,1 0 0 0 0,0 0 0 0 0,-1 0 0 0 0,1 0 0 0 0,0 0 0 0 0,0 0 0 0 0,0 0 0 0 0,-7-7 0 0 0,-3-3 0 0 0,1 0 0 0 0,-6-5 0 0 0,-1 0 0 0 0,3 2 0 0 0,4-4 0 0 0,3 1 0 0 0,-5-5 0 0 0,0 2 0 0 0,1 4 0 0 0,3-3 0 0 0,2 1 0 0 0,-5-3 0 0 0,-1 1 0 0 0,1 4 0 0 0,-4-3 0 0 0,-9-6 0 0 0,-7-6 0 0 0,-20-6 0 0 0,-18-4 0 0 0,-12 5 0 0 0,-7 0 0 0 0,-11 0 0 0 0,-5 5 0 0 0,-6 7 0 0 0,-1 9 0 0 0,5-2 0 0 0,4 2 0 0 0,5 4 0 0 0,3-4 0 0 0,3 0 0 0 0,2 2 0 0 0,0 4 0 0 0,1 3 0 0 0,0-5 0 0 0,-8-1 0 0 0,-2 1 0 0 0,7-5 0 0 0,4 0 0 0 0,2 3 0 0 0,-7 3 0 0 0,-3-4 0 0 0,-9 0 0 0 0,-1 2 0 0 0,2 3 0 0 0,-4-5 0 0 0,1 1 0 0 0,3 1 0 0 0,4 3 0 0 0,4 3 0 0 0,3 2 0 0 0,1 2 0 0 0,-5 1 0 0 0,-10 0 0 0 0,-2 1 0 0 0,2-1 0 0 0,-3 8 0 0 0,2 3 0 0 0,-4-2 0 0 0,2 7 0 0 0,4-1 0 0 0,5-2 0 0 0,5 4 0 0 0,-5-1 0 0 0,-1-3 0 0 0,3-4 0 0 0,2-3 0 0 0,2-3 0 0 0,-5-2 0 0 0,-8-1 0 0 0,-2-1 0 0 0,3 1 0 0 0,4-1 0 0 0,5 0 0 0 0,-5 1 0 0 0,1 0 0 0 0,2 0 0 0 0,2 0 0 0 0,4-1 0 0 0,1 2 0 0 0,2-1 0 0 0,1 0 0 0 0,0 0 0 0 0,0 0 0 0 0,1 0 0 0 0,-1 0 0 0 0,0 0 0 0 0,1 0 0 0 0,-1 0 0 0 0,-1 0 0 0 0,1 0 0 0 0,0 0 0 0 0,0 0 0 0 0,0 0 0 0 0,0 0 0 0 0,0 0 0 0 0,0 0 0 0 0,0 0 0 0 0,-1 0 0 0 0,1 0 0 0 0,0 0 0 0 0,0 0 0 0 0,0 0 0 0 0,0 0 0 0 0,0 0 0 0 0,0 0 0 0 0,0 0 0 0 0,0 0 0 0 0,0 0 0 0 0,-1 0 0 0 0,1 0 0 0 0,0 0 0 0 0,0 7 0 0 0,0 3 0 0 0,0 0 0 0 0,7 5 0 0 0,3 0 0 0 0,0-2 0 0 0,-3-3 0 0 0,-1-4 0 0 0,-3-3 0 0 0,-1-1 0 0 0,6-2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6218 2593 0 0 0,'0'0'0'0'0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6218 2593 0 0 0,'0'0'0'0'0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6826 1720 0 0 0,'0'0'0'0'0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6720 2514 0 0 0,'0'0'0'0'0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6720 2514 0 0 0,'0'0'0'0'0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6720 2514 0 0 0,'0'0'0'0'0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6720 2514 0 0 0,'0'0'0'0'0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6720 2514 0 0 0,'0'0'0'0'0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1561 3916 0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3511 4975 0 0 0,'-7'0'0'0'0,"-11"0"0"0"0,-9 0 0 0 0,-7 0 0 0 0,-7 0 0 0 0,-2 0 0 0 0,-2 0 0 0 0,-1 0 0 0 0,0 0 0 0 0,0 0 0 0 0,1 0 0 0 0,0 0 0 0 0,8 8 0 0 0,3 2 0 0 0,6 7 0 0 0,2 0 0 0 0,4 6 0 0 0,-1-2 0 0 0,4 3 0 0 0,4 5 0 0 0,5 6 0 0 0,-3-4 0 0 0,0 0 0 0 0,3 3 0 0 0,3 3 0 0 0,2 3 0 0 0,3 1 0 0 0,1 2 0 0 0,1 1 0 0 0,0 1 0 0 0,1 0 0 0 0,0-1 0 0 0,7 1 0 0 0,2-1 0 0 0,7-7 0 0 0,1-3 0 0 0,-3 1 0 0 0,3-6 0 0 0,7-8 0 0 0,-1 0 0 0 0,2-3 0 0 0,13 2 0 0 0,6-2 0 0 0,4-4 0 0 0,0-4 0 0 0,0-4 0 0 0,-1-3 0 0 0,-1-3 0 0 0,-2 0 0 0 0,0-1 0 0 0,0 1 0 0 0,-1-1 0 0 0,0 0 0 0 0,-1 1 0 0 0,1-1 0 0 0,8-6 0 0 0,2-11 0 0 0,7-1 0 0 0,0 2 0 0 0,-2-4 0 0 0,4-5 0 0 0,6-6 0 0 0,6 2 0 0 0,-2-1 0 0 0,9-2 0 0 0,-2-4 0 0 0,-7-3 0 0 0,0 6 0 0 0,-7 0 0 0 0,-5 0 0 0 0,-7 4 0 0 0,3 1 0 0 0,-1 5 0 0 0,6-2 0 0 0,-1 5 0 0 0,-4 5 0 0 0,-3-1 0 0 0,-3 1 0 0 0,-4 4 0 0 0,-1-4 0 0 0,-2 1 0 0 0,-1 3 0 0 0,1 4 0 0 0,-1 3 0 0 0,1 2 0 0 0,-1 2 0 0 0,1 1 0 0 0,0 1 0 0 0,0-1 0 0 0,0 1 0 0 0,0-1 0 0 0,0 1 0 0 0,1-1 0 0 0,6 0 0 0 0,3 0 0 0 0,0 0 0 0 0,-2 0 0 0 0,-3 0 0 0 0,-1 0 0 0 0,-2 0 0 0 0,-2 0 0 0 0,1 0 0 0 0,-2 0 0 0 0,-7 8 0 0 0,-2 1 0 0 0,0 1 0 0 0,3-2 0 0 0,1-3 0 0 0,3-1 0 0 0,1-3 0 0 0,1 0 0 0 0,1-1 0 0 0,1 0 0 0 0,-1-1 0 0 0,1 1 0 0 0,-1 0 0 0 0,1 7 0 0 0,-1 3 0 0 0,0-1 0 0 0,0-1 0 0 0,0-3 0 0 0,1-1 0 0 0,-1-3 0 0 0,0 0 0 0 0,0-1 0 0 0,0 0 0 0 0,0-1 0 0 0,8 1 0 0 0,2 0 0 0 0,-1-1 0 0 0,6 1 0 0 0,1 8 0 0 0,4 2 0 0 0,7-1 0 0 0,14 6 0 0 0,7 1 0 0 0,-4-3 0 0 0,-2 4 0 0 0,6-1 0 0 0,-4 4 0 0 0,-3-1 0 0 0,0-3 0 0 0,0 2 0 0 0,-7-2 0 0 0,-2-3 0 0 0,2-4 0 0 0,2 4 0 0 0,-5 0 0 0 0,-8-3 0 0 0,-7-2 0 0 0,-7-3 0 0 0,-5-3 0 0 0,-3-1 0 0 0,-2-1 0 0 0,0 0 0 0 0,0-1 0 0 0,-1 1 0 0 0,2-1 0 0 0,-1 1 0 0 0,1 0 0 0 0,0 0 0 0 0,0 0 0 0 0,0 0 0 0 0,0 0 0 0 0,0 0 0 0 0,8 0 0 0 0,2 0 0 0 0,-1 7 0 0 0,-1 3 0 0 0,-2 0 0 0 0,-3-3 0 0 0,7-1 0 0 0,0-3 0 0 0,0-1 0 0 0,5-1 0 0 0,0-1 0 0 0,-2 0 0 0 0,-4-1 0 0 0,-3 1 0 0 0,-3-1 0 0 0,-1 1 0 0 0,-2 0 0 0 0,0 0 0 0 0,7 0 0 0 0,2 0 0 0 0,0 0 0 0 0,-1 0 0 0 0,-3 0 0 0 0,-2 0 0 0 0,-1 0 0 0 0,-1 0 0 0 0,-1 0 0 0 0,0 0 0 0 0,-1 0 0 0 0,1 0 0 0 0,0 0 0 0 0,0 0 0 0 0,0 0 0 0 0,0 0 0 0 0,0 0 0 0 0,0 0 0 0 0,0 0 0 0 0,0 0 0 0 0,0-8 0 0 0,0-2 0 0 0,-7-7 0 0 0,-3 0 0 0 0,1 2 0 0 0,-6-4 0 0 0,-1 2 0 0 0,-4-4 0 0 0,-7-6 0 0 0,-6-6 0 0 0,-5-4 0 0 0,-3-5 0 0 0,-3-1 0 0 0,-1-2 0 0 0,0 0 0 0 0,0 0 0 0 0,0 0 0 0 0,0 0 0 0 0,-7 0 0 0 0,-10 8 0 0 0,-9 11 0 0 0,0 1 0 0 0,-3 6 0 0 0,-4-2 0 0 0,-4 2 0 0 0,-2 6 0 0 0,-3-4 0 0 0,-1 2 0 0 0,0-5 0 0 0,-1 2 0 0 0,-7-4 0 0 0,-3 2 0 0 0,1 4 0 0 0,2 5 0 0 0,2-3 0 0 0,3 0 0 0 0,1 4 0 0 0,1-5 0 0 0,1 0 0 0 0,0 3 0 0 0,0 4 0 0 0,1 2 0 0 0,-1 3 0 0 0,0 2 0 0 0,0 1 0 0 0,-7 0 0 0 0,-11 1 0 0 0,-1 0 0 0 0,1-1 0 0 0,5 0 0 0 0,4 1 0 0 0,-4-1 0 0 0,1 0 0 0 0,1 0 0 0 0,4 0 0 0 0,2 0 0 0 0,3 0 0 0 0,0 7 0 0 0,2 3 0 0 0,0 7 0 0 0,1 1 0 0 0,-8-3 0 0 0,-10 3 0 0 0,-3 0 0 0 0,3 3 0 0 0,4-2 0 0 0,-3-3 0 0 0,1 2 0 0 0,3-2 0 0 0,3-3 0 0 0,4-4 0 0 0,2-4 0 0 0,-6-2 0 0 0,-1 5 0 0 0,1 2 0 0 0,2-1 0 0 0,-5-2 0 0 0,-1 5 0 0 0,2 1 0 0 0,3-2 0 0 0,-5-3 0 0 0,0-3 0 0 0,2-2 0 0 0,3-1 0 0 0,2-2 0 0 0,3 0 0 0 0,2-1 0 0 0,1 1 0 0 0,0-1 0 0 0,0 1 0 0 0,-7 0 0 0 0,-2-1 0 0 0,-1 1 0 0 0,3 0 0 0 0,2 0 0 0 0,1 0 0 0 0,2 0 0 0 0,1 0 0 0 0,1 0 0 0 0,-7 0 0 0 0,-3 0 0 0 0,1 0 0 0 0,-6 0 0 0 0,0 0 0 0 0,-5 0 0 0 0,0 0 0 0 0,4 0 0 0 0,5 0 0 0 0,-3 0 0 0 0,0 0 0 0 0,3 0 0 0 0,3 0 0 0 0,3 0 0 0 0,2 0 0 0 0,2 0 0 0 0,1 0 0 0 0,1 0 0 0 0,-1 0 0 0 0,1 0 0 0 0,-1 0 0 0 0,0 0 0 0 0,0 0 0 0 0,0 0 0 0 0,0 0 0 0 0,0 0 0 0 0,0 0 0 0 0,0 0 0 0 0,0 0 0 0 0,0 0 0 0 0,0 0 0 0 0,0 0 0 0 0,-1 0 0 0 0,1 0 0 0 0,0 0 0 0 0,0 0 0 0 0,0 0 0 0 0,0-7 0 0 0,0-3 0 0 0,0 0 0 0 0,0 3 0 0 0,0 1 0 0 0,0 3 0 0 0,-1 1 0 0 0,1 1 0 0 0,0 1 0 0 0,0 1 0 0 0,0-1 0 0 0,0 1 0 0 0,0-1 0 0 0,0 0 0 0 0,0 0 0 0 0,0 0 0 0 0,-1 0 0 0 0,1 0 0 0 0,0 0 0 0 0,0 0 0 0 0,0 0 0 0 0,0 0 0 0 0,0 0 0 0 0,0 0 0 0 0,0 0 0 0 0,0 0 0 0 0,-1 0 0 0 0,1 0 0 0 0,0 0 0 0 0,0 0 0 0 0,0 0 0 0 0,0 0 0 0 0,0 0 0 0 0,0 0 0 0 0,0 0 0 0 0,0 0 0 0 0,0 0 0 0 0,-1 0 0 0 0,1 0 0 0 0,0 0 0 0 0,0 0 0 0 0,0 0 0 0 0,0 0 0 0 0,0 0 0 0 0,0 0 0 0 0,0 0 0 0 0,0 0 0 0 0,7 8 0 0 0,3 2 0 0 0,-1-1 0 0 0,6 6 0 0 0,1 1 0 0 0,-4-3 0 0 0,5-4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6024 5954 0 0 0,'-7'0'0'0'0,"-11"0"0"0"0,-9 0 0 0 0,-7 0 0 0 0,-7 8 0 0 0,-2 9 0 0 0,5 10 0 0 0,2 0 0 0 0,7 3 0 0 0,1 4 0 0 0,5 4 0 0 0,-1 3 0 0 0,4 1 0 0 0,5 2 0 0 0,5 1 0 0 0,5-1 0 0 0,2 1 0 0 0,3 0 0 0 0,-7-8 0 0 0,-2-2 0 0 0,0-1 0 0 0,2 3 0 0 0,3 1 0 0 0,1 3 0 0 0,1 1 0 0 0,9 2 0 0 0,10 0 0 0 0,11-7 0 0 0,-1-3 0 0 0,4-6 0 0 0,3-2 0 0 0,4-4 0 0 0,2-6 0 0 0,3 2 0 0 0,1-3 0 0 0,1-3 0 0 0,0-5 0 0 0,-1-2 0 0 0,1-3 0 0 0,0-1 0 0 0,-1-1 0 0 0,0 7 0 0 0,0 2 0 0 0,0 0 0 0 0,1-2 0 0 0,-1-2 0 0 0,0-2 0 0 0,0-1 0 0 0,0-2 0 0 0,7 0 0 0 0,-4 8 0 0 0,4 1 0 0 0,1 0 0 0 0,0-1 0 0 0,-3-3 0 0 0,-1-2 0 0 0,-1-1 0 0 0,-2-1 0 0 0,-1-1 0 0 0,0-1 0 0 0,0 1 0 0 0,7-1 0 0 0,11 1 0 0 0,9 0 0 0 0,0 0 0 0 0,-5 0 0 0 0,-5 0 0 0 0,-6 0 0 0 0,2 0 0 0 0,0 0 0 0 0,-3 0 0 0 0,-3 0 0 0 0,-3 0 0 0 0,-2 0 0 0 0,-1 0 0 0 0,-1 0 0 0 0,0 0 0 0 0,0 0 0 0 0,-1 0 0 0 0,1 0 0 0 0,0 0 0 0 0,0 0 0 0 0,0 0 0 0 0,0 0 0 0 0,0 0 0 0 0,0 0 0 0 0,0 0 0 0 0,0 0 0 0 0,0 0 0 0 0,0 0 0 0 0,0 0 0 0 0,-7-8 0 0 0,5-2 0 0 0,10 1 0 0 0,4 1 0 0 0,-1 3 0 0 0,-1 1 0 0 0,5-5 0 0 0,-1-2 0 0 0,-2 2 0 0 0,-3 1 0 0 0,-3 3 0 0 0,-3-5 0 0 0,-1-2 0 0 0,-2 2 0 0 0,0 3 0 0 0,-1 2 0 0 0,0 2 0 0 0,1 2 0 0 0,-8-7 0 0 0,-2-2 0 0 0,1 1 0 0 0,1 2 0 0 0,-5-6 0 0 0,0 0 0 0 0,2-5 0 0 0,2-1 0 0 0,-3-3 0 0 0,-1 1 0 0 0,-6-3 0 0 0,2-4 0 0 0,2-6 0 0 0,-3-5 0 0 0,2 6 0 0 0,-5-1 0 0 0,-5-1 0 0 0,-7-2 0 0 0,-4-3 0 0 0,-4-1 0 0 0,-3-2 0 0 0,0-1 0 0 0,-1-1 0 0 0,-1 1 0 0 0,-6 7 0 0 0,-3 2 0 0 0,-6 8 0 0 0,-1 0 0 0 0,-5 5 0 0 0,2-1 0 0 0,-3 3 0 0 0,-5 6 0 0 0,2-4 0 0 0,-1 3 0 0 0,-4-5 0 0 0,-4 2 0 0 0,-3 3 0 0 0,5-2 0 0 0,0 0 0 0 0,0-3 0 0 0,-4 1 0 0 0,-1-3 0 0 0,-2 2 0 0 0,-2 4 0 0 0,-1 5 0 0 0,0-3 0 0 0,-1 0 0 0 0,1 4 0 0 0,-1 2 0 0 0,1 4 0 0 0,-1 1 0 0 0,1 2 0 0 0,0 1 0 0 0,0 1 0 0 0,0-1 0 0 0,0 1 0 0 0,0-1 0 0 0,0 1 0 0 0,0-1 0 0 0,-1 0 0 0 0,1 0 0 0 0,-7 0 0 0 0,-3 0 0 0 0,-7 0 0 0 0,-1 0 0 0 0,3 0 0 0 0,4 0 0 0 0,3 0 0 0 0,4 0 0 0 0,2 0 0 0 0,2 0 0 0 0,0 0 0 0 0,1 0 0 0 0,-1 0 0 0 0,1 0 0 0 0,-1 0 0 0 0,0 0 0 0 0,1 0 0 0 0,-1 0 0 0 0,-1 0 0 0 0,1 0 0 0 0,0 0 0 0 0,0 0 0 0 0,0 0 0 0 0,0 0 0 0 0,0 0 0 0 0,0 0 0 0 0,0 0 0 0 0,-1 0 0 0 0,9 7 0 0 0,2 3 0 0 0,-1 0 0 0 0,-1-2 0 0 0,-3-3 0 0 0,-2-2 0 0 0,-1-1 0 0 0,6 6 0 0 0,2 2 0 0 0,-1 0 0 0 0,-2-3 0 0 0,-2-2 0 0 0,-2-2 0 0 0,-1-2 0 0 0,-2 0 0 0 0,0-1 0 0 0,0 0 0 0 0,-1-1 0 0 0,8 8 0 0 0,3 3 0 0 0,-1-1 0 0 0,-2-1 0 0 0,-2-3 0 0 0,-1-1 0 0 0,-3-3 0 0 0,8 8 0 0 0,0 1 0 0 0,1-1 0 0 0,4 6 0 0 0,1 0 0 0 0,-2-3 0 0 0,-4-3 0 0 0,-3-3 0 0 0,-3-2 0 0 0,-2-10 0 0 0,-1-4 0 0 0,7 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6042 7039 0 0 0,'-7'0'0'0'0,"-10"0"0"0"0,-10 0 0 0 0,-8 0 0 0 0,-13 0 0 0 0,-5 0 0 0 0,-2 0 0 0 0,1 0 0 0 0,3 0 0 0 0,2 0 0 0 0,2 0 0 0 0,-6 0 0 0 0,-2 0 0 0 0,2 0 0 0 0,-6 0 0 0 0,0 0 0 0 0,-5 0 0 0 0,-7 0 0 0 0,-6 0 0 0 0,2 0 0 0 0,0 0 0 0 0,-4 0 0 0 0,6 0 0 0 0,-1 0 0 0 0,5 0 0 0 0,6 7 0 0 0,0 3 0 0 0,2 0 0 0 0,5-3 0 0 0,4-1 0 0 0,-5-3 0 0 0,-6-1 0 0 0,-1-1 0 0 0,3-1 0 0 0,4-1 0 0 0,5 1 0 0 0,4 0 0 0 0,2-1 0 0 0,1 1 0 0 0,2 0 0 0 0,-1 0 0 0 0,1 0 0 0 0,0 0 0 0 0,-1 0 0 0 0,8 7 0 0 0,2 3 0 0 0,-1 0 0 0 0,-1 5 0 0 0,-3 0 0 0 0,6 6 0 0 0,1-2 0 0 0,-2-3 0 0 0,-3 2 0 0 0,-2 7 0 0 0,-2 5 0 0 0,6 7 0 0 0,1-5 0 0 0,7 1 0 0 0,8 2 0 0 0,-1 2 0 0 0,3 3 0 0 0,5 2 0 0 0,-3 1 0 0 0,1 1 0 0 0,2 1 0 0 0,4-1 0 0 0,3 1 0 0 0,3-1 0 0 0,1 1 0 0 0,1-1 0 0 0,8 0 0 0 0,3 0 0 0 0,6 1 0 0 0,16-9 0 0 0,18-2 0 0 0,6-7 0 0 0,3 0 0 0 0,4-6 0 0 0,8-5 0 0 0,-2 1 0 0 0,11-1 0 0 0,5-5 0 0 0,4-3 0 0 0,1-3 0 0 0,1-3 0 0 0,7-1 0 0 0,8-2 0 0 0,2 1 0 0 0,5-1 0 0 0,-2 0 0 0 0,2 1 0 0 0,4 0 0 0 0,5-1 0 0 0,-3-6 0 0 0,-1-11 0 0 0,-4-1 0 0 0,-8 2 0 0 0,9-4 0 0 0,-1 2 0 0 0,-5 5 0 0 0,-6-4 0 0 0,-5 2 0 0 0,-6 3 0 0 0,-10 4 0 0 0,-12 4 0 0 0,-3-5 0 0 0,-6-1 0 0 0,2 2 0 0 0,5 2 0 0 0,6 2 0 0 0,-3 2 0 0 0,-5 2 0 0 0,-8 1 0 0 0,2 0 0 0 0,-2 0 0 0 0,-4 1 0 0 0,-3-1 0 0 0,4 1 0 0 0,0-1 0 0 0,-2 0 0 0 0,5 0 0 0 0,0 0 0 0 0,5 0 0 0 0,6 0 0 0 0,0 0 0 0 0,2 0 0 0 0,-4 0 0 0 0,-5 0 0 0 0,-7 0 0 0 0,-4 0 0 0 0,-5 0 0 0 0,-2 0 0 0 0,-1 0 0 0 0,-1 0 0 0 0,0 0 0 0 0,0 0 0 0 0,0 0 0 0 0,8 0 0 0 0,3 0 0 0 0,-1 0 0 0 0,-1 0 0 0 0,5 0 0 0 0,1 0 0 0 0,5-8 0 0 0,-1-2 0 0 0,-3 1 0 0 0,-4 1 0 0 0,-4 3 0 0 0,-3 1 0 0 0,-3 3 0 0 0,7 0 0 0 0,2 1 0 0 0,-2 0 0 0 0,7 1 0 0 0,0-1 0 0 0,-3 0 0 0 0,-2 1 0 0 0,3-1 0 0 0,1 0 0 0 0,-3 0 0 0 0,4 0 0 0 0,8 0 0 0 0,-1 0 0 0 0,4 0 0 0 0,5 0 0 0 0,-3 0 0 0 0,1 0 0 0 0,11 0 0 0 0,7 0 0 0 0,1 0 0 0 0,2 0 0 0 0,-1 0 0 0 0,6 0 0 0 0,1 0 0 0 0,-1 0 0 0 0,-10 0 0 0 0,3 0 0 0 0,-8 7 0 0 0,-10 3 0 0 0,-10 0 0 0 0,-8-3 0 0 0,-7-1 0 0 0,-4-3 0 0 0,-2-1 0 0 0,0-1 0 0 0,-1-1 0 0 0,0-1 0 0 0,1 1 0 0 0,0 0 0 0 0,1-1 0 0 0,-1 1 0 0 0,1 0 0 0 0,1 0 0 0 0,-1 0 0 0 0,0 0 0 0 0,0 0 0 0 0,0 0 0 0 0,0 0 0 0 0,1 0 0 0 0,-1 0 0 0 0,0 0 0 0 0,0 7 0 0 0,0 3 0 0 0,0 0 0 0 0,0-3 0 0 0,0-1 0 0 0,0-3 0 0 0,0-1 0 0 0,1-1 0 0 0,-1-1 0 0 0,0 0 0 0 0,0-1 0 0 0,0 1 0 0 0,0-1 0 0 0,0 1 0 0 0,0 0 0 0 0,0 0 0 0 0,0 0 0 0 0,0 0 0 0 0,1 0 0 0 0,-1 0 0 0 0,0 0 0 0 0,7 0 0 0 0,11 0 0 0 0,9-8 0 0 0,0-2 0 0 0,-12-7 0 0 0,0 0 0 0 0,3 2 0 0 0,0 4 0 0 0,-4-4 0 0 0,-3 1 0 0 0,-5 3 0 0 0,-2 3 0 0 0,-3-5 0 0 0,-1 0 0 0 0,0-5 0 0 0,-1 1 0 0 0,-7-5 0 0 0,-10-6 0 0 0,-10-6 0 0 0,-6-4 0 0 0,-7-4 0 0 0,-2-1 0 0 0,-2-2 0 0 0,-9 7 0 0 0,-1 3 0 0 0,-8-1 0 0 0,-7 7 0 0 0,0 0 0 0 0,-2 5 0 0 0,-5-1 0 0 0,-4 4 0 0 0,-2-2 0 0 0,-4 3 0 0 0,0-3 0 0 0,-2-5 0 0 0,0 3 0 0 0,0 5 0 0 0,1-1 0 0 0,-1 2 0 0 0,1-2 0 0 0,-1 2 0 0 0,1 4 0 0 0,-7 5 0 0 0,-4 4 0 0 0,2 3 0 0 0,1-6 0 0 0,3-1 0 0 0,-6 2 0 0 0,-9 1 0 0 0,0-5 0 0 0,3-1 0 0 0,4 2 0 0 0,4 3 0 0 0,4 3 0 0 0,3 2 0 0 0,-6 1 0 0 0,-9 2 0 0 0,-2 0 0 0 0,3 1 0 0 0,3 0 0 0 0,5-1 0 0 0,-4 0 0 0 0,-1 1 0 0 0,3-1 0 0 0,3 0 0 0 0,2 0 0 0 0,-5 0 0 0 0,-2 0 0 0 0,3 0 0 0 0,1 0 0 0 0,-4 0 0 0 0,-1 0 0 0 0,-6 0 0 0 0,1 0 0 0 0,3 0 0 0 0,5 0 0 0 0,3 0 0 0 0,-5 0 0 0 0,1 0 0 0 0,-6 0 0 0 0,-1 0 0 0 0,4 0 0 0 0,-4 0 0 0 0,-6 0 0 0 0,1 0 0 0 0,-3 0 0 0 0,-5 0 0 0 0,3 0 0 0 0,-1 0 0 0 0,-4 0 0 0 0,5 0 0 0 0,-2 0 0 0 0,-2 0 0 0 0,4 0 0 0 0,7 0 0 0 0,6 0 0 0 0,7 0 0 0 0,4 0 0 0 0,3 0 0 0 0,1 0 0 0 0,1 0 0 0 0,0 0 0 0 0,1 0 0 0 0,-2 0 0 0 0,1 0 0 0 0,-1 0 0 0 0,-7 0 0 0 0,-11-8 0 0 0,-1-2 0 0 0,-6 1 0 0 0,2 1 0 0 0,4 3 0 0 0,6-6 0 0 0,5-1 0 0 0,4 2 0 0 0,-5 2 0 0 0,-9 3 0 0 0,-1 2 0 0 0,3 2 0 0 0,-3 0 0 0 0,0 1 0 0 0,-2 1 0 0 0,-7-1 0 0 0,-5 1 0 0 0,-5-1 0 0 0,-3 0 0 0 0,-2 1 0 0 0,-2-1 0 0 0,0 0 0 0 0,7 0 0 0 0,-5 0 0 0 0,5 0 0 0 0,2 0 0 0 0,-1 0 0 0 0,5-1 0 0 0,9 1 0 0 0,9 0 0 0 0,5 0 0 0 0,5 0 0 0 0,4 0 0 0 0,1 0 0 0 0,8-7 0 0 0,2-3 0 0 0,0 1 0 0 0,-3 1 0 0 0,-2 2 0 0 0,-2 3 0 0 0,-2 1 0 0 0,-1 1 0 0 0,-2 1 0 0 0,1 1 0 0 0,-1-1 0 0 0,1 1 0 0 0,7 6 0 0 0,2 4 0 0 0,1-2 0 0 0,-3-1 0 0 0,-2-2 0 0 0,-1-3 0 0 0,-3-1 0 0 0,0-2 0 0 0,-1 0 0 0 0,0 0 0 0 0,-1 0 0 0 0,8-1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9067 9508 0 0 0,'7'0'0'0'0,"11"0"0"0"0,16 0 0 0 0,11 0 0 0 0,4 0 0 0 0,3 0 0 0 0,6 0 0 0 0,16 8 0 0 0,11 9 0 0 0,-2 3 0 0 0,0 4 0 0 0,9 7 0 0 0,-5-3 0 0 0,-1 2 0 0 0,-1-4 0 0 0,1 0 0 0 0,0 4 0 0 0,0-3 0 0 0,2 1 0 0 0,0 3 0 0 0,15 5 0 0 0,20 2 0 0 0,11 4 0 0 0,7 1 0 0 0,15 1 0 0 0,5 8 0 0 0,-11-5 0 0 0,-8-2 0 0 0,-6-2 0 0 0,-3-1 0 0 0,-2 0 0 0 0,-1 1 0 0 0,-7 0 0 0 0,-10-7 0 0 0,-9-3 0 0 0,-7-6 0 0 0,10-8 0 0 0,24-7 0 0 0,5 2 0 0 0,9-2 0 0 0,18-3 0 0 0,-5-2 0 0 0,-5-3 0 0 0,0-2 0 0 0,-3-2 0 0 0,-5 0 0 0 0,-11 0 0 0 0,-7-1 0 0 0,-2 1 0 0 0,7-8 0 0 0,-3-3 0 0 0,-1 2 0 0 0,0-7 0 0 0,-7-6 0 0 0,-2-1 0 0 0,3 4 0 0 0,1-3 0 0 0,-4 4 0 0 0,0 3 0 0 0,-5 5 0 0 0,0 5 0 0 0,3 2 0 0 0,5-5 0 0 0,4-2 0 0 0,-5 1 0 0 0,0 3 0 0 0,-6-7 0 0 0,8-7 0 0 0,5-1 0 0 0,3 4 0 0 0,-5 4 0 0 0,-2-3 0 0 0,-7 1 0 0 0,0 3 0 0 0,-6 4 0 0 0,-7-4 0 0 0,-5-8 0 0 0,-6-1 0 0 0,-10 4 0 0 0,-4-3 0 0 0,-9-5 0 0 0,-8 1 0 0 0,0-3 0 0 0,-10-4 0 0 0,0-12 0 0 0,0 2 0 0 0,-2-8 0 0 0,-2 5 0 0 0,-9-5 0 0 0,-11-2 0 0 0,-4 0 0 0 0,-4 2 0 0 0,0 8 0 0 0,-2 5 0 0 0,-4 0 0 0 0,-5-1 0 0 0,-4-9 0 0 0,-3-5 0 0 0,-1 0 0 0 0,-2-7 0 0 0,1-9 0 0 0,-1-8 0 0 0,0-6 0 0 0,0 4 0 0 0,1-1 0 0 0,0 5 0 0 0,0 9 0 0 0,-8 6 0 0 0,-2 7 0 0 0,-7 4 0 0 0,-8 2 0 0 0,-7 9 0 0 0,-6 11 0 0 0,-12 9 0 0 0,-4 1 0 0 0,-1 2 0 0 0,-13 3 0 0 0,-3 4 0 0 0,3-5 0 0 0,-1 0 0 0 0,-5 1 0 0 0,3 3 0 0 0,-1-6 0 0 0,-11 1 0 0 0,1 1 0 0 0,7 3 0 0 0,1 3 0 0 0,-1 2 0 0 0,4 2 0 0 0,-1 0 0 0 0,-3 2 0 0 0,-4-1 0 0 0,4 1 0 0 0,-7-1 0 0 0,2 1 0 0 0,8-1 0 0 0,0 0 0 0 0,-2 0 0 0 0,-3 0 0 0 0,3 0 0 0 0,-7 0 0 0 0,-6 0 0 0 0,-3 0 0 0 0,-300 22 0 0 0,-130 8 0 0 0,2 6 0 0 0,73-3 0 0 0,98-7 0 0 0,100-8 0 0 0,70-7 0 0 0,57-6 0 0 0,34-3 0 0 0,17-2 0 0 0,5-1 0 0 0,6-1 0 0 0,5 1 0 0 0,-10 0 0 0 0,-3 0 0 0 0,-5 0 0 0 0,-5 1 0 0 0,-4 0 0 0 0,-5 0 0 0 0,-2 0 0 0 0,6 0 0 0 0,-5 8 0 0 0,4 2 0 0 0,0-1 0 0 0,1-1 0 0 0,-2-3 0 0 0,5-1 0 0 0,2-2 0 0 0,6-2 0 0 0,8 0 0 0 0,6 0 0 0 0,5 0 0 0 0,5-1 0 0 0,-6 1 0 0 0,-9 0 0 0 0,-1-1 0 0 0,2 9 0 0 0,4 2 0 0 0,-3-1 0 0 0,0 6 0 0 0,3 1 0 0 0,-4-3 0 0 0,1 4 0 0 0,-5-1 0 0 0,1-3 0 0 0,4 3 0 0 0,-3 0 0 0 0,2-3 0 0 0,3 3 0 0 0,-4-1 0 0 0,1 5 0 0 0,4-1 0 0 0,3-4 0 0 0,4 3 0 0 0,2-2 0 0 0,2-3 0 0 0,1-4 0 0 0,0 4 0 0 0,1 0 0 0 0,-1-3 0 0 0,1 6 0 0 0,-1-2 0 0 0,0 6 0 0 0,0-1 0 0 0,0-4 0 0 0,0 3 0 0 0,0-1 0 0 0,0-4 0 0 0,0-4 0 0 0,0 4 0 0 0,0-1 0 0 0,0-1 0 0 0,-1-4 0 0 0,1-2 0 0 0,0 5 0 0 0,0 1 0 0 0,0-1 0 0 0,0-3 0 0 0,0-2 0 0 0,0-2 0 0 0,0-2 0 0 0,0 0 0 0 0,7 6 0 0 0,3 3 0 0 0,-1-1 0 0 0,-1-2 0 0 0,5 6 0 0 0,7 7 0 0 0,2 9 0 0 0,3 6 0 0 0,-2-2 0 0 0,2 0 0 0 0,-2 2 0 0 0,-6 3 0 0 0,1-5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2963 9684 0 0 0,'0'8'0'0'0,"0"9"0"0"0,0 10 0 0 0,0 8 0 0 0,0 5 0 0 0,0 4 0 0 0,0 1 0 0 0,0 1 0 0 0,0 0 0 0 0,0 0 0 0 0,0-1 0 0 0,0 0 0 0 0,0-1 0 0 0,0 1 0 0 0,0 6 0 0 0,0 3 0 0 0,0 0 0 0 0,0-3 0 0 0,0 6 0 0 0,0 8 0 0 0,0 1 0 0 0,0 3 0 0 0,8 13 0 0 0,2 0 0 0 0,-1-6 0 0 0,-1-2 0 0 0,-3-5 0 0 0,6-7 0 0 0,1-7 0 0 0,-2-5 0 0 0,5-4 0 0 0,1-1 0 0 0,-4 5 0 0 0,5 3 0 0 0,-2-1 0 0 0,6 7 0 0 0,5-1 0 0 0,-1 6 0 0 0,3 0 0 0 0,-4-5 0 0 0,2-11 0 0 0,-4-7 0 0 0,3-10 0 0 0,-4-3 0 0 0,2-7 0 0 0,-2 2 0 0 0,2-4 0 0 0,5-5 0 0 0,5-5 0 0 0,-3-11 0 0 0,-6-13 0 0 0,-1-12 0 0 0,-3-8 0 0 0,2-6 0 0 0,-3-4 0 0 0,-4-1 0 0 0,2 7 0 0 0,-1 3 0 0 0,-4-1 0 0 0,-3 0 0 0 0,-4-3 0 0 0,-3-1 0 0 0,7-16 0 0 0,1-7 0 0 0,-2-6 0 0 0,-1-22 0 0 0,-2-3 0 0 0,-2 0 0 0 0,-2 9 0 0 0,7 11 0 0 0,2 3 0 0 0,-1 7 0 0 0,-1 7 0 0 0,-3 5 0 0 0,-2 5 0 0 0,-2 3 0 0 0,0 1 0 0 0,-1 1 0 0 0,0 0 0 0 0,-1 1 0 0 0,1-2 0 0 0,-1 1 0 0 0,-6 7 0 0 0,-3 2 0 0 0,-7-1 0 0 0,-1-1 0 0 0,-5 5 0 0 0,2 0 0 0 0,-3-2 0 0 0,2-3 0 0 0,-2 5 0 0 0,3 0 0 0 0,-3 5 0 0 0,-5 0 0 0 0,-4-3 0 0 0,-5 3 0 0 0,-3-2 0 0 0,-2-3 0 0 0,-1 4 0 0 0,-1-2 0 0 0,0 5 0 0 0,7-2 0 0 0,3 5 0 0 0,0 4 0 0 0,-1 7 0 0 0,4 4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2T09:26:05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3600 11167 0 0 0,'0'8'0'0'0,"-7"2"0"0"0,-3 7 0 0 0,0 8 0 0 0,-5 0 0 0 0,0 3 0 0 0,-6 4 0 0 0,2 5 0 0 0,-4 3 0 0 0,-6 2 0 0 0,-5 2 0 0 0,-4-7 0 0 0,-3-10 0 0 0,5-1 0 0 0,8 1 0 0 0,3-3 0 0 0,4 2 0 0 0,7 3 0 0 0,5 6 0 0 0,4 2 0 0 0,3 4 0 0 0,2 2 0 0 0,9 2 0 0 0,2-1 0 0 0,7-6 0 0 0,1-3 0 0 0,4-7 0 0 0,-2-2 0 0 0,4-4 0 0 0,-4 2 0 0 0,4-5 0 0 0,4-4 0 0 0,4-5 0 0 0,5-4 0 0 0,3-4 0 0 0,3-1 0 0 0,0-2 0 0 0,1-7 0 0 0,0-3 0 0 0,0-7 0 0 0,0 0 0 0 0,-1 3 0 0 0,-7-4 0 0 0,-3 1 0 0 0,-7-3 0 0 0,-8-6 0 0 0,1 2 0 0 0,-4-3 0 0 0,-5-3 0 0 0,-3-5 0 0 0,-4-3 0 0 0,-2-3 0 0 0,-2-1 0 0 0,0-2 0 0 0,-1 0 0 0 0,0 0 0 0 0,0 1 0 0 0,1-1 0 0 0,-1 1 0 0 0,1-1 0 0 0,0 1 0 0 0,-7 7 0 0 0,-3 3 0 0 0,-7 7 0 0 0,-8 1 0 0 0,-8 4 0 0 0,3-1 0 0 0,-2 3 0 0 0,-3 5 0 0 0,-3 6 0 0 0,-2 3 0 0 0,-2 3 0 0 0,6 3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31T17:46:33.472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0BD85-D536-FA4B-9309-666D9A01824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CAF96-09EC-B14F-8AC2-A10BDA3961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65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CAF96-09EC-B14F-8AC2-A10BDA3961A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46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A895B-1832-A147-AB68-81DD66C62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37BD84-D069-F34F-9C19-701110235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85C908-A412-B34E-AA90-12E76AE8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4E0353-8FCE-1748-BFC1-F5B5D8040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7164FF-51F2-C748-A0E6-A56C3F88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11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B36EA-F2B0-2941-BF45-4D4BA482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3C11CEF-F357-BC49-A681-BF676F1AB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7AE730-2E9C-BB4B-82DA-5170ACA9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72EC0C-764F-1444-833A-013A0297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B4069C-27B5-D04B-AF50-D1549003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924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779DA81-42F0-8440-A880-4914508AC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BE23EF-EEED-D241-9480-7F50A6A61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5C629C-63CF-8546-9F04-F872689D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E7951B-7A83-BB40-B2CF-8D0A4440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6CFBDB-3668-DF42-9E2F-B21C56F4B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104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E8D499F7-96F6-46CA-9A9B-33B3637540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61" y="1428687"/>
            <a:ext cx="4981875" cy="588299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F9D43DA-3F77-46DB-A32C-AB6940EA516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61" y="1428687"/>
            <a:ext cx="4981875" cy="588299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10F645F-60E8-41D4-AE65-96584E809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86" y="23813"/>
            <a:ext cx="6272265" cy="231628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46BB2F4-6CF6-4406-8702-4F8EF89B7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71359"/>
            <a:ext cx="9144000" cy="2387600"/>
          </a:xfrm>
        </p:spPr>
        <p:txBody>
          <a:bodyPr anchor="b"/>
          <a:lstStyle>
            <a:lvl1pPr algn="ctr">
              <a:defRPr sz="6000" b="1">
                <a:latin typeface="Calibri Light" panose="020F030202020403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C9670B-60EB-4E0E-AC5E-242B51900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9144000" cy="1155469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latin typeface="Calibri Light" panose="020F0302020204030204" pitchFamily="34" charset="0"/>
                <a:ea typeface="Source Sans Pro Light" panose="020B040303040302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25DB9AF-43FD-4B4C-8FEA-77DEC19A17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26"/>
          <a:stretch/>
        </p:blipFill>
        <p:spPr>
          <a:xfrm>
            <a:off x="8886306" y="5329515"/>
            <a:ext cx="1130997" cy="107761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35C022B-8490-4CBB-803E-FBCFD41B1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1" y="265832"/>
            <a:ext cx="2317356" cy="56888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C6B2FF2-5735-493C-81B0-D148C6041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86" y="23813"/>
            <a:ext cx="6272265" cy="231628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C15A60A-89BA-4983-9A75-758A60C7BB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27"/>
          <a:stretch/>
        </p:blipFill>
        <p:spPr>
          <a:xfrm>
            <a:off x="8886306" y="5329515"/>
            <a:ext cx="1120723" cy="107761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01FF748-FD76-459C-BB9E-7EEB2C21E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1" y="265832"/>
            <a:ext cx="2317356" cy="568882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3E2E49D-64A1-47A9-B6D4-C3F274C27C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86" y="23813"/>
            <a:ext cx="6272265" cy="231628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952C9E8C-14F9-4DAF-BECC-1F6DC60B36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1" y="265832"/>
            <a:ext cx="2317356" cy="568882"/>
          </a:xfrm>
          <a:prstGeom prst="rect">
            <a:avLst/>
          </a:prstGeom>
        </p:spPr>
      </p:pic>
      <p:grpSp>
        <p:nvGrpSpPr>
          <p:cNvPr id="4" name="Skupina 3"/>
          <p:cNvGrpSpPr/>
          <p:nvPr userDrawn="1"/>
        </p:nvGrpSpPr>
        <p:grpSpPr>
          <a:xfrm>
            <a:off x="8886306" y="5231197"/>
            <a:ext cx="2471558" cy="1274244"/>
            <a:chOff x="8886306" y="5231197"/>
            <a:chExt cx="2471558" cy="1274244"/>
          </a:xfrm>
        </p:grpSpPr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7142FFFE-34E8-4EB2-954E-CB84495A3A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26"/>
            <a:stretch/>
          </p:blipFill>
          <p:spPr>
            <a:xfrm>
              <a:off x="8886306" y="5329515"/>
              <a:ext cx="1130997" cy="1077611"/>
            </a:xfrm>
            <a:prstGeom prst="rect">
              <a:avLst/>
            </a:prstGeom>
          </p:spPr>
        </p:pic>
        <p:pic>
          <p:nvPicPr>
            <p:cNvPr id="24" name="Obrázek 23"/>
            <p:cNvPicPr>
              <a:picLocks noChangeAspect="1"/>
            </p:cNvPicPr>
            <p:nvPr userDrawn="1"/>
          </p:nvPicPr>
          <p:blipFill rotWithShape="1">
            <a:blip r:embed="rId7"/>
            <a:srcRect l="47932"/>
            <a:stretch/>
          </p:blipFill>
          <p:spPr>
            <a:xfrm>
              <a:off x="9978133" y="5231197"/>
              <a:ext cx="1379731" cy="1274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6752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23E2E49D-64A1-47A9-B6D4-C3F274C27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86" y="23813"/>
            <a:ext cx="6272265" cy="2316288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F9A0F3B2-B770-4B1B-A602-8692045209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47" y="6241972"/>
            <a:ext cx="1688452" cy="414494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8A49E343-7D6E-412A-A738-85898B5C82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815" y="6241972"/>
            <a:ext cx="402811" cy="414000"/>
          </a:xfrm>
          <a:prstGeom prst="rect">
            <a:avLst/>
          </a:prstGeom>
        </p:spPr>
      </p:pic>
      <p:sp>
        <p:nvSpPr>
          <p:cNvPr id="8" name="Obdélník s jedním zakulaceným rohem 7"/>
          <p:cNvSpPr/>
          <p:nvPr userDrawn="1"/>
        </p:nvSpPr>
        <p:spPr>
          <a:xfrm flipH="1">
            <a:off x="694053" y="4176712"/>
            <a:ext cx="10803894" cy="1238241"/>
          </a:xfrm>
          <a:prstGeom prst="round1Rect">
            <a:avLst>
              <a:gd name="adj" fmla="val 37018"/>
            </a:avLst>
          </a:prstGeom>
          <a:noFill/>
          <a:ln w="190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87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7DEBD55-63B7-418F-B1D6-F3149F685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556" y="58191"/>
            <a:ext cx="3170051" cy="148448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89C3BFA-BEA9-4700-8211-4B6E1D982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64" y="58192"/>
            <a:ext cx="11053471" cy="1020596"/>
          </a:xfrm>
        </p:spPr>
        <p:txBody>
          <a:bodyPr/>
          <a:lstStyle>
            <a:lvl1pPr>
              <a:defRPr b="1">
                <a:latin typeface="Calibri Light" panose="020F030202020403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19B51-1764-4903-A944-77ED2372C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65" y="1147347"/>
            <a:ext cx="11053470" cy="517066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3000">
                <a:latin typeface="Calibri Light" panose="020F0302020204030204" pitchFamily="34" charset="0"/>
                <a:ea typeface="Source Sans Pro Light" panose="020B0403030403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20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71D61453-4FD2-49B7-BB55-3BCC94B4D3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9265" y="1732972"/>
            <a:ext cx="11053470" cy="4207109"/>
          </a:xfr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2200">
                <a:latin typeface="Calibri Light" panose="020F030202020403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20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33167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5CE49C9-AC18-43E0-BC97-90AAEBA5A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556" y="58191"/>
            <a:ext cx="3170051" cy="148448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259668-C412-437D-842E-34746C380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247" y="1825625"/>
            <a:ext cx="5439553" cy="435133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1FF9D3-FEDF-4FBB-A386-EF9E19FB8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39552" cy="435133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D57874C-27CD-4DFB-A396-DD38CB57A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556" y="58191"/>
            <a:ext cx="3170051" cy="1484483"/>
          </a:xfrm>
          <a:prstGeom prst="rect">
            <a:avLst/>
          </a:prstGeom>
        </p:spPr>
      </p:pic>
      <p:sp>
        <p:nvSpPr>
          <p:cNvPr id="20" name="Nadpis 1">
            <a:extLst>
              <a:ext uri="{FF2B5EF4-FFF2-40B4-BE49-F238E27FC236}">
                <a16:creationId xmlns:a16="http://schemas.microsoft.com/office/drawing/2014/main" id="{689C3BFA-BEA9-4700-8211-4B6E1D982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64" y="58192"/>
            <a:ext cx="11053471" cy="1020596"/>
          </a:xfrm>
        </p:spPr>
        <p:txBody>
          <a:bodyPr/>
          <a:lstStyle>
            <a:lvl1pPr>
              <a:defRPr b="1">
                <a:latin typeface="Calibri Light" panose="020F030202020403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399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54BA86-F9A6-4BA2-BBC4-250A5A28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fld id="{71F3C88E-E9C3-411A-BB8F-0A1D09A00491}" type="slidenum">
              <a:rPr lang="cs-CZ" smtClean="0"/>
              <a:pPr algn="ctr"/>
              <a:t>‹#›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F7374EF-2E3B-418D-8FE6-B64B26FF27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47" y="6241972"/>
            <a:ext cx="1688452" cy="41449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8AC6A7D-8F66-4664-B0B2-B30A1431FF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556" y="58191"/>
            <a:ext cx="3170051" cy="148448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6179D21-E998-456F-AAC1-15621D63F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47" y="6241972"/>
            <a:ext cx="1688452" cy="41449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A49E343-7D6E-412A-A738-85898B5C82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815" y="6241972"/>
            <a:ext cx="402811" cy="414000"/>
          </a:xfrm>
          <a:prstGeom prst="rect">
            <a:avLst/>
          </a:prstGeom>
        </p:spPr>
      </p:pic>
      <p:sp>
        <p:nvSpPr>
          <p:cNvPr id="18" name="Nadpis 1">
            <a:extLst>
              <a:ext uri="{FF2B5EF4-FFF2-40B4-BE49-F238E27FC236}">
                <a16:creationId xmlns:a16="http://schemas.microsoft.com/office/drawing/2014/main" id="{689C3BFA-BEA9-4700-8211-4B6E1D982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64" y="58192"/>
            <a:ext cx="11053471" cy="1020596"/>
          </a:xfrm>
        </p:spPr>
        <p:txBody>
          <a:bodyPr/>
          <a:lstStyle>
            <a:lvl1pPr>
              <a:defRPr b="1">
                <a:latin typeface="Calibri Light" panose="020F030202020403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04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AA6FF3A-909A-4252-B0F6-B3AB91A904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556" y="58191"/>
            <a:ext cx="3170051" cy="148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98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FC56F-5F24-0342-B7D9-998D3AF5C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DE7598-B7AE-0641-95A9-FFD385065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299395-7E32-3945-9E40-3D8E0475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2A9427-1321-5A46-83CC-DD9E042CD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57FCFE-9758-DA4D-B226-3BFC4EF5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872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8BE6F-F8C0-ED43-BCAB-B6E7D9CD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6D4D1C-2EC6-CA45-A4BF-49D0061BD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53074C-655F-2642-A69E-D56226AA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08892C-E9C2-214D-A28E-73CDF3C70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46F9F6-D41A-3F4B-B94B-123EA995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03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63B4-D453-FC4E-A838-E3E99290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623BA6-6AE7-FF45-8B45-5D5848C00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97D529-830D-994E-A8EB-E1540BB3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72D2BB-2150-ED4B-BC9D-BE149540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20F325-E76A-0C4D-89D2-C8BC9FC5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8777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49357-F6B0-C343-A3E7-2D8FEFBA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6C36DE-46DC-8144-B573-38BD82EAA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A88B12-19E5-524D-A3EC-79FF1E161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6B637B-1665-7841-B970-EC3D35A8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93B1D5-7194-5A4D-92F7-D6318AF8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643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96156-E371-5B45-A896-ABF55E623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691D4C-0717-0A4D-8FEC-0C8053FFF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8E96072-E1CC-124D-8A16-2DB7D218E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C1BD77-97F7-C443-A8FE-7714EE0B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E9B5A2-2593-F44D-BA09-C0DA0029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D72508-2332-E844-910D-2F0A3136E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688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53848-252E-684D-91DB-8CA0ACB0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D6ACCE-1953-1140-917B-6F676E93F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0E16ECF-7264-2449-AF9C-CB479DE7B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DF6B155-6C53-E843-B8EB-4E91CA5DB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14A0BE3-45F6-7B47-9731-8A12148E4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CFF799C-F157-C44A-8602-BD6A2B843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3CDBD6F-490D-D449-8360-63BDB108F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BD2FA57-7EB0-4145-9EC8-78E93120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882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E9A650-EFB6-9A44-B66F-1C147887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388EA80-1C3F-D942-8DF8-B090AD0A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2C902C5-195D-D442-BA15-3F7AB4D2D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7D46D76-CAF5-EE47-8538-E5649CC4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234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857A150-0F04-AA41-A58E-D84930A4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6EC4FB0-2C3C-2648-9C3B-6D275AF5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E82CE6-19ED-0641-943B-217BD90A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663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71372F-7DAC-2940-88B5-25AE25DB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2D216D-7B92-8948-99DE-61829E5CB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14C0E4-1919-974F-B0F1-F65FE8327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673F1B-6E04-D54F-A0CA-A4A8592F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55CC720-D97F-8341-BD9D-D1861F0C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DA69FE-22D9-B946-876C-5565A85F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845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0F88D-1D2D-E541-A459-50647AE02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8D07D38-1BE7-0846-A9A1-C7767D8DB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AB74109-FA5A-0E45-AC5F-B0AB10CD5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AA6CC1-DB98-C744-B194-9571AA0E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7833DD0-555C-8945-98DB-2611FFEFC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2578F3-F3F8-C449-A08F-D99772EC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064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E7C79-B985-E641-A27F-7FE164A8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F22464-631B-6842-9EE3-C5066D3E1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4A1084-5576-6B4A-BC36-6142970E8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03F699-6F18-5745-8F94-FAC3E100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B75E4E-B14E-C741-A096-ADDD9476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68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9E1818E-C6F5-5446-ADCA-7D98CDB8B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011C28E-3A1E-D54B-82A3-455CD64ED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982355-0659-3E4D-AD31-45935445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6F876D-4B93-0041-BA36-88FB07EE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E1EF97-B52D-0D4C-B592-617358CB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802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4F097A-4639-824E-9E4E-67FAC01A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D14923-0743-0A45-BA73-1CB428E3D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03E602-4F4C-8143-B49C-3E55D0091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A528B1-C3AD-094D-B2FC-732D91EB1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E2CBAA-545E-3243-8047-B414216E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85282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02B2E-3CDA-C844-A5FD-CFB2ABA4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EAE0CA-F97B-4A48-9CA4-76ACB8DEC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DF7D2C-5FA4-2348-ABEE-284896FF4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B86D73-31A9-7C48-8833-6B7C0A2A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396CC9-15E8-A849-BAEE-774649B9E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8F9A7C-A919-744F-8111-DD7FA444D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03593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70AE3B-D87C-4547-85DC-AC2917C9A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4901" y="145893"/>
            <a:ext cx="10560050" cy="7413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BDDE9603-3D62-4C9D-A1C9-A56D4299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063" y="6587624"/>
            <a:ext cx="346284" cy="169277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>
            <a:lvl1pPr algn="r" eaLnBrk="1" latinLnBrk="0" hangingPunct="1">
              <a:defRPr kumimoji="0" sz="1100">
                <a:solidFill>
                  <a:schemeClr val="accent2"/>
                </a:solidFill>
              </a:defRPr>
            </a:lvl1pPr>
            <a:extLst/>
          </a:lstStyle>
          <a:p>
            <a:fld id="{91974DF9-AD47-4691-BA21-BBFCE3637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21C3444-AF59-4D28-9F7B-2F847D6065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6" y="6595505"/>
            <a:ext cx="10514012" cy="138499"/>
          </a:xfrm>
        </p:spPr>
        <p:txBody>
          <a:bodyPr wrap="square" anchor="b">
            <a:spAutoFit/>
          </a:bodyPr>
          <a:lstStyle>
            <a:lvl1pPr>
              <a:spcBef>
                <a:spcPts val="600"/>
              </a:spcBef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8949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376" y="1304925"/>
            <a:ext cx="11077576" cy="5184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3C358E-2D13-4E9F-B116-34C39CE69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063" y="6587624"/>
            <a:ext cx="346284" cy="169277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>
            <a:lvl1pPr algn="r" eaLnBrk="1" latinLnBrk="0" hangingPunct="1">
              <a:defRPr kumimoji="0" sz="1100">
                <a:solidFill>
                  <a:schemeClr val="accent2"/>
                </a:solidFill>
              </a:defRPr>
            </a:lvl1pPr>
            <a:extLst/>
          </a:lstStyle>
          <a:p>
            <a:fld id="{91974DF9-AD47-4691-BA21-BBFCE3637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CB8FD7-38AB-4DBA-B4EB-54F1AC547A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6" y="6595505"/>
            <a:ext cx="10514012" cy="138499"/>
          </a:xfrm>
        </p:spPr>
        <p:txBody>
          <a:bodyPr wrap="square" anchor="b">
            <a:spAutoFit/>
          </a:bodyPr>
          <a:lstStyle>
            <a:lvl1pPr>
              <a:spcBef>
                <a:spcPts val="600"/>
              </a:spcBef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45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B4ED2-3153-8B4C-858A-A62C69879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338AEF-4B06-A341-8FE0-17FE656AC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891478-B92D-7B47-9FE8-5696615B4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22C4188-C977-6B4C-BA46-4E3698961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03F56C9-85B1-2D42-935A-4A21D13686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6DBDB34-4BE7-D84F-B595-FA6E5DC7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F3D186D-37E3-A640-BDBD-BA06D795E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F95989C-DB44-2042-8CA5-B7796D5D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0488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199836-B9A1-8545-973A-80376B84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F2BF2E-094D-AD40-B1F1-AAD61110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C5F2F9-7247-9B49-A81B-DCB2F506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85D46C-B86C-624E-8561-EB99A2EE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8465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4C00E38-A789-AB44-B810-BDE54D59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9D3A55D-FE4C-7443-B969-8B8B9D948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9CE74D2-038A-B348-A189-D437B22A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62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9C2D8-91A9-B749-8464-F0C9CF0B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0F8FBD-9E5A-9648-B310-6F6F78DE9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6199F9-38FA-584C-8FB4-F6EBD1C00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1AA279-4844-B049-B7EA-18C93BB30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E8D7DF-6B91-D447-89A7-C807691D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4A9E00-56AF-5B49-A7D8-B90306D6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276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70BB47-771A-114A-A4A0-31BEDFE3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6B574D8-7464-E74A-BA06-884DDDEF1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2BC6B4-743E-B349-B13E-DAE9015CB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92EE24-480D-B146-9D25-F306DD63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823FD0-7DF7-AF49-9CF5-72673B756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F94642-BFD4-0A46-BDE9-D2447E7F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5325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4A848E3-FA95-3747-B8CB-27BB92DE4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145582-B74B-3042-9592-2812DD1B9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24D643-22AF-F34A-89A5-D99493732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D6340F-6E00-374C-9B1C-76DBFE6E5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65CD67-40F4-B645-AB79-300456427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5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1DE0B76-295B-487E-9444-6F8C8337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23F3B5-6439-4A1B-8D20-849C9EB39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762D0D-C110-451A-A647-EAE82161C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D2CF0-5521-4808-8234-CDB898B4DB0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9D284F-D1A9-4147-A73C-718638595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6DB4AF-B24C-4085-9D83-88AC154AD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033CD-4470-4AC8-B588-47A4B91D3A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43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8" r:id="rId2"/>
    <p:sldLayoutId id="2147483792" r:id="rId3"/>
    <p:sldLayoutId id="2147483793" r:id="rId4"/>
    <p:sldLayoutId id="2147483796" r:id="rId5"/>
    <p:sldLayoutId id="214748379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08F635F-F97D-954C-BB11-E3797562B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BE3D58-D675-D649-9AE3-38F8A86F5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AEF1FE-C7F3-0E4B-A532-E1CBA8CEC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5341B-C4F9-8E41-B494-4282B02B2F94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7B3CE2-4234-C14A-BF93-17131CA88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A22663-4D8A-8346-A4A3-1A585CAC2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A58F-25C1-FB4E-B99F-3ED2367E2F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53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de.wikipedia.org/wiki/Datei:AstraZeneca_Logo_3D.svg" TargetMode="External"/><Relationship Id="rId7" Type="http://schemas.openxmlformats.org/officeDocument/2006/relationships/hyperlink" Target="https://en.wikipedia.org/wiki/Teva_Pharmaceutical_Industrie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hyperlink" Target="https://de.wikipedia.org/wiki/Datei:Novartis-Logo.svg" TargetMode="External"/><Relationship Id="rId5" Type="http://schemas.openxmlformats.org/officeDocument/2006/relationships/hyperlink" Target="http://it.wikipedia.org/wiki/glaxo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hyperlink" Target="https://fr.wikipedia.org/wiki/Sanof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customXml" Target="../ink/ink6.xml"/><Relationship Id="rId18" Type="http://schemas.openxmlformats.org/officeDocument/2006/relationships/image" Target="../media/image3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33.png"/><Relationship Id="rId17" Type="http://schemas.openxmlformats.org/officeDocument/2006/relationships/customXml" Target="../ink/ink8.xml"/><Relationship Id="rId2" Type="http://schemas.openxmlformats.org/officeDocument/2006/relationships/image" Target="../media/image28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customXml" Target="../ink/ink4.xml"/><Relationship Id="rId1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Flag_of_the_Czech_Republic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19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pxchange.org/PatientEngagement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customXml" Target="../ink/ink21.xml"/><Relationship Id="rId18" Type="http://schemas.openxmlformats.org/officeDocument/2006/relationships/customXml" Target="../ink/ink26.xml"/><Relationship Id="rId3" Type="http://schemas.openxmlformats.org/officeDocument/2006/relationships/image" Target="../media/image45.png"/><Relationship Id="rId7" Type="http://schemas.openxmlformats.org/officeDocument/2006/relationships/customXml" Target="../ink/ink15.xml"/><Relationship Id="rId12" Type="http://schemas.openxmlformats.org/officeDocument/2006/relationships/customXml" Target="../ink/ink20.xml"/><Relationship Id="rId17" Type="http://schemas.openxmlformats.org/officeDocument/2006/relationships/customXml" Target="../ink/ink25.xml"/><Relationship Id="rId2" Type="http://schemas.openxmlformats.org/officeDocument/2006/relationships/customXml" Target="../ink/ink11.xml"/><Relationship Id="rId16" Type="http://schemas.openxmlformats.org/officeDocument/2006/relationships/customXml" Target="../ink/ink24.xml"/><Relationship Id="rId20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customXml" Target="../ink/ink19.xml"/><Relationship Id="rId5" Type="http://schemas.openxmlformats.org/officeDocument/2006/relationships/customXml" Target="../ink/ink13.xml"/><Relationship Id="rId15" Type="http://schemas.openxmlformats.org/officeDocument/2006/relationships/customXml" Target="../ink/ink23.xml"/><Relationship Id="rId10" Type="http://schemas.openxmlformats.org/officeDocument/2006/relationships/customXml" Target="../ink/ink18.xml"/><Relationship Id="rId19" Type="http://schemas.openxmlformats.org/officeDocument/2006/relationships/customXml" Target="../ink/ink27.xml"/><Relationship Id="rId4" Type="http://schemas.openxmlformats.org/officeDocument/2006/relationships/customXml" Target="../ink/ink12.xml"/><Relationship Id="rId9" Type="http://schemas.openxmlformats.org/officeDocument/2006/relationships/customXml" Target="../ink/ink17.xml"/><Relationship Id="rId14" Type="http://schemas.openxmlformats.org/officeDocument/2006/relationships/customXml" Target="../ink/ink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A8A9EF9-3AE6-D94B-AA39-3461E047A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522515"/>
            <a:ext cx="7289800" cy="38862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2364FA8-E7ED-0444-AFAA-E76D32DF7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50" y="5167085"/>
            <a:ext cx="69215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8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56715-E304-1F4D-AF2A-100DE2AD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máme a co musíme rozvíjet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66AB0F2-B9E8-46BB-AFE7-17FE478E0C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3229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319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87DE0F-444D-F547-B4F5-27C46A699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387DE0F-444D-F547-B4F5-27C46A699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A61DE7-E043-1249-86F3-D104ABFA8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2BA61DE7-E043-1249-86F3-D104ABFA8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136217-6855-D343-AA04-FE6FE3DE9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6136217-6855-D343-AA04-FE6FE3DE9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DC2CCB-5687-8047-8E00-3A08DFE18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56DC2CCB-5687-8047-8E00-3A08DFE18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57742-15A2-1F4D-9EA2-5F608033E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F857742-15A2-1F4D-9EA2-5F608033E8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689169-2766-B944-A524-450F4932A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94689169-2766-B944-A524-450F4932A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3971F8-3815-E74B-BB16-E3FF16CF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293971F8-3815-E74B-BB16-E3FF16CFA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0BA24B-8116-304C-BB21-839721F92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230BA24B-8116-304C-BB21-839721F92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C37CEB-7732-214D-A6F0-DB5A76502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21C37CEB-7732-214D-A6F0-DB5A76502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F16147-B50A-A844-8CDE-71B1E96BF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6EF16147-B50A-A844-8CDE-71B1E96BF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2D1804-786E-8642-AFAB-BEBF62C67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422D1804-786E-8642-AFAB-BEBF62C67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8A6BD5-A50A-8644-9C46-02C39D733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BF8A6BD5-A50A-8644-9C46-02C39D733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F8EBC5-93D2-044D-AAF2-91977B6FC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E9F8EBC5-93D2-044D-AAF2-91977B6FC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05D02F-5860-D54E-8581-E88263698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5305D02F-5860-D54E-8581-E88263698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A5D89D-986A-7A40-9AD3-5A45E517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Registr CESAR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2D3A6-FF38-7145-922F-510533736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467429"/>
            <a:ext cx="5499463" cy="3760891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cs-CZ" b="1" dirty="0"/>
              <a:t>FN Brno					</a:t>
            </a:r>
          </a:p>
          <a:p>
            <a:r>
              <a:rPr lang="cs-CZ" b="1" dirty="0"/>
              <a:t>VFN</a:t>
            </a:r>
          </a:p>
          <a:p>
            <a:r>
              <a:rPr lang="cs-CZ" b="1" dirty="0"/>
              <a:t>FN Hradec Králové</a:t>
            </a:r>
          </a:p>
          <a:p>
            <a:r>
              <a:rPr lang="cs-CZ" b="1" dirty="0"/>
              <a:t>Thomayerova nemocnice</a:t>
            </a:r>
          </a:p>
          <a:p>
            <a:r>
              <a:rPr lang="cs-CZ" b="1" dirty="0"/>
              <a:t>FN Motol</a:t>
            </a:r>
          </a:p>
          <a:p>
            <a:endParaRPr lang="cs-CZ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EBF2CF0-AD01-A644-AE74-8AC5BBE5B554}"/>
              </a:ext>
            </a:extLst>
          </p:cNvPr>
          <p:cNvSpPr txBox="1"/>
          <p:nvPr/>
        </p:nvSpPr>
        <p:spPr>
          <a:xfrm>
            <a:off x="9305183" y="2467429"/>
            <a:ext cx="2403415" cy="21666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cs-CZ"/>
            </a:defPPr>
            <a:lvl1pPr marL="91440" indent="-9144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b="0" u="sng" dirty="0"/>
              <a:t>Zbývá dořešit</a:t>
            </a:r>
          </a:p>
          <a:p>
            <a:r>
              <a:rPr lang="cs-CZ" b="0" dirty="0"/>
              <a:t>FN Ostrava</a:t>
            </a:r>
          </a:p>
          <a:p>
            <a:r>
              <a:rPr lang="cs-CZ" b="0" dirty="0"/>
              <a:t>KN Č. Budějovice</a:t>
            </a:r>
          </a:p>
          <a:p>
            <a:r>
              <a:rPr lang="cs-CZ" b="0" dirty="0"/>
              <a:t>KN TB Zlín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7AB844-DF14-4D4A-ADF4-51131F0966CC}"/>
              </a:ext>
            </a:extLst>
          </p:cNvPr>
          <p:cNvSpPr/>
          <p:nvPr/>
        </p:nvSpPr>
        <p:spPr>
          <a:xfrm>
            <a:off x="5007428" y="2623275"/>
            <a:ext cx="3401786" cy="2166619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b="1" dirty="0"/>
              <a:t>KN Ústí nad Labem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b="1" dirty="0"/>
              <a:t>FN Bulovka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b="1" dirty="0"/>
              <a:t>Nemocnice Nový Jičín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b="1" dirty="0"/>
              <a:t>KN Ústí nad Labem</a:t>
            </a:r>
          </a:p>
        </p:txBody>
      </p:sp>
    </p:spTree>
    <p:extLst>
      <p:ext uri="{BB962C8B-B14F-4D97-AF65-F5344CB8AC3E}">
        <p14:creationId xmlns:p14="http://schemas.microsoft.com/office/powerpoint/2010/main" val="107528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E16E2E-F276-A24F-A02A-895A36064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z registru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D12CED-B9FD-1146-A6F8-3A851B5B7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7" y="2946658"/>
            <a:ext cx="3894667" cy="1428750"/>
          </a:xfrm>
          <a:prstGeom prst="rect">
            <a:avLst/>
          </a:prstGeom>
        </p:spPr>
      </p:pic>
      <p:graphicFrame>
        <p:nvGraphicFramePr>
          <p:cNvPr id="8" name="Graf 14">
            <a:extLst>
              <a:ext uri="{FF2B5EF4-FFF2-40B4-BE49-F238E27FC236}">
                <a16:creationId xmlns:a16="http://schemas.microsoft.com/office/drawing/2014/main" id="{4923C4D8-F074-4AC8-B6E1-E047370F3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6484344"/>
              </p:ext>
            </p:extLst>
          </p:nvPr>
        </p:nvGraphicFramePr>
        <p:xfrm>
          <a:off x="6201079" y="1225935"/>
          <a:ext cx="4477956" cy="459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Skupina 5">
            <a:extLst>
              <a:ext uri="{FF2B5EF4-FFF2-40B4-BE49-F238E27FC236}">
                <a16:creationId xmlns:a16="http://schemas.microsoft.com/office/drawing/2014/main" id="{48F3250F-D3DC-4DEB-8888-C904257FBC15}"/>
              </a:ext>
            </a:extLst>
          </p:cNvPr>
          <p:cNvGrpSpPr/>
          <p:nvPr/>
        </p:nvGrpSpPr>
        <p:grpSpPr>
          <a:xfrm>
            <a:off x="1576892" y="5544458"/>
            <a:ext cx="2632644" cy="564922"/>
            <a:chOff x="1576428" y="5231884"/>
            <a:chExt cx="2632644" cy="564922"/>
          </a:xfrm>
        </p:grpSpPr>
        <p:sp>
          <p:nvSpPr>
            <p:cNvPr id="10" name="Obdélník 6">
              <a:extLst>
                <a:ext uri="{FF2B5EF4-FFF2-40B4-BE49-F238E27FC236}">
                  <a16:creationId xmlns:a16="http://schemas.microsoft.com/office/drawing/2014/main" id="{2963865D-8DB5-4CF6-863E-87AF3EF093A0}"/>
                </a:ext>
              </a:extLst>
            </p:cNvPr>
            <p:cNvSpPr/>
            <p:nvPr/>
          </p:nvSpPr>
          <p:spPr>
            <a:xfrm>
              <a:off x="1576428" y="5417688"/>
              <a:ext cx="2632644" cy="37911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200000"/>
                </a:lnSpc>
              </a:pPr>
              <a:r>
                <a:rPr lang="cs-CZ" sz="1400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rPr>
                <a:t>    </a:t>
              </a:r>
              <a:r>
                <a:rPr lang="cs-CZ" sz="1400" dirty="0">
                  <a:solidFill>
                    <a:schemeClr val="tx1"/>
                  </a:solidFill>
                  <a:cs typeface="Calibri Light" panose="020F0302020204030204" pitchFamily="34" charset="0"/>
                </a:rPr>
                <a:t>Muži </a:t>
              </a:r>
              <a:r>
                <a:rPr lang="cs-CZ" sz="1400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rPr>
                <a:t>(N = 29)       </a:t>
              </a:r>
              <a:r>
                <a:rPr lang="cs-CZ" sz="1400" dirty="0">
                  <a:solidFill>
                    <a:schemeClr val="tx1"/>
                  </a:solidFill>
                  <a:cs typeface="Calibri Light" panose="020F0302020204030204" pitchFamily="34" charset="0"/>
                </a:rPr>
                <a:t>Ženy </a:t>
              </a:r>
              <a:r>
                <a:rPr lang="cs-CZ" sz="1400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rPr>
                <a:t>(N = 43)</a:t>
              </a:r>
            </a:p>
          </p:txBody>
        </p:sp>
        <p:grpSp>
          <p:nvGrpSpPr>
            <p:cNvPr id="11" name="Skupina 7">
              <a:extLst>
                <a:ext uri="{FF2B5EF4-FFF2-40B4-BE49-F238E27FC236}">
                  <a16:creationId xmlns:a16="http://schemas.microsoft.com/office/drawing/2014/main" id="{CE1D8DE3-6FD3-44C5-A4F2-323E0436AAF8}"/>
                </a:ext>
              </a:extLst>
            </p:cNvPr>
            <p:cNvGrpSpPr/>
            <p:nvPr/>
          </p:nvGrpSpPr>
          <p:grpSpPr>
            <a:xfrm>
              <a:off x="1776495" y="5231884"/>
              <a:ext cx="2302211" cy="180458"/>
              <a:chOff x="1776495" y="5231884"/>
              <a:chExt cx="2302211" cy="180458"/>
            </a:xfrm>
          </p:grpSpPr>
          <p:sp>
            <p:nvSpPr>
              <p:cNvPr id="12" name="Obdélník 8">
                <a:extLst>
                  <a:ext uri="{FF2B5EF4-FFF2-40B4-BE49-F238E27FC236}">
                    <a16:creationId xmlns:a16="http://schemas.microsoft.com/office/drawing/2014/main" id="{EC4C6B20-3F51-4A89-A76E-F72F02B136A4}"/>
                  </a:ext>
                </a:extLst>
              </p:cNvPr>
              <p:cNvSpPr/>
              <p:nvPr/>
            </p:nvSpPr>
            <p:spPr>
              <a:xfrm rot="5400000">
                <a:off x="2226266" y="4782113"/>
                <a:ext cx="180458" cy="1080000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cs-CZ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  <p:sp>
            <p:nvSpPr>
              <p:cNvPr id="13" name="Obdélník 9">
                <a:extLst>
                  <a:ext uri="{FF2B5EF4-FFF2-40B4-BE49-F238E27FC236}">
                    <a16:creationId xmlns:a16="http://schemas.microsoft.com/office/drawing/2014/main" id="{8EA10A12-B9B2-477C-837D-619D2FF0C1E1}"/>
                  </a:ext>
                </a:extLst>
              </p:cNvPr>
              <p:cNvSpPr/>
              <p:nvPr/>
            </p:nvSpPr>
            <p:spPr>
              <a:xfrm rot="5400000">
                <a:off x="3448706" y="4781885"/>
                <a:ext cx="180000" cy="1080000"/>
              </a:xfrm>
              <a:prstGeom prst="rect">
                <a:avLst/>
              </a:prstGeom>
              <a:solidFill>
                <a:srgbClr val="F84E5E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cs-CZ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16" name="Obdélník 12">
            <a:extLst>
              <a:ext uri="{FF2B5EF4-FFF2-40B4-BE49-F238E27FC236}">
                <a16:creationId xmlns:a16="http://schemas.microsoft.com/office/drawing/2014/main" id="{2093A514-11D1-410C-B540-B53E85236ACC}"/>
              </a:ext>
            </a:extLst>
          </p:cNvPr>
          <p:cNvSpPr/>
          <p:nvPr/>
        </p:nvSpPr>
        <p:spPr>
          <a:xfrm>
            <a:off x="2225203" y="2088493"/>
            <a:ext cx="914400" cy="387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tx1"/>
                </a:solidFill>
                <a:latin typeface="+mj-lt"/>
              </a:rPr>
              <a:t>N = 72</a:t>
            </a:r>
            <a:endParaRPr lang="en-GB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824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9264" y="187036"/>
            <a:ext cx="11053471" cy="891752"/>
          </a:xfrm>
        </p:spPr>
        <p:txBody>
          <a:bodyPr/>
          <a:lstStyle/>
          <a:p>
            <a:r>
              <a:rPr lang="cs-CZ" dirty="0"/>
              <a:t>Pohlaví a věk pacientů</a:t>
            </a:r>
            <a:endParaRPr lang="en-GB" dirty="0"/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2736449754"/>
              </p:ext>
            </p:extLst>
          </p:nvPr>
        </p:nvGraphicFramePr>
        <p:xfrm>
          <a:off x="5453624" y="1173475"/>
          <a:ext cx="6234279" cy="446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729399"/>
              </p:ext>
            </p:extLst>
          </p:nvPr>
        </p:nvGraphicFramePr>
        <p:xfrm>
          <a:off x="6832041" y="5544458"/>
          <a:ext cx="4068855" cy="614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1301">
                  <a:extLst>
                    <a:ext uri="{9D8B030D-6E8A-4147-A177-3AD203B41FA5}">
                      <a16:colId xmlns:a16="http://schemas.microsoft.com/office/drawing/2014/main" val="4151712809"/>
                    </a:ext>
                  </a:extLst>
                </a:gridCol>
                <a:gridCol w="2437554">
                  <a:extLst>
                    <a:ext uri="{9D8B030D-6E8A-4147-A177-3AD203B41FA5}">
                      <a16:colId xmlns:a16="http://schemas.microsoft.com/office/drawing/2014/main" val="216885038"/>
                    </a:ext>
                  </a:extLst>
                </a:gridCol>
              </a:tblGrid>
              <a:tr h="3495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Průměr (SD)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Medián (5.–95. percentil)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15485"/>
                  </a:ext>
                </a:extLst>
              </a:tr>
              <a:tr h="26452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 (13,1)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 (20,0–68,0)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646206"/>
                  </a:ext>
                </a:extLst>
              </a:tr>
            </a:tbl>
          </a:graphicData>
        </a:graphic>
      </p:graphicFrame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663651073"/>
              </p:ext>
            </p:extLst>
          </p:nvPr>
        </p:nvGraphicFramePr>
        <p:xfrm>
          <a:off x="598609" y="1269117"/>
          <a:ext cx="4634852" cy="427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Skupina 5"/>
          <p:cNvGrpSpPr/>
          <p:nvPr/>
        </p:nvGrpSpPr>
        <p:grpSpPr>
          <a:xfrm>
            <a:off x="1576892" y="5544458"/>
            <a:ext cx="2632644" cy="564922"/>
            <a:chOff x="1576428" y="5231884"/>
            <a:chExt cx="2632644" cy="564922"/>
          </a:xfrm>
        </p:grpSpPr>
        <p:sp>
          <p:nvSpPr>
            <p:cNvPr id="7" name="Obdélník 6"/>
            <p:cNvSpPr/>
            <p:nvPr/>
          </p:nvSpPr>
          <p:spPr>
            <a:xfrm>
              <a:off x="1576428" y="5417688"/>
              <a:ext cx="2632644" cy="37911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200000"/>
                </a:lnSpc>
              </a:pPr>
              <a:r>
                <a:rPr lang="cs-CZ" sz="1400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rPr>
                <a:t>    </a:t>
              </a:r>
              <a:r>
                <a:rPr lang="cs-CZ" sz="1400" dirty="0">
                  <a:solidFill>
                    <a:schemeClr val="tx1"/>
                  </a:solidFill>
                  <a:cs typeface="Calibri Light" panose="020F0302020204030204" pitchFamily="34" charset="0"/>
                </a:rPr>
                <a:t>Muži </a:t>
              </a:r>
              <a:r>
                <a:rPr lang="cs-CZ" sz="1400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rPr>
                <a:t>(N = 29)       </a:t>
              </a:r>
              <a:r>
                <a:rPr lang="cs-CZ" sz="1400" dirty="0">
                  <a:solidFill>
                    <a:schemeClr val="tx1"/>
                  </a:solidFill>
                  <a:cs typeface="Calibri Light" panose="020F0302020204030204" pitchFamily="34" charset="0"/>
                </a:rPr>
                <a:t>Ženy </a:t>
              </a:r>
              <a:r>
                <a:rPr lang="cs-CZ" sz="1400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rPr>
                <a:t>(N = 43)</a:t>
              </a:r>
            </a:p>
          </p:txBody>
        </p:sp>
        <p:grpSp>
          <p:nvGrpSpPr>
            <p:cNvPr id="8" name="Skupina 7"/>
            <p:cNvGrpSpPr/>
            <p:nvPr/>
          </p:nvGrpSpPr>
          <p:grpSpPr>
            <a:xfrm>
              <a:off x="1776495" y="5231884"/>
              <a:ext cx="2302211" cy="180458"/>
              <a:chOff x="1776495" y="5231884"/>
              <a:chExt cx="2302211" cy="180458"/>
            </a:xfrm>
          </p:grpSpPr>
          <p:sp>
            <p:nvSpPr>
              <p:cNvPr id="9" name="Obdélník 8"/>
              <p:cNvSpPr/>
              <p:nvPr/>
            </p:nvSpPr>
            <p:spPr>
              <a:xfrm rot="5400000">
                <a:off x="2226266" y="4782113"/>
                <a:ext cx="180458" cy="1080000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cs-CZ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  <p:sp>
            <p:nvSpPr>
              <p:cNvPr id="10" name="Obdélník 9"/>
              <p:cNvSpPr/>
              <p:nvPr/>
            </p:nvSpPr>
            <p:spPr>
              <a:xfrm rot="5400000">
                <a:off x="3448706" y="4781885"/>
                <a:ext cx="180000" cy="1080000"/>
              </a:xfrm>
              <a:prstGeom prst="rect">
                <a:avLst/>
              </a:prstGeom>
              <a:solidFill>
                <a:srgbClr val="F84E5E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cs-CZ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13" name="Obdélník 12"/>
          <p:cNvSpPr/>
          <p:nvPr/>
        </p:nvSpPr>
        <p:spPr>
          <a:xfrm>
            <a:off x="604826" y="819737"/>
            <a:ext cx="914400" cy="387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tx1"/>
                </a:solidFill>
                <a:latin typeface="+mj-lt"/>
              </a:rPr>
              <a:t>N = 72</a:t>
            </a:r>
            <a:endParaRPr lang="en-GB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0598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9264" y="187036"/>
            <a:ext cx="11053471" cy="891752"/>
          </a:xfrm>
        </p:spPr>
        <p:txBody>
          <a:bodyPr/>
          <a:lstStyle/>
          <a:p>
            <a:r>
              <a:rPr lang="cs-CZ" dirty="0"/>
              <a:t>Centrum a náběr pacientů v čase</a:t>
            </a:r>
            <a:endParaRPr lang="en-GB" dirty="0"/>
          </a:p>
        </p:txBody>
      </p:sp>
      <p:graphicFrame>
        <p:nvGraphicFramePr>
          <p:cNvPr id="24" name="Graf 23"/>
          <p:cNvGraphicFramePr/>
          <p:nvPr>
            <p:extLst>
              <p:ext uri="{D42A27DB-BD31-4B8C-83A1-F6EECF244321}">
                <p14:modId xmlns:p14="http://schemas.microsoft.com/office/powerpoint/2010/main" val="512618865"/>
              </p:ext>
            </p:extLst>
          </p:nvPr>
        </p:nvGraphicFramePr>
        <p:xfrm>
          <a:off x="5630269" y="1719345"/>
          <a:ext cx="6234279" cy="4614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bdélník 13"/>
          <p:cNvSpPr/>
          <p:nvPr/>
        </p:nvSpPr>
        <p:spPr>
          <a:xfrm>
            <a:off x="604826" y="819737"/>
            <a:ext cx="914400" cy="387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tx1"/>
                </a:solidFill>
                <a:latin typeface="+mj-lt"/>
              </a:rPr>
              <a:t>N = 72</a:t>
            </a:r>
            <a:endParaRPr lang="en-GB" sz="16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val="1672966453"/>
              </p:ext>
            </p:extLst>
          </p:nvPr>
        </p:nvGraphicFramePr>
        <p:xfrm>
          <a:off x="229126" y="1438586"/>
          <a:ext cx="4477956" cy="459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68187"/>
              </p:ext>
            </p:extLst>
          </p:nvPr>
        </p:nvGraphicFramePr>
        <p:xfrm>
          <a:off x="4539224" y="2098964"/>
          <a:ext cx="625057" cy="3855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057">
                  <a:extLst>
                    <a:ext uri="{9D8B030D-6E8A-4147-A177-3AD203B41FA5}">
                      <a16:colId xmlns:a16="http://schemas.microsoft.com/office/drawing/2014/main" val="2966639132"/>
                    </a:ext>
                  </a:extLst>
                </a:gridCol>
              </a:tblGrid>
              <a:tr h="7710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459966"/>
                  </a:ext>
                </a:extLst>
              </a:tr>
              <a:tr h="7710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295229"/>
                  </a:ext>
                </a:extLst>
              </a:tr>
              <a:tr h="7710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766913"/>
                  </a:ext>
                </a:extLst>
              </a:tr>
              <a:tr h="77100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364012"/>
                  </a:ext>
                </a:extLst>
              </a:tr>
              <a:tr h="77100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702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371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569264" y="187036"/>
            <a:ext cx="11053471" cy="891752"/>
          </a:xfrm>
        </p:spPr>
        <p:txBody>
          <a:bodyPr/>
          <a:lstStyle/>
          <a:p>
            <a:r>
              <a:rPr lang="cs-CZ" dirty="0"/>
              <a:t>Věk v době diagnózy, typ astmatu</a:t>
            </a:r>
            <a:endParaRPr lang="en-GB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916136620"/>
              </p:ext>
            </p:extLst>
          </p:nvPr>
        </p:nvGraphicFramePr>
        <p:xfrm>
          <a:off x="598609" y="1269117"/>
          <a:ext cx="4634852" cy="427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Skupina 10"/>
          <p:cNvGrpSpPr/>
          <p:nvPr/>
        </p:nvGrpSpPr>
        <p:grpSpPr>
          <a:xfrm>
            <a:off x="1143101" y="5486400"/>
            <a:ext cx="3906881" cy="693729"/>
            <a:chOff x="1175218" y="5655114"/>
            <a:chExt cx="3906881" cy="693729"/>
          </a:xfrm>
        </p:grpSpPr>
        <p:grpSp>
          <p:nvGrpSpPr>
            <p:cNvPr id="12" name="Skupina 11"/>
            <p:cNvGrpSpPr/>
            <p:nvPr/>
          </p:nvGrpSpPr>
          <p:grpSpPr>
            <a:xfrm>
              <a:off x="1175218" y="5655114"/>
              <a:ext cx="3906881" cy="693729"/>
              <a:chOff x="1734931" y="5342540"/>
              <a:chExt cx="3906881" cy="693729"/>
            </a:xfrm>
          </p:grpSpPr>
          <p:sp>
            <p:nvSpPr>
              <p:cNvPr id="14" name="Obdélník 13"/>
              <p:cNvSpPr/>
              <p:nvPr/>
            </p:nvSpPr>
            <p:spPr>
              <a:xfrm>
                <a:off x="2814931" y="5342540"/>
                <a:ext cx="2826881" cy="693729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s-CZ" sz="1400" dirty="0">
                    <a:solidFill>
                      <a:schemeClr val="tx1"/>
                    </a:solidFill>
                    <a:latin typeface="+mj-lt"/>
                    <a:cs typeface="Calibri Light" panose="020F0302020204030204" pitchFamily="34" charset="0"/>
                  </a:rPr>
                  <a:t>Diagnóza před 12. rokem (N = 25)</a:t>
                </a:r>
              </a:p>
              <a:p>
                <a:r>
                  <a:rPr lang="cs-CZ" sz="1400" dirty="0">
                    <a:solidFill>
                      <a:schemeClr val="tx1"/>
                    </a:solidFill>
                    <a:latin typeface="+mj-lt"/>
                    <a:cs typeface="Calibri Light" panose="020F0302020204030204" pitchFamily="34" charset="0"/>
                  </a:rPr>
                  <a:t>Diagnóza po 12. roku (N = 47)</a:t>
                </a:r>
              </a:p>
            </p:txBody>
          </p:sp>
          <p:sp>
            <p:nvSpPr>
              <p:cNvPr id="17" name="Obdélník 16"/>
              <p:cNvSpPr/>
              <p:nvPr/>
            </p:nvSpPr>
            <p:spPr>
              <a:xfrm rot="5400000">
                <a:off x="2184931" y="5049407"/>
                <a:ext cx="180000" cy="108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cs-CZ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p:grpSp>
        <p:sp>
          <p:nvSpPr>
            <p:cNvPr id="13" name="Obdélník 12"/>
            <p:cNvSpPr/>
            <p:nvPr/>
          </p:nvSpPr>
          <p:spPr>
            <a:xfrm rot="5400000">
              <a:off x="1625218" y="5584065"/>
              <a:ext cx="180000" cy="10800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cs-CZ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aphicFrame>
        <p:nvGraphicFramePr>
          <p:cNvPr id="20" name="Graf 19"/>
          <p:cNvGraphicFramePr/>
          <p:nvPr>
            <p:extLst>
              <p:ext uri="{D42A27DB-BD31-4B8C-83A1-F6EECF244321}">
                <p14:modId xmlns:p14="http://schemas.microsoft.com/office/powerpoint/2010/main" val="776333631"/>
              </p:ext>
            </p:extLst>
          </p:nvPr>
        </p:nvGraphicFramePr>
        <p:xfrm>
          <a:off x="5497316" y="1454727"/>
          <a:ext cx="5548220" cy="4291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Tabul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900873"/>
              </p:ext>
            </p:extLst>
          </p:nvPr>
        </p:nvGraphicFramePr>
        <p:xfrm>
          <a:off x="11045536" y="2135638"/>
          <a:ext cx="810491" cy="3408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491">
                  <a:extLst>
                    <a:ext uri="{9D8B030D-6E8A-4147-A177-3AD203B41FA5}">
                      <a16:colId xmlns:a16="http://schemas.microsoft.com/office/drawing/2014/main" val="2966639132"/>
                    </a:ext>
                  </a:extLst>
                </a:gridCol>
              </a:tblGrid>
              <a:tr h="11362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459966"/>
                  </a:ext>
                </a:extLst>
              </a:tr>
              <a:tr h="11362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295229"/>
                  </a:ext>
                </a:extLst>
              </a:tr>
              <a:tr h="11362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766913"/>
                  </a:ext>
                </a:extLst>
              </a:tr>
            </a:tbl>
          </a:graphicData>
        </a:graphic>
      </p:graphicFrame>
      <p:sp>
        <p:nvSpPr>
          <p:cNvPr id="15" name="Obdélník 14"/>
          <p:cNvSpPr/>
          <p:nvPr/>
        </p:nvSpPr>
        <p:spPr>
          <a:xfrm>
            <a:off x="604826" y="819737"/>
            <a:ext cx="914400" cy="387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tx1"/>
                </a:solidFill>
                <a:latin typeface="+mj-lt"/>
              </a:rPr>
              <a:t>N = 72</a:t>
            </a:r>
            <a:endParaRPr lang="en-GB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2788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569264" y="187036"/>
            <a:ext cx="11053471" cy="891752"/>
          </a:xfrm>
        </p:spPr>
        <p:txBody>
          <a:bodyPr/>
          <a:lstStyle/>
          <a:p>
            <a:r>
              <a:rPr lang="cs-CZ" dirty="0"/>
              <a:t>Počet krevních buněk</a:t>
            </a:r>
            <a:endParaRPr lang="en-GB" dirty="0"/>
          </a:p>
        </p:txBody>
      </p:sp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val="2926195325"/>
              </p:ext>
            </p:extLst>
          </p:nvPr>
        </p:nvGraphicFramePr>
        <p:xfrm>
          <a:off x="598609" y="1269117"/>
          <a:ext cx="4634852" cy="427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Skupina 15"/>
          <p:cNvGrpSpPr/>
          <p:nvPr/>
        </p:nvGrpSpPr>
        <p:grpSpPr>
          <a:xfrm>
            <a:off x="1587943" y="5486400"/>
            <a:ext cx="2967583" cy="693729"/>
            <a:chOff x="1175218" y="5655114"/>
            <a:chExt cx="2967583" cy="693729"/>
          </a:xfrm>
        </p:grpSpPr>
        <p:grpSp>
          <p:nvGrpSpPr>
            <p:cNvPr id="18" name="Skupina 17"/>
            <p:cNvGrpSpPr/>
            <p:nvPr/>
          </p:nvGrpSpPr>
          <p:grpSpPr>
            <a:xfrm>
              <a:off x="1175218" y="5655114"/>
              <a:ext cx="2967583" cy="693729"/>
              <a:chOff x="1734931" y="5342540"/>
              <a:chExt cx="2967583" cy="693729"/>
            </a:xfrm>
          </p:grpSpPr>
          <p:sp>
            <p:nvSpPr>
              <p:cNvPr id="22" name="Obdélník 21"/>
              <p:cNvSpPr/>
              <p:nvPr/>
            </p:nvSpPr>
            <p:spPr>
              <a:xfrm>
                <a:off x="2814931" y="5342540"/>
                <a:ext cx="1887583" cy="693729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s-CZ" sz="1400" dirty="0">
                    <a:solidFill>
                      <a:schemeClr val="tx1"/>
                    </a:solidFill>
                    <a:latin typeface="+mj-lt"/>
                    <a:cs typeface="Calibri Light" panose="020F0302020204030204" pitchFamily="34" charset="0"/>
                  </a:rPr>
                  <a:t>Neprovedeno (N = 51)</a:t>
                </a:r>
              </a:p>
              <a:p>
                <a:r>
                  <a:rPr lang="cs-CZ" sz="1400" dirty="0">
                    <a:solidFill>
                      <a:schemeClr val="tx1"/>
                    </a:solidFill>
                    <a:latin typeface="+mj-lt"/>
                    <a:cs typeface="Calibri Light" panose="020F0302020204030204" pitchFamily="34" charset="0"/>
                  </a:rPr>
                  <a:t>Provedeno (N = 21)</a:t>
                </a:r>
              </a:p>
            </p:txBody>
          </p:sp>
          <p:sp>
            <p:nvSpPr>
              <p:cNvPr id="23" name="Obdélník 22"/>
              <p:cNvSpPr/>
              <p:nvPr/>
            </p:nvSpPr>
            <p:spPr>
              <a:xfrm rot="5400000">
                <a:off x="2184931" y="5049407"/>
                <a:ext cx="180000" cy="108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cs-CZ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p:grpSp>
        <p:sp>
          <p:nvSpPr>
            <p:cNvPr id="19" name="Obdélník 18"/>
            <p:cNvSpPr/>
            <p:nvPr/>
          </p:nvSpPr>
          <p:spPr>
            <a:xfrm rot="5400000">
              <a:off x="1625218" y="5584065"/>
              <a:ext cx="180000" cy="1080000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cs-CZ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Šipka doprava 1"/>
          <p:cNvSpPr/>
          <p:nvPr/>
        </p:nvSpPr>
        <p:spPr>
          <a:xfrm>
            <a:off x="5069160" y="2845678"/>
            <a:ext cx="1383594" cy="1122219"/>
          </a:xfrm>
          <a:prstGeom prst="rightArrow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N = 21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24" name="Tabulk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868897"/>
              </p:ext>
            </p:extLst>
          </p:nvPr>
        </p:nvGraphicFramePr>
        <p:xfrm>
          <a:off x="5590310" y="4953609"/>
          <a:ext cx="6032426" cy="1143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2165">
                  <a:extLst>
                    <a:ext uri="{9D8B030D-6E8A-4147-A177-3AD203B41FA5}">
                      <a16:colId xmlns:a16="http://schemas.microsoft.com/office/drawing/2014/main" val="4151712809"/>
                    </a:ext>
                  </a:extLst>
                </a:gridCol>
                <a:gridCol w="1381655">
                  <a:extLst>
                    <a:ext uri="{9D8B030D-6E8A-4147-A177-3AD203B41FA5}">
                      <a16:colId xmlns:a16="http://schemas.microsoft.com/office/drawing/2014/main" val="216885038"/>
                    </a:ext>
                  </a:extLst>
                </a:gridCol>
                <a:gridCol w="1274303">
                  <a:extLst>
                    <a:ext uri="{9D8B030D-6E8A-4147-A177-3AD203B41FA5}">
                      <a16:colId xmlns:a16="http://schemas.microsoft.com/office/drawing/2014/main" val="3167161228"/>
                    </a:ext>
                  </a:extLst>
                </a:gridCol>
                <a:gridCol w="1274303">
                  <a:extLst>
                    <a:ext uri="{9D8B030D-6E8A-4147-A177-3AD203B41FA5}">
                      <a16:colId xmlns:a16="http://schemas.microsoft.com/office/drawing/2014/main" val="3894135975"/>
                    </a:ext>
                  </a:extLst>
                </a:gridCol>
              </a:tblGrid>
              <a:tr h="381232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Leukocyty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/>
                        </a:rPr>
                        <a:t>Neutrofily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/>
                        </a:rPr>
                        <a:t>Eozinofily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164452"/>
                  </a:ext>
                </a:extLst>
              </a:tr>
              <a:tr h="38123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 Průměr (SD)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 (2,9)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 (3,7)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226,9 (342,4)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15485"/>
                  </a:ext>
                </a:extLst>
              </a:tr>
              <a:tr h="38123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 Medián (5.–95. percentil)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 (4,9–13,2)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 (0,1–11,9)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 (0,0–1 000,0)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646206"/>
                  </a:ext>
                </a:extLst>
              </a:tr>
            </a:tbl>
          </a:graphicData>
        </a:graphic>
      </p:graphicFrame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172783953"/>
              </p:ext>
            </p:extLst>
          </p:nvPr>
        </p:nvGraphicFramePr>
        <p:xfrm>
          <a:off x="6629400" y="1530732"/>
          <a:ext cx="1839191" cy="337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Graf 26"/>
          <p:cNvGraphicFramePr/>
          <p:nvPr>
            <p:extLst>
              <p:ext uri="{D42A27DB-BD31-4B8C-83A1-F6EECF244321}">
                <p14:modId xmlns:p14="http://schemas.microsoft.com/office/powerpoint/2010/main" val="3650160398"/>
              </p:ext>
            </p:extLst>
          </p:nvPr>
        </p:nvGraphicFramePr>
        <p:xfrm>
          <a:off x="8291009" y="1530732"/>
          <a:ext cx="1839191" cy="337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Graf 27"/>
          <p:cNvGraphicFramePr/>
          <p:nvPr>
            <p:extLst>
              <p:ext uri="{D42A27DB-BD31-4B8C-83A1-F6EECF244321}">
                <p14:modId xmlns:p14="http://schemas.microsoft.com/office/powerpoint/2010/main" val="1077949355"/>
              </p:ext>
            </p:extLst>
          </p:nvPr>
        </p:nvGraphicFramePr>
        <p:xfrm>
          <a:off x="9864530" y="1530732"/>
          <a:ext cx="1839191" cy="337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Obdélník 8"/>
          <p:cNvSpPr/>
          <p:nvPr/>
        </p:nvSpPr>
        <p:spPr>
          <a:xfrm>
            <a:off x="5590310" y="6297583"/>
            <a:ext cx="5101935" cy="2989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1"/>
                </a:solidFill>
              </a:rPr>
              <a:t>V grafu jsou znázorněny tyto statistiky: 5. percentil – 25. percentil – medián – 75. percentil – 95. percentil.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04826" y="819737"/>
            <a:ext cx="914400" cy="387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tx1"/>
                </a:solidFill>
                <a:latin typeface="+mj-lt"/>
              </a:rPr>
              <a:t>N = 72</a:t>
            </a:r>
            <a:endParaRPr lang="en-GB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1002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569264" y="187036"/>
            <a:ext cx="11053471" cy="891752"/>
          </a:xfrm>
        </p:spPr>
        <p:txBody>
          <a:bodyPr/>
          <a:lstStyle/>
          <a:p>
            <a:r>
              <a:rPr lang="cs-CZ" dirty="0"/>
              <a:t>Celkové sérum </a:t>
            </a:r>
            <a:r>
              <a:rPr lang="cs-CZ" dirty="0" err="1"/>
              <a:t>IgE</a:t>
            </a:r>
            <a:endParaRPr lang="en-GB" dirty="0"/>
          </a:p>
        </p:txBody>
      </p:sp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val="3611051448"/>
              </p:ext>
            </p:extLst>
          </p:nvPr>
        </p:nvGraphicFramePr>
        <p:xfrm>
          <a:off x="598609" y="1269117"/>
          <a:ext cx="4634852" cy="427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Šipka doprava 1"/>
          <p:cNvSpPr/>
          <p:nvPr/>
        </p:nvSpPr>
        <p:spPr>
          <a:xfrm>
            <a:off x="5069160" y="2845678"/>
            <a:ext cx="1955095" cy="1122219"/>
          </a:xfrm>
          <a:prstGeom prst="rightArrow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N = 24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24" name="Tabulk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137496"/>
              </p:ext>
            </p:extLst>
          </p:nvPr>
        </p:nvGraphicFramePr>
        <p:xfrm>
          <a:off x="7312020" y="4953609"/>
          <a:ext cx="3376468" cy="1143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1198">
                  <a:extLst>
                    <a:ext uri="{9D8B030D-6E8A-4147-A177-3AD203B41FA5}">
                      <a16:colId xmlns:a16="http://schemas.microsoft.com/office/drawing/2014/main" val="4151712809"/>
                    </a:ext>
                  </a:extLst>
                </a:gridCol>
                <a:gridCol w="1565270">
                  <a:extLst>
                    <a:ext uri="{9D8B030D-6E8A-4147-A177-3AD203B41FA5}">
                      <a16:colId xmlns:a16="http://schemas.microsoft.com/office/drawing/2014/main" val="3894135975"/>
                    </a:ext>
                  </a:extLst>
                </a:gridCol>
              </a:tblGrid>
              <a:tr h="381232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/>
                        </a:rPr>
                        <a:t>IgE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 Ligh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164452"/>
                  </a:ext>
                </a:extLst>
              </a:tr>
              <a:tr h="38123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 Průměr (SD)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505,8 (921,9)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15485"/>
                  </a:ext>
                </a:extLst>
              </a:tr>
              <a:tr h="38123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 Medián (5.–95. percentil)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207,5 (23,0–1 960,0)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646206"/>
                  </a:ext>
                </a:extLst>
              </a:tr>
            </a:tbl>
          </a:graphicData>
        </a:graphic>
      </p:graphicFrame>
      <p:graphicFrame>
        <p:nvGraphicFramePr>
          <p:cNvPr id="27" name="Graf 26"/>
          <p:cNvGraphicFramePr/>
          <p:nvPr>
            <p:extLst>
              <p:ext uri="{D42A27DB-BD31-4B8C-83A1-F6EECF244321}">
                <p14:modId xmlns:p14="http://schemas.microsoft.com/office/powerpoint/2010/main" val="2327935814"/>
              </p:ext>
            </p:extLst>
          </p:nvPr>
        </p:nvGraphicFramePr>
        <p:xfrm>
          <a:off x="7312021" y="1530732"/>
          <a:ext cx="3376468" cy="337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bdélník 8"/>
          <p:cNvSpPr/>
          <p:nvPr/>
        </p:nvSpPr>
        <p:spPr>
          <a:xfrm>
            <a:off x="5590310" y="6297583"/>
            <a:ext cx="5101935" cy="2989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1"/>
                </a:solidFill>
              </a:rPr>
              <a:t>V grafu jsou znázorněny tyto statistiky: 5. percentil – 25. percentil – medián – 75. percentil – 95. percentil.</a:t>
            </a:r>
            <a:endParaRPr lang="en-GB" sz="900" dirty="0">
              <a:solidFill>
                <a:schemeClr val="tx1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710294" y="5486400"/>
            <a:ext cx="4582887" cy="693729"/>
            <a:chOff x="783031" y="5486400"/>
            <a:chExt cx="4582887" cy="693729"/>
          </a:xfrm>
        </p:grpSpPr>
        <p:grpSp>
          <p:nvGrpSpPr>
            <p:cNvPr id="16" name="Skupina 15"/>
            <p:cNvGrpSpPr/>
            <p:nvPr/>
          </p:nvGrpSpPr>
          <p:grpSpPr>
            <a:xfrm>
              <a:off x="783031" y="5486400"/>
              <a:ext cx="2355583" cy="693729"/>
              <a:chOff x="1787218" y="5655114"/>
              <a:chExt cx="2355583" cy="693729"/>
            </a:xfrm>
          </p:grpSpPr>
          <p:grpSp>
            <p:nvGrpSpPr>
              <p:cNvPr id="18" name="Skupina 17"/>
              <p:cNvGrpSpPr/>
              <p:nvPr/>
            </p:nvGrpSpPr>
            <p:grpSpPr>
              <a:xfrm>
                <a:off x="1787218" y="5655114"/>
                <a:ext cx="2355583" cy="693729"/>
                <a:chOff x="2346931" y="5342540"/>
                <a:chExt cx="2355583" cy="693729"/>
              </a:xfrm>
            </p:grpSpPr>
            <p:sp>
              <p:nvSpPr>
                <p:cNvPr id="22" name="Obdélník 21"/>
                <p:cNvSpPr/>
                <p:nvPr/>
              </p:nvSpPr>
              <p:spPr>
                <a:xfrm>
                  <a:off x="2814931" y="5342540"/>
                  <a:ext cx="1887583" cy="69372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cs-CZ" sz="1400" dirty="0">
                      <a:solidFill>
                        <a:schemeClr val="tx1"/>
                      </a:solidFill>
                      <a:latin typeface="+mj-lt"/>
                      <a:cs typeface="Calibri Light" panose="020F0302020204030204" pitchFamily="34" charset="0"/>
                    </a:rPr>
                    <a:t>Neprovedeno (N = 32)</a:t>
                  </a:r>
                </a:p>
                <a:p>
                  <a:r>
                    <a:rPr lang="cs-CZ" sz="1400" dirty="0">
                      <a:solidFill>
                        <a:schemeClr val="tx1"/>
                      </a:solidFill>
                      <a:latin typeface="+mj-lt"/>
                      <a:cs typeface="Calibri Light" panose="020F0302020204030204" pitchFamily="34" charset="0"/>
                    </a:rPr>
                    <a:t>Provedeno (N = 24)</a:t>
                  </a:r>
                </a:p>
              </p:txBody>
            </p:sp>
            <p:sp>
              <p:nvSpPr>
                <p:cNvPr id="23" name="Obdélník 22"/>
                <p:cNvSpPr/>
                <p:nvPr/>
              </p:nvSpPr>
              <p:spPr>
                <a:xfrm rot="5400000">
                  <a:off x="2490931" y="5355407"/>
                  <a:ext cx="180000" cy="46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200000"/>
                    </a:lnSpc>
                  </a:pPr>
                  <a:endParaRPr lang="cs-CZ" dirty="0">
                    <a:solidFill>
                      <a:schemeClr val="tx1"/>
                    </a:solidFill>
                    <a:latin typeface="+mj-lt"/>
                    <a:cs typeface="Calibri Light" panose="020F0302020204030204" pitchFamily="34" charset="0"/>
                  </a:endParaRPr>
                </a:p>
              </p:txBody>
            </p:sp>
          </p:grpSp>
          <p:sp>
            <p:nvSpPr>
              <p:cNvPr id="19" name="Obdélník 18"/>
              <p:cNvSpPr/>
              <p:nvPr/>
            </p:nvSpPr>
            <p:spPr>
              <a:xfrm rot="5400000">
                <a:off x="1931218" y="5890065"/>
                <a:ext cx="180000" cy="468000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cs-CZ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17" name="Skupina 16"/>
            <p:cNvGrpSpPr/>
            <p:nvPr/>
          </p:nvGrpSpPr>
          <p:grpSpPr>
            <a:xfrm>
              <a:off x="3010335" y="5486400"/>
              <a:ext cx="2355583" cy="693729"/>
              <a:chOff x="1787218" y="5655114"/>
              <a:chExt cx="2355583" cy="693729"/>
            </a:xfrm>
          </p:grpSpPr>
          <p:grpSp>
            <p:nvGrpSpPr>
              <p:cNvPr id="20" name="Skupina 19"/>
              <p:cNvGrpSpPr/>
              <p:nvPr/>
            </p:nvGrpSpPr>
            <p:grpSpPr>
              <a:xfrm>
                <a:off x="1787218" y="5655114"/>
                <a:ext cx="2355583" cy="693729"/>
                <a:chOff x="2346931" y="5342540"/>
                <a:chExt cx="2355583" cy="693729"/>
              </a:xfrm>
            </p:grpSpPr>
            <p:sp>
              <p:nvSpPr>
                <p:cNvPr id="25" name="Obdélník 24"/>
                <p:cNvSpPr/>
                <p:nvPr/>
              </p:nvSpPr>
              <p:spPr>
                <a:xfrm>
                  <a:off x="2814931" y="5342540"/>
                  <a:ext cx="1887583" cy="69372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cs-CZ" sz="1400" dirty="0">
                      <a:solidFill>
                        <a:schemeClr val="tx1"/>
                      </a:solidFill>
                      <a:latin typeface="+mj-lt"/>
                      <a:cs typeface="Calibri Light" panose="020F0302020204030204" pitchFamily="34" charset="0"/>
                    </a:rPr>
                    <a:t>Neznámo (N = 2)</a:t>
                  </a:r>
                </a:p>
                <a:p>
                  <a:r>
                    <a:rPr lang="cs-CZ" sz="1400" dirty="0">
                      <a:solidFill>
                        <a:schemeClr val="tx1"/>
                      </a:solidFill>
                      <a:latin typeface="+mj-lt"/>
                      <a:cs typeface="Calibri Light" panose="020F0302020204030204" pitchFamily="34" charset="0"/>
                    </a:rPr>
                    <a:t>Nevyplněno (N = 14)</a:t>
                  </a:r>
                </a:p>
              </p:txBody>
            </p:sp>
            <p:sp>
              <p:nvSpPr>
                <p:cNvPr id="26" name="Obdélník 25"/>
                <p:cNvSpPr/>
                <p:nvPr/>
              </p:nvSpPr>
              <p:spPr>
                <a:xfrm rot="5400000">
                  <a:off x="2490931" y="5355407"/>
                  <a:ext cx="180000" cy="46800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200000"/>
                    </a:lnSpc>
                  </a:pPr>
                  <a:endParaRPr lang="cs-CZ" dirty="0">
                    <a:solidFill>
                      <a:schemeClr val="tx1"/>
                    </a:solidFill>
                    <a:latin typeface="+mj-lt"/>
                    <a:cs typeface="Calibri Light" panose="020F0302020204030204" pitchFamily="34" charset="0"/>
                  </a:endParaRPr>
                </a:p>
              </p:txBody>
            </p:sp>
          </p:grpSp>
          <p:sp>
            <p:nvSpPr>
              <p:cNvPr id="21" name="Obdélník 20"/>
              <p:cNvSpPr/>
              <p:nvPr/>
            </p:nvSpPr>
            <p:spPr>
              <a:xfrm rot="5400000">
                <a:off x="1931218" y="5890065"/>
                <a:ext cx="180000" cy="46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cs-CZ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28" name="Obdélník 27"/>
          <p:cNvSpPr/>
          <p:nvPr/>
        </p:nvSpPr>
        <p:spPr>
          <a:xfrm>
            <a:off x="604826" y="819737"/>
            <a:ext cx="914400" cy="387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tx1"/>
                </a:solidFill>
                <a:latin typeface="+mj-lt"/>
              </a:rPr>
              <a:t>N = 72</a:t>
            </a:r>
            <a:endParaRPr lang="en-GB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2844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569264" y="187036"/>
            <a:ext cx="11053471" cy="891752"/>
          </a:xfrm>
        </p:spPr>
        <p:txBody>
          <a:bodyPr/>
          <a:lstStyle/>
          <a:p>
            <a:r>
              <a:rPr lang="cs-CZ" dirty="0"/>
              <a:t>Plicní funkce – FEV1 a FVC</a:t>
            </a:r>
            <a:endParaRPr lang="en-GB" dirty="0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352104254"/>
              </p:ext>
            </p:extLst>
          </p:nvPr>
        </p:nvGraphicFramePr>
        <p:xfrm>
          <a:off x="371835" y="1530732"/>
          <a:ext cx="2485664" cy="337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 9"/>
          <p:cNvGraphicFramePr/>
          <p:nvPr>
            <p:extLst>
              <p:ext uri="{D42A27DB-BD31-4B8C-83A1-F6EECF244321}">
                <p14:modId xmlns:p14="http://schemas.microsoft.com/office/powerpoint/2010/main" val="4088386068"/>
              </p:ext>
            </p:extLst>
          </p:nvPr>
        </p:nvGraphicFramePr>
        <p:xfrm>
          <a:off x="2623812" y="1530732"/>
          <a:ext cx="2485664" cy="337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888982661"/>
              </p:ext>
            </p:extLst>
          </p:nvPr>
        </p:nvGraphicFramePr>
        <p:xfrm>
          <a:off x="4875788" y="1530732"/>
          <a:ext cx="2485664" cy="337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val="66433116"/>
              </p:ext>
            </p:extLst>
          </p:nvPr>
        </p:nvGraphicFramePr>
        <p:xfrm>
          <a:off x="7127765" y="1530732"/>
          <a:ext cx="2485664" cy="337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val="2968336221"/>
              </p:ext>
            </p:extLst>
          </p:nvPr>
        </p:nvGraphicFramePr>
        <p:xfrm>
          <a:off x="9379741" y="1530732"/>
          <a:ext cx="2485664" cy="337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854526"/>
              </p:ext>
            </p:extLst>
          </p:nvPr>
        </p:nvGraphicFramePr>
        <p:xfrm>
          <a:off x="256595" y="4953609"/>
          <a:ext cx="4201106" cy="1143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6892">
                  <a:extLst>
                    <a:ext uri="{9D8B030D-6E8A-4147-A177-3AD203B41FA5}">
                      <a16:colId xmlns:a16="http://schemas.microsoft.com/office/drawing/2014/main" val="4151712809"/>
                    </a:ext>
                  </a:extLst>
                </a:gridCol>
                <a:gridCol w="1255625">
                  <a:extLst>
                    <a:ext uri="{9D8B030D-6E8A-4147-A177-3AD203B41FA5}">
                      <a16:colId xmlns:a16="http://schemas.microsoft.com/office/drawing/2014/main" val="3894135975"/>
                    </a:ext>
                  </a:extLst>
                </a:gridCol>
                <a:gridCol w="1248589">
                  <a:extLst>
                    <a:ext uri="{9D8B030D-6E8A-4147-A177-3AD203B41FA5}">
                      <a16:colId xmlns:a16="http://schemas.microsoft.com/office/drawing/2014/main" val="3516104855"/>
                    </a:ext>
                  </a:extLst>
                </a:gridCol>
              </a:tblGrid>
              <a:tr h="381232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FEV1</a:t>
                      </a:r>
                      <a: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 (l)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/>
                        </a:rPr>
                        <a:t>FEV1 (%)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164452"/>
                  </a:ext>
                </a:extLst>
              </a:tr>
              <a:tr h="38123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 Průměr (SD)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 (0,8)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72,4 (20,8)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15485"/>
                  </a:ext>
                </a:extLst>
              </a:tr>
              <a:tr h="38123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 Medián (5.–95. percentil)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 (0,9–3,8)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 (36,7–108,0)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646206"/>
                  </a:ext>
                </a:extLst>
              </a:tr>
            </a:tbl>
          </a:graphicData>
        </a:graphic>
      </p:graphicFrame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004565"/>
              </p:ext>
            </p:extLst>
          </p:nvPr>
        </p:nvGraphicFramePr>
        <p:xfrm>
          <a:off x="4658221" y="4953609"/>
          <a:ext cx="4201106" cy="1143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6892">
                  <a:extLst>
                    <a:ext uri="{9D8B030D-6E8A-4147-A177-3AD203B41FA5}">
                      <a16:colId xmlns:a16="http://schemas.microsoft.com/office/drawing/2014/main" val="4151712809"/>
                    </a:ext>
                  </a:extLst>
                </a:gridCol>
                <a:gridCol w="1255625">
                  <a:extLst>
                    <a:ext uri="{9D8B030D-6E8A-4147-A177-3AD203B41FA5}">
                      <a16:colId xmlns:a16="http://schemas.microsoft.com/office/drawing/2014/main" val="3894135975"/>
                    </a:ext>
                  </a:extLst>
                </a:gridCol>
                <a:gridCol w="1248589">
                  <a:extLst>
                    <a:ext uri="{9D8B030D-6E8A-4147-A177-3AD203B41FA5}">
                      <a16:colId xmlns:a16="http://schemas.microsoft.com/office/drawing/2014/main" val="3516104855"/>
                    </a:ext>
                  </a:extLst>
                </a:gridCol>
              </a:tblGrid>
              <a:tr h="381232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FVC</a:t>
                      </a:r>
                      <a: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 (l)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FVC (%)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164452"/>
                  </a:ext>
                </a:extLst>
              </a:tr>
              <a:tr h="38123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 Průměr (SD)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 (1,0)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 (21,8)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15485"/>
                  </a:ext>
                </a:extLst>
              </a:tr>
              <a:tr h="38123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 Medián (5.–95. percentil)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 (1,6–5,2)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 (52,8–118,0)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646206"/>
                  </a:ext>
                </a:extLst>
              </a:tr>
            </a:tbl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723358"/>
              </p:ext>
            </p:extLst>
          </p:nvPr>
        </p:nvGraphicFramePr>
        <p:xfrm>
          <a:off x="9059847" y="4953609"/>
          <a:ext cx="2945481" cy="1143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6892">
                  <a:extLst>
                    <a:ext uri="{9D8B030D-6E8A-4147-A177-3AD203B41FA5}">
                      <a16:colId xmlns:a16="http://schemas.microsoft.com/office/drawing/2014/main" val="4151712809"/>
                    </a:ext>
                  </a:extLst>
                </a:gridCol>
                <a:gridCol w="1248589">
                  <a:extLst>
                    <a:ext uri="{9D8B030D-6E8A-4147-A177-3AD203B41FA5}">
                      <a16:colId xmlns:a16="http://schemas.microsoft.com/office/drawing/2014/main" val="3516104855"/>
                    </a:ext>
                  </a:extLst>
                </a:gridCol>
              </a:tblGrid>
              <a:tr h="381232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/>
                        </a:rPr>
                        <a:t>FEV1/FVC (%)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164452"/>
                  </a:ext>
                </a:extLst>
              </a:tr>
              <a:tr h="38123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 Průměr (SD)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66,8 (14,3)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15485"/>
                  </a:ext>
                </a:extLst>
              </a:tr>
              <a:tr h="38123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 Medián (5.–95. percentil)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 (46,0–94,3)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646206"/>
                  </a:ext>
                </a:extLst>
              </a:tr>
            </a:tbl>
          </a:graphicData>
        </a:graphic>
      </p:graphicFrame>
      <p:sp>
        <p:nvSpPr>
          <p:cNvPr id="20" name="Obdélník 19"/>
          <p:cNvSpPr/>
          <p:nvPr/>
        </p:nvSpPr>
        <p:spPr>
          <a:xfrm>
            <a:off x="2421082" y="6297583"/>
            <a:ext cx="8271163" cy="2989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1"/>
                </a:solidFill>
              </a:rPr>
              <a:t>V grafu jsou znázorněny tyto statistiky: 5. percentil – 25. percentil – medián – 75. percentil – 95. percentil.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04826" y="819737"/>
            <a:ext cx="914400" cy="387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tx1"/>
                </a:solidFill>
                <a:latin typeface="+mj-lt"/>
              </a:rPr>
              <a:t>N = 72</a:t>
            </a:r>
            <a:endParaRPr lang="en-GB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0400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569264" y="187036"/>
            <a:ext cx="11053471" cy="891752"/>
          </a:xfrm>
        </p:spPr>
        <p:txBody>
          <a:bodyPr/>
          <a:lstStyle/>
          <a:p>
            <a:r>
              <a:rPr lang="cs-CZ" dirty="0"/>
              <a:t>Plicní funkce – </a:t>
            </a:r>
            <a:r>
              <a:rPr lang="cs-CZ" dirty="0" err="1"/>
              <a:t>FeNO</a:t>
            </a:r>
            <a:endParaRPr lang="en-GB" dirty="0"/>
          </a:p>
        </p:txBody>
      </p:sp>
      <p:graphicFrame>
        <p:nvGraphicFramePr>
          <p:cNvPr id="13" name="Graf 12"/>
          <p:cNvGraphicFramePr/>
          <p:nvPr>
            <p:extLst>
              <p:ext uri="{D42A27DB-BD31-4B8C-83A1-F6EECF244321}">
                <p14:modId xmlns:p14="http://schemas.microsoft.com/office/powerpoint/2010/main" val="3773875442"/>
              </p:ext>
            </p:extLst>
          </p:nvPr>
        </p:nvGraphicFramePr>
        <p:xfrm>
          <a:off x="598609" y="1269117"/>
          <a:ext cx="4634852" cy="427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Šipka doprava 16"/>
          <p:cNvSpPr/>
          <p:nvPr/>
        </p:nvSpPr>
        <p:spPr>
          <a:xfrm>
            <a:off x="5069160" y="2845678"/>
            <a:ext cx="1955095" cy="1122219"/>
          </a:xfrm>
          <a:prstGeom prst="rightArrow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N = 57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21" name="Tabul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155229"/>
              </p:ext>
            </p:extLst>
          </p:nvPr>
        </p:nvGraphicFramePr>
        <p:xfrm>
          <a:off x="7312020" y="4953609"/>
          <a:ext cx="3376468" cy="1143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1198">
                  <a:extLst>
                    <a:ext uri="{9D8B030D-6E8A-4147-A177-3AD203B41FA5}">
                      <a16:colId xmlns:a16="http://schemas.microsoft.com/office/drawing/2014/main" val="4151712809"/>
                    </a:ext>
                  </a:extLst>
                </a:gridCol>
                <a:gridCol w="1565270">
                  <a:extLst>
                    <a:ext uri="{9D8B030D-6E8A-4147-A177-3AD203B41FA5}">
                      <a16:colId xmlns:a16="http://schemas.microsoft.com/office/drawing/2014/main" val="3894135975"/>
                    </a:ext>
                  </a:extLst>
                </a:gridCol>
              </a:tblGrid>
              <a:tr h="381232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/>
                        </a:rPr>
                        <a:t>FeNO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 Ligh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164452"/>
                  </a:ext>
                </a:extLst>
              </a:tr>
              <a:tr h="38123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 Průměr (SD)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47,6 (35,2)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15485"/>
                  </a:ext>
                </a:extLst>
              </a:tr>
              <a:tr h="38123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 Medián (5.–95. percentil)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 (10,0–109,0)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646206"/>
                  </a:ext>
                </a:extLst>
              </a:tr>
            </a:tbl>
          </a:graphicData>
        </a:graphic>
      </p:graphicFrame>
      <p:graphicFrame>
        <p:nvGraphicFramePr>
          <p:cNvPr id="22" name="Graf 21"/>
          <p:cNvGraphicFramePr/>
          <p:nvPr>
            <p:extLst>
              <p:ext uri="{D42A27DB-BD31-4B8C-83A1-F6EECF244321}">
                <p14:modId xmlns:p14="http://schemas.microsoft.com/office/powerpoint/2010/main" val="1581486352"/>
              </p:ext>
            </p:extLst>
          </p:nvPr>
        </p:nvGraphicFramePr>
        <p:xfrm>
          <a:off x="7312021" y="1530732"/>
          <a:ext cx="3376468" cy="337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Obdélník 22"/>
          <p:cNvSpPr/>
          <p:nvPr/>
        </p:nvSpPr>
        <p:spPr>
          <a:xfrm>
            <a:off x="5590310" y="6297583"/>
            <a:ext cx="5101935" cy="2989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1"/>
                </a:solidFill>
              </a:rPr>
              <a:t>V grafu jsou znázorněny tyto statistiky: 5. percentil – 25. percentil – medián – 75. percentil – 95. percentil.</a:t>
            </a:r>
            <a:endParaRPr lang="en-GB" sz="900" dirty="0">
              <a:solidFill>
                <a:schemeClr val="tx1"/>
              </a:solidFill>
            </a:endParaRPr>
          </a:p>
        </p:txBody>
      </p:sp>
      <p:grpSp>
        <p:nvGrpSpPr>
          <p:cNvPr id="24" name="Skupina 23"/>
          <p:cNvGrpSpPr/>
          <p:nvPr/>
        </p:nvGrpSpPr>
        <p:grpSpPr>
          <a:xfrm>
            <a:off x="710294" y="5486400"/>
            <a:ext cx="4582887" cy="693729"/>
            <a:chOff x="783031" y="5486400"/>
            <a:chExt cx="4582887" cy="693729"/>
          </a:xfrm>
        </p:grpSpPr>
        <p:grpSp>
          <p:nvGrpSpPr>
            <p:cNvPr id="25" name="Skupina 24"/>
            <p:cNvGrpSpPr/>
            <p:nvPr/>
          </p:nvGrpSpPr>
          <p:grpSpPr>
            <a:xfrm>
              <a:off x="783031" y="5486400"/>
              <a:ext cx="2355583" cy="693729"/>
              <a:chOff x="1787218" y="5655114"/>
              <a:chExt cx="2355583" cy="693729"/>
            </a:xfrm>
          </p:grpSpPr>
          <p:grpSp>
            <p:nvGrpSpPr>
              <p:cNvPr id="31" name="Skupina 30"/>
              <p:cNvGrpSpPr/>
              <p:nvPr/>
            </p:nvGrpSpPr>
            <p:grpSpPr>
              <a:xfrm>
                <a:off x="1787218" y="5655114"/>
                <a:ext cx="2355583" cy="693729"/>
                <a:chOff x="2346931" y="5342540"/>
                <a:chExt cx="2355583" cy="693729"/>
              </a:xfrm>
            </p:grpSpPr>
            <p:sp>
              <p:nvSpPr>
                <p:cNvPr id="33" name="Obdélník 32"/>
                <p:cNvSpPr/>
                <p:nvPr/>
              </p:nvSpPr>
              <p:spPr>
                <a:xfrm>
                  <a:off x="2814931" y="5342540"/>
                  <a:ext cx="1887583" cy="69372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cs-CZ" sz="1400" dirty="0">
                      <a:solidFill>
                        <a:schemeClr val="tx1"/>
                      </a:solidFill>
                      <a:latin typeface="+mj-lt"/>
                      <a:cs typeface="Calibri Light" panose="020F0302020204030204" pitchFamily="34" charset="0"/>
                    </a:rPr>
                    <a:t>Neprovedeno (N = 13)</a:t>
                  </a:r>
                </a:p>
                <a:p>
                  <a:r>
                    <a:rPr lang="cs-CZ" sz="1400" dirty="0">
                      <a:solidFill>
                        <a:schemeClr val="tx1"/>
                      </a:solidFill>
                      <a:latin typeface="+mj-lt"/>
                      <a:cs typeface="Calibri Light" panose="020F0302020204030204" pitchFamily="34" charset="0"/>
                    </a:rPr>
                    <a:t>Provedeno (N = 57)</a:t>
                  </a:r>
                </a:p>
              </p:txBody>
            </p:sp>
            <p:sp>
              <p:nvSpPr>
                <p:cNvPr id="34" name="Obdélník 33"/>
                <p:cNvSpPr/>
                <p:nvPr/>
              </p:nvSpPr>
              <p:spPr>
                <a:xfrm rot="5400000">
                  <a:off x="2490931" y="5355407"/>
                  <a:ext cx="180000" cy="46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200000"/>
                    </a:lnSpc>
                  </a:pPr>
                  <a:endParaRPr lang="cs-CZ" dirty="0">
                    <a:solidFill>
                      <a:schemeClr val="tx1"/>
                    </a:solidFill>
                    <a:latin typeface="+mj-lt"/>
                    <a:cs typeface="Calibri Light" panose="020F0302020204030204" pitchFamily="34" charset="0"/>
                  </a:endParaRPr>
                </a:p>
              </p:txBody>
            </p:sp>
          </p:grpSp>
          <p:sp>
            <p:nvSpPr>
              <p:cNvPr id="32" name="Obdélník 31"/>
              <p:cNvSpPr/>
              <p:nvPr/>
            </p:nvSpPr>
            <p:spPr>
              <a:xfrm rot="5400000">
                <a:off x="1931218" y="5890065"/>
                <a:ext cx="180000" cy="46800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cs-CZ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26" name="Skupina 25"/>
            <p:cNvGrpSpPr/>
            <p:nvPr/>
          </p:nvGrpSpPr>
          <p:grpSpPr>
            <a:xfrm>
              <a:off x="3010335" y="5486400"/>
              <a:ext cx="2355583" cy="693729"/>
              <a:chOff x="1787218" y="5655114"/>
              <a:chExt cx="2355583" cy="693729"/>
            </a:xfrm>
          </p:grpSpPr>
          <p:grpSp>
            <p:nvGrpSpPr>
              <p:cNvPr id="27" name="Skupina 26"/>
              <p:cNvGrpSpPr/>
              <p:nvPr/>
            </p:nvGrpSpPr>
            <p:grpSpPr>
              <a:xfrm>
                <a:off x="1787218" y="5655114"/>
                <a:ext cx="2355583" cy="693729"/>
                <a:chOff x="2346931" y="5342540"/>
                <a:chExt cx="2355583" cy="693729"/>
              </a:xfrm>
            </p:grpSpPr>
            <p:sp>
              <p:nvSpPr>
                <p:cNvPr id="29" name="Obdélník 28"/>
                <p:cNvSpPr/>
                <p:nvPr/>
              </p:nvSpPr>
              <p:spPr>
                <a:xfrm>
                  <a:off x="2814931" y="5342540"/>
                  <a:ext cx="1887583" cy="69372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cs-CZ" sz="1400" dirty="0">
                      <a:solidFill>
                        <a:schemeClr val="tx1"/>
                      </a:solidFill>
                      <a:latin typeface="+mj-lt"/>
                      <a:cs typeface="Calibri Light" panose="020F0302020204030204" pitchFamily="34" charset="0"/>
                    </a:rPr>
                    <a:t>Neznámo (N = 1)</a:t>
                  </a:r>
                </a:p>
                <a:p>
                  <a:r>
                    <a:rPr lang="cs-CZ" sz="1400" dirty="0">
                      <a:solidFill>
                        <a:schemeClr val="tx1"/>
                      </a:solidFill>
                      <a:latin typeface="+mj-lt"/>
                      <a:cs typeface="Calibri Light" panose="020F0302020204030204" pitchFamily="34" charset="0"/>
                    </a:rPr>
                    <a:t>Nevyplněno (N = 1)</a:t>
                  </a:r>
                </a:p>
              </p:txBody>
            </p:sp>
            <p:sp>
              <p:nvSpPr>
                <p:cNvPr id="30" name="Obdélník 29"/>
                <p:cNvSpPr/>
                <p:nvPr/>
              </p:nvSpPr>
              <p:spPr>
                <a:xfrm rot="5400000">
                  <a:off x="2490931" y="5355407"/>
                  <a:ext cx="180000" cy="46800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200000"/>
                    </a:lnSpc>
                  </a:pPr>
                  <a:endParaRPr lang="cs-CZ" dirty="0">
                    <a:solidFill>
                      <a:schemeClr val="tx1"/>
                    </a:solidFill>
                    <a:latin typeface="+mj-lt"/>
                    <a:cs typeface="Calibri Light" panose="020F0302020204030204" pitchFamily="34" charset="0"/>
                  </a:endParaRPr>
                </a:p>
              </p:txBody>
            </p:sp>
          </p:grpSp>
          <p:sp>
            <p:nvSpPr>
              <p:cNvPr id="28" name="Obdélník 27"/>
              <p:cNvSpPr/>
              <p:nvPr/>
            </p:nvSpPr>
            <p:spPr>
              <a:xfrm rot="5400000">
                <a:off x="1931218" y="5890065"/>
                <a:ext cx="180000" cy="46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cs-CZ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20" name="Obdélník 19"/>
          <p:cNvSpPr/>
          <p:nvPr/>
        </p:nvSpPr>
        <p:spPr>
          <a:xfrm>
            <a:off x="604826" y="819737"/>
            <a:ext cx="914400" cy="387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tx1"/>
                </a:solidFill>
                <a:latin typeface="+mj-lt"/>
              </a:rPr>
              <a:t>N = 72</a:t>
            </a:r>
            <a:endParaRPr lang="en-GB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525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A8314D-A007-5D47-8AF1-AD3EB7814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364" y="6107906"/>
            <a:ext cx="10515600" cy="1500187"/>
          </a:xfrm>
        </p:spPr>
        <p:txBody>
          <a:bodyPr/>
          <a:lstStyle/>
          <a:p>
            <a:r>
              <a:rPr lang="cs-CZ" dirty="0"/>
              <a:t>Děkujeme sponzorům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31020FB-CE31-DA47-9171-1471B7568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75590" y="1026064"/>
            <a:ext cx="3498647" cy="1055744"/>
          </a:xfrm>
          <a:prstGeom prst="rect">
            <a:avLst/>
          </a:prstGeom>
        </p:spPr>
      </p:pic>
      <p:pic>
        <p:nvPicPr>
          <p:cNvPr id="9" name="Obrázek 8" descr="Obsah obrázku text, klipart&#10;&#10;Popis byl vytvořen automaticky">
            <a:extLst>
              <a:ext uri="{FF2B5EF4-FFF2-40B4-BE49-F238E27FC236}">
                <a16:creationId xmlns:a16="http://schemas.microsoft.com/office/drawing/2014/main" id="{6830F2CC-F7F4-E541-A289-7859F58E6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16646" y="798036"/>
            <a:ext cx="3821659" cy="13439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B94ACFA-DA4D-9E40-948A-8A2F7BD9DE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208347" y="2586517"/>
            <a:ext cx="2536373" cy="156761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8A58F00-96D5-0F40-BEC9-AC04F2B504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224801" y="2703043"/>
            <a:ext cx="1687663" cy="134169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E1D82AD-7BCE-7E43-BCA9-0B91E043A2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946548" y="4941339"/>
            <a:ext cx="4073153" cy="66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86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569264" y="187036"/>
            <a:ext cx="11053471" cy="891752"/>
          </a:xfrm>
        </p:spPr>
        <p:txBody>
          <a:bodyPr/>
          <a:lstStyle/>
          <a:p>
            <a:r>
              <a:rPr lang="cs-CZ" dirty="0"/>
              <a:t>Dotazník na kontrolu astmatu – ACT </a:t>
            </a:r>
            <a:endParaRPr lang="en-GB" dirty="0"/>
          </a:p>
        </p:txBody>
      </p:sp>
      <p:graphicFrame>
        <p:nvGraphicFramePr>
          <p:cNvPr id="20" name="Graf 19"/>
          <p:cNvGraphicFramePr/>
          <p:nvPr>
            <p:extLst>
              <p:ext uri="{D42A27DB-BD31-4B8C-83A1-F6EECF244321}">
                <p14:modId xmlns:p14="http://schemas.microsoft.com/office/powerpoint/2010/main" val="3601194522"/>
              </p:ext>
            </p:extLst>
          </p:nvPr>
        </p:nvGraphicFramePr>
        <p:xfrm>
          <a:off x="598609" y="1269117"/>
          <a:ext cx="4634852" cy="427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5" name="Skupina 34"/>
          <p:cNvGrpSpPr/>
          <p:nvPr/>
        </p:nvGrpSpPr>
        <p:grpSpPr>
          <a:xfrm>
            <a:off x="1587943" y="5486400"/>
            <a:ext cx="2967583" cy="693729"/>
            <a:chOff x="1175218" y="5655114"/>
            <a:chExt cx="2967583" cy="693729"/>
          </a:xfrm>
        </p:grpSpPr>
        <p:grpSp>
          <p:nvGrpSpPr>
            <p:cNvPr id="36" name="Skupina 35"/>
            <p:cNvGrpSpPr/>
            <p:nvPr/>
          </p:nvGrpSpPr>
          <p:grpSpPr>
            <a:xfrm>
              <a:off x="1175218" y="5655114"/>
              <a:ext cx="2967583" cy="693729"/>
              <a:chOff x="1734931" y="5342540"/>
              <a:chExt cx="2967583" cy="693729"/>
            </a:xfrm>
          </p:grpSpPr>
          <p:sp>
            <p:nvSpPr>
              <p:cNvPr id="38" name="Obdélník 37"/>
              <p:cNvSpPr/>
              <p:nvPr/>
            </p:nvSpPr>
            <p:spPr>
              <a:xfrm>
                <a:off x="2814931" y="5342540"/>
                <a:ext cx="1887583" cy="693729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s-CZ" sz="1400" dirty="0">
                    <a:solidFill>
                      <a:schemeClr val="tx1"/>
                    </a:solidFill>
                    <a:latin typeface="+mj-lt"/>
                    <a:cs typeface="Calibri Light" panose="020F0302020204030204" pitchFamily="34" charset="0"/>
                  </a:rPr>
                  <a:t>Neprovedeno (N = 4)</a:t>
                </a:r>
              </a:p>
              <a:p>
                <a:r>
                  <a:rPr lang="cs-CZ" sz="1400" dirty="0">
                    <a:solidFill>
                      <a:schemeClr val="tx1"/>
                    </a:solidFill>
                    <a:latin typeface="+mj-lt"/>
                    <a:cs typeface="Calibri Light" panose="020F0302020204030204" pitchFamily="34" charset="0"/>
                  </a:rPr>
                  <a:t>Provedeno (N = 68)</a:t>
                </a:r>
              </a:p>
            </p:txBody>
          </p:sp>
          <p:sp>
            <p:nvSpPr>
              <p:cNvPr id="39" name="Obdélník 38"/>
              <p:cNvSpPr/>
              <p:nvPr/>
            </p:nvSpPr>
            <p:spPr>
              <a:xfrm rot="5400000">
                <a:off x="2184931" y="5049407"/>
                <a:ext cx="180000" cy="108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cs-CZ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p:grpSp>
        <p:sp>
          <p:nvSpPr>
            <p:cNvPr id="37" name="Obdélník 36"/>
            <p:cNvSpPr/>
            <p:nvPr/>
          </p:nvSpPr>
          <p:spPr>
            <a:xfrm rot="5400000">
              <a:off x="1625218" y="5584065"/>
              <a:ext cx="180000" cy="10800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cs-CZ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aphicFrame>
        <p:nvGraphicFramePr>
          <p:cNvPr id="43" name="Tabulk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371689"/>
              </p:ext>
            </p:extLst>
          </p:nvPr>
        </p:nvGraphicFramePr>
        <p:xfrm>
          <a:off x="7312020" y="4953609"/>
          <a:ext cx="3376468" cy="1143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1198">
                  <a:extLst>
                    <a:ext uri="{9D8B030D-6E8A-4147-A177-3AD203B41FA5}">
                      <a16:colId xmlns:a16="http://schemas.microsoft.com/office/drawing/2014/main" val="4151712809"/>
                    </a:ext>
                  </a:extLst>
                </a:gridCol>
                <a:gridCol w="1565270">
                  <a:extLst>
                    <a:ext uri="{9D8B030D-6E8A-4147-A177-3AD203B41FA5}">
                      <a16:colId xmlns:a16="http://schemas.microsoft.com/office/drawing/2014/main" val="3894135975"/>
                    </a:ext>
                  </a:extLst>
                </a:gridCol>
              </a:tblGrid>
              <a:tr h="381232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ACT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164452"/>
                  </a:ext>
                </a:extLst>
              </a:tr>
              <a:tr h="38123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 Průměr (SD)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 (5,5)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15485"/>
                  </a:ext>
                </a:extLst>
              </a:tr>
              <a:tr h="38123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 Medián (5.–95. percentil)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 (7,0–24,0)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646206"/>
                  </a:ext>
                </a:extLst>
              </a:tr>
            </a:tbl>
          </a:graphicData>
        </a:graphic>
      </p:graphicFrame>
      <p:graphicFrame>
        <p:nvGraphicFramePr>
          <p:cNvPr id="44" name="Graf 43"/>
          <p:cNvGraphicFramePr/>
          <p:nvPr>
            <p:extLst>
              <p:ext uri="{D42A27DB-BD31-4B8C-83A1-F6EECF244321}">
                <p14:modId xmlns:p14="http://schemas.microsoft.com/office/powerpoint/2010/main" val="3987074777"/>
              </p:ext>
            </p:extLst>
          </p:nvPr>
        </p:nvGraphicFramePr>
        <p:xfrm>
          <a:off x="7312021" y="1530732"/>
          <a:ext cx="3376468" cy="337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Obdélník 44"/>
          <p:cNvSpPr/>
          <p:nvPr/>
        </p:nvSpPr>
        <p:spPr>
          <a:xfrm>
            <a:off x="5590310" y="6297583"/>
            <a:ext cx="5101935" cy="2989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1"/>
                </a:solidFill>
              </a:rPr>
              <a:t>V grafu jsou znázorněny tyto statistiky: 5. percentil – 25. percentil – medián – 75. percentil – 95. percentil.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46" name="Šipka doprava 45"/>
          <p:cNvSpPr/>
          <p:nvPr/>
        </p:nvSpPr>
        <p:spPr>
          <a:xfrm>
            <a:off x="5069160" y="2845678"/>
            <a:ext cx="1955095" cy="1122219"/>
          </a:xfrm>
          <a:prstGeom prst="rightArrow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N = 68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04826" y="819737"/>
            <a:ext cx="914400" cy="387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tx1"/>
                </a:solidFill>
                <a:latin typeface="+mj-lt"/>
              </a:rPr>
              <a:t>N = 72</a:t>
            </a:r>
            <a:endParaRPr lang="en-GB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2489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569264" y="187036"/>
            <a:ext cx="11053471" cy="891752"/>
          </a:xfrm>
        </p:spPr>
        <p:txBody>
          <a:bodyPr/>
          <a:lstStyle/>
          <a:p>
            <a:r>
              <a:rPr lang="cs-CZ" dirty="0"/>
              <a:t>Komorbidity</a:t>
            </a:r>
            <a:endParaRPr lang="en-GB" dirty="0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4105028414"/>
              </p:ext>
            </p:extLst>
          </p:nvPr>
        </p:nvGraphicFramePr>
        <p:xfrm>
          <a:off x="604826" y="1323485"/>
          <a:ext cx="5420836" cy="403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0" name="Skupina 29"/>
          <p:cNvGrpSpPr/>
          <p:nvPr/>
        </p:nvGrpSpPr>
        <p:grpSpPr>
          <a:xfrm>
            <a:off x="2307561" y="5300716"/>
            <a:ext cx="2945976" cy="858632"/>
            <a:chOff x="1175218" y="5469430"/>
            <a:chExt cx="2945976" cy="858632"/>
          </a:xfrm>
        </p:grpSpPr>
        <p:grpSp>
          <p:nvGrpSpPr>
            <p:cNvPr id="31" name="Skupina 30"/>
            <p:cNvGrpSpPr/>
            <p:nvPr/>
          </p:nvGrpSpPr>
          <p:grpSpPr>
            <a:xfrm>
              <a:off x="1175218" y="5469430"/>
              <a:ext cx="2945976" cy="858632"/>
              <a:chOff x="1734931" y="5156856"/>
              <a:chExt cx="2945976" cy="858632"/>
            </a:xfrm>
          </p:grpSpPr>
          <p:sp>
            <p:nvSpPr>
              <p:cNvPr id="33" name="Obdélník 32"/>
              <p:cNvSpPr/>
              <p:nvPr/>
            </p:nvSpPr>
            <p:spPr>
              <a:xfrm>
                <a:off x="2825322" y="5156856"/>
                <a:ext cx="1855585" cy="85863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s-CZ" sz="1400" dirty="0">
                    <a:solidFill>
                      <a:schemeClr val="tx1"/>
                    </a:solidFill>
                    <a:cs typeface="Calibri Light" panose="020F0302020204030204" pitchFamily="34" charset="0"/>
                  </a:rPr>
                  <a:t>Nevyplněno</a:t>
                </a:r>
              </a:p>
              <a:p>
                <a:r>
                  <a:rPr lang="cs-CZ" sz="1400" dirty="0">
                    <a:solidFill>
                      <a:schemeClr val="tx1"/>
                    </a:solidFill>
                    <a:latin typeface="+mj-lt"/>
                    <a:cs typeface="Calibri Light" panose="020F0302020204030204" pitchFamily="34" charset="0"/>
                  </a:rPr>
                  <a:t>Ne-výskyt / neznámo</a:t>
                </a:r>
              </a:p>
              <a:p>
                <a:r>
                  <a:rPr lang="cs-CZ" sz="1400" dirty="0">
                    <a:solidFill>
                      <a:schemeClr val="tx1"/>
                    </a:solidFill>
                    <a:latin typeface="+mj-lt"/>
                    <a:cs typeface="Calibri Light" panose="020F0302020204030204" pitchFamily="34" charset="0"/>
                  </a:rPr>
                  <a:t>Výskyt</a:t>
                </a:r>
              </a:p>
            </p:txBody>
          </p:sp>
          <p:grpSp>
            <p:nvGrpSpPr>
              <p:cNvPr id="34" name="Skupina 33"/>
              <p:cNvGrpSpPr/>
              <p:nvPr/>
            </p:nvGrpSpPr>
            <p:grpSpPr>
              <a:xfrm>
                <a:off x="1734931" y="5273425"/>
                <a:ext cx="1080000" cy="405982"/>
                <a:chOff x="1734931" y="5273425"/>
                <a:chExt cx="1080000" cy="405982"/>
              </a:xfrm>
            </p:grpSpPr>
            <p:sp>
              <p:nvSpPr>
                <p:cNvPr id="40" name="Obdélník 39"/>
                <p:cNvSpPr/>
                <p:nvPr/>
              </p:nvSpPr>
              <p:spPr>
                <a:xfrm rot="5400000">
                  <a:off x="2184702" y="4823654"/>
                  <a:ext cx="180458" cy="10800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200000"/>
                    </a:lnSpc>
                  </a:pPr>
                  <a:endParaRPr lang="cs-CZ" dirty="0">
                    <a:solidFill>
                      <a:schemeClr val="tx1"/>
                    </a:solidFill>
                    <a:latin typeface="+mj-lt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41" name="Obdélník 40"/>
                <p:cNvSpPr/>
                <p:nvPr/>
              </p:nvSpPr>
              <p:spPr>
                <a:xfrm rot="5400000">
                  <a:off x="2184931" y="5049407"/>
                  <a:ext cx="180000" cy="1080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200000"/>
                    </a:lnSpc>
                  </a:pPr>
                  <a:endParaRPr lang="cs-CZ" dirty="0">
                    <a:solidFill>
                      <a:schemeClr val="tx1"/>
                    </a:solidFill>
                    <a:latin typeface="+mj-lt"/>
                    <a:cs typeface="Calibri Light" panose="020F0302020204030204" pitchFamily="34" charset="0"/>
                  </a:endParaRPr>
                </a:p>
              </p:txBody>
            </p:sp>
          </p:grpSp>
        </p:grpSp>
        <p:sp>
          <p:nvSpPr>
            <p:cNvPr id="32" name="Obdélník 31"/>
            <p:cNvSpPr/>
            <p:nvPr/>
          </p:nvSpPr>
          <p:spPr>
            <a:xfrm rot="5400000">
              <a:off x="1625218" y="5584065"/>
              <a:ext cx="180000" cy="10800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cs-CZ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sp>
        <p:nvSpPr>
          <p:cNvPr id="42" name="Šipka doprava 41"/>
          <p:cNvSpPr/>
          <p:nvPr/>
        </p:nvSpPr>
        <p:spPr>
          <a:xfrm>
            <a:off x="5879652" y="2294960"/>
            <a:ext cx="1518676" cy="1122219"/>
          </a:xfrm>
          <a:prstGeom prst="rightArrow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N = 42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7" name="Šipka doprava 46"/>
          <p:cNvSpPr/>
          <p:nvPr/>
        </p:nvSpPr>
        <p:spPr>
          <a:xfrm>
            <a:off x="5879652" y="3827544"/>
            <a:ext cx="1518676" cy="1122219"/>
          </a:xfrm>
          <a:prstGeom prst="rightArrow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N = 23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48" name="Graf 47"/>
          <p:cNvGraphicFramePr/>
          <p:nvPr>
            <p:extLst>
              <p:ext uri="{D42A27DB-BD31-4B8C-83A1-F6EECF244321}">
                <p14:modId xmlns:p14="http://schemas.microsoft.com/office/powerpoint/2010/main" val="2949498246"/>
              </p:ext>
            </p:extLst>
          </p:nvPr>
        </p:nvGraphicFramePr>
        <p:xfrm>
          <a:off x="7398328" y="1323485"/>
          <a:ext cx="3965622" cy="403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0" name="Skupina 49"/>
          <p:cNvGrpSpPr/>
          <p:nvPr/>
        </p:nvGrpSpPr>
        <p:grpSpPr>
          <a:xfrm>
            <a:off x="8258089" y="5300716"/>
            <a:ext cx="2945976" cy="642884"/>
            <a:chOff x="1734931" y="5156856"/>
            <a:chExt cx="2945976" cy="642884"/>
          </a:xfrm>
        </p:grpSpPr>
        <p:sp>
          <p:nvSpPr>
            <p:cNvPr id="52" name="Obdélník 51"/>
            <p:cNvSpPr/>
            <p:nvPr/>
          </p:nvSpPr>
          <p:spPr>
            <a:xfrm>
              <a:off x="2825322" y="5156856"/>
              <a:ext cx="1855585" cy="642884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400" dirty="0">
                  <a:solidFill>
                    <a:schemeClr val="tx1"/>
                  </a:solidFill>
                  <a:cs typeface="Calibri Light" panose="020F0302020204030204" pitchFamily="34" charset="0"/>
                </a:rPr>
                <a:t>Bez operace</a:t>
              </a:r>
            </a:p>
            <a:p>
              <a:r>
                <a:rPr lang="cs-CZ" sz="1400" dirty="0">
                  <a:solidFill>
                    <a:schemeClr val="tx1"/>
                  </a:solidFill>
                  <a:cs typeface="Calibri Light" panose="020F0302020204030204" pitchFamily="34" charset="0"/>
                </a:rPr>
                <a:t>S operací</a:t>
              </a:r>
            </a:p>
          </p:txBody>
        </p:sp>
        <p:grpSp>
          <p:nvGrpSpPr>
            <p:cNvPr id="53" name="Skupina 52"/>
            <p:cNvGrpSpPr/>
            <p:nvPr/>
          </p:nvGrpSpPr>
          <p:grpSpPr>
            <a:xfrm>
              <a:off x="1734931" y="5273425"/>
              <a:ext cx="1080000" cy="405982"/>
              <a:chOff x="1734931" y="5273425"/>
              <a:chExt cx="1080000" cy="405982"/>
            </a:xfrm>
          </p:grpSpPr>
          <p:sp>
            <p:nvSpPr>
              <p:cNvPr id="54" name="Obdélník 53"/>
              <p:cNvSpPr/>
              <p:nvPr/>
            </p:nvSpPr>
            <p:spPr>
              <a:xfrm rot="5400000">
                <a:off x="2184702" y="4823654"/>
                <a:ext cx="180458" cy="1080000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cs-CZ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  <p:sp>
            <p:nvSpPr>
              <p:cNvPr id="55" name="Obdélník 54"/>
              <p:cNvSpPr/>
              <p:nvPr/>
            </p:nvSpPr>
            <p:spPr>
              <a:xfrm rot="5400000">
                <a:off x="2184931" y="5049407"/>
                <a:ext cx="180000" cy="108000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cs-CZ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56" name="Obdélník 55"/>
          <p:cNvSpPr/>
          <p:nvPr/>
        </p:nvSpPr>
        <p:spPr>
          <a:xfrm>
            <a:off x="5590310" y="6002613"/>
            <a:ext cx="5101935" cy="593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1"/>
                </a:solidFill>
              </a:rPr>
              <a:t>18 pacientů  (z celkového počtu 23 pacientů) mělo nasální polypy s operací. U 5 z nich neznáme jejich počet. 5 pacientů mělo jednu operací, 3 pacienti měli 2 operace, 2 pacienti měli 3 operace a 3 pacienti měli 4 operace.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604826" y="819737"/>
            <a:ext cx="914400" cy="387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tx1"/>
                </a:solidFill>
                <a:latin typeface="+mj-lt"/>
              </a:rPr>
              <a:t>N = 72</a:t>
            </a:r>
            <a:endParaRPr lang="en-GB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2626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569264" y="187036"/>
            <a:ext cx="11053471" cy="891752"/>
          </a:xfrm>
        </p:spPr>
        <p:txBody>
          <a:bodyPr/>
          <a:lstStyle/>
          <a:p>
            <a:r>
              <a:rPr lang="cs-CZ" dirty="0"/>
              <a:t>Medikace – ICS</a:t>
            </a:r>
            <a:endParaRPr lang="en-GB" dirty="0"/>
          </a:p>
        </p:txBody>
      </p:sp>
      <p:graphicFrame>
        <p:nvGraphicFramePr>
          <p:cNvPr id="13" name="Graf 12"/>
          <p:cNvGraphicFramePr/>
          <p:nvPr>
            <p:extLst>
              <p:ext uri="{D42A27DB-BD31-4B8C-83A1-F6EECF244321}">
                <p14:modId xmlns:p14="http://schemas.microsoft.com/office/powerpoint/2010/main" val="983619807"/>
              </p:ext>
            </p:extLst>
          </p:nvPr>
        </p:nvGraphicFramePr>
        <p:xfrm>
          <a:off x="598609" y="1269117"/>
          <a:ext cx="4634852" cy="427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Skupina 19"/>
          <p:cNvGrpSpPr/>
          <p:nvPr/>
        </p:nvGrpSpPr>
        <p:grpSpPr>
          <a:xfrm>
            <a:off x="1576892" y="5544458"/>
            <a:ext cx="2632644" cy="564922"/>
            <a:chOff x="1576428" y="5231884"/>
            <a:chExt cx="2632644" cy="564922"/>
          </a:xfrm>
        </p:grpSpPr>
        <p:sp>
          <p:nvSpPr>
            <p:cNvPr id="35" name="Obdélník 34"/>
            <p:cNvSpPr/>
            <p:nvPr/>
          </p:nvSpPr>
          <p:spPr>
            <a:xfrm>
              <a:off x="1576428" y="5417688"/>
              <a:ext cx="2632644" cy="37911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200000"/>
                </a:lnSpc>
              </a:pPr>
              <a:r>
                <a:rPr lang="cs-CZ" sz="1400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rPr>
                <a:t>      </a:t>
              </a:r>
              <a:r>
                <a:rPr lang="cs-CZ" sz="1400" dirty="0">
                  <a:solidFill>
                    <a:schemeClr val="tx1"/>
                  </a:solidFill>
                  <a:cs typeface="Calibri Light" panose="020F0302020204030204" pitchFamily="34" charset="0"/>
                </a:rPr>
                <a:t>Ne </a:t>
              </a:r>
              <a:r>
                <a:rPr lang="cs-CZ" sz="1400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rPr>
                <a:t>(N = 48)         </a:t>
              </a:r>
              <a:r>
                <a:rPr lang="cs-CZ" sz="1400" dirty="0">
                  <a:solidFill>
                    <a:schemeClr val="tx1"/>
                  </a:solidFill>
                  <a:cs typeface="Calibri Light" panose="020F0302020204030204" pitchFamily="34" charset="0"/>
                </a:rPr>
                <a:t>Ano </a:t>
              </a:r>
              <a:r>
                <a:rPr lang="cs-CZ" sz="1400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rPr>
                <a:t>(N = 24)</a:t>
              </a:r>
            </a:p>
          </p:txBody>
        </p:sp>
        <p:grpSp>
          <p:nvGrpSpPr>
            <p:cNvPr id="36" name="Skupina 35"/>
            <p:cNvGrpSpPr/>
            <p:nvPr/>
          </p:nvGrpSpPr>
          <p:grpSpPr>
            <a:xfrm>
              <a:off x="1776495" y="5231884"/>
              <a:ext cx="2302211" cy="180458"/>
              <a:chOff x="1776495" y="5231884"/>
              <a:chExt cx="2302211" cy="180458"/>
            </a:xfrm>
          </p:grpSpPr>
          <p:sp>
            <p:nvSpPr>
              <p:cNvPr id="37" name="Obdélník 36"/>
              <p:cNvSpPr/>
              <p:nvPr/>
            </p:nvSpPr>
            <p:spPr>
              <a:xfrm rot="5400000">
                <a:off x="2226266" y="4782113"/>
                <a:ext cx="180458" cy="108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cs-CZ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>
              <a:xfrm rot="5400000">
                <a:off x="3448706" y="4781885"/>
                <a:ext cx="180000" cy="1080000"/>
              </a:xfrm>
              <a:prstGeom prst="rect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cs-CZ" dirty="0">
                  <a:solidFill>
                    <a:schemeClr val="tx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p:grpSp>
      </p:grpSp>
      <p:graphicFrame>
        <p:nvGraphicFramePr>
          <p:cNvPr id="39" name="Graf 38"/>
          <p:cNvGraphicFramePr/>
          <p:nvPr>
            <p:extLst>
              <p:ext uri="{D42A27DB-BD31-4B8C-83A1-F6EECF244321}">
                <p14:modId xmlns:p14="http://schemas.microsoft.com/office/powerpoint/2010/main" val="1104556073"/>
              </p:ext>
            </p:extLst>
          </p:nvPr>
        </p:nvGraphicFramePr>
        <p:xfrm>
          <a:off x="5154414" y="1952501"/>
          <a:ext cx="4155839" cy="4291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760371"/>
              </p:ext>
            </p:extLst>
          </p:nvPr>
        </p:nvGraphicFramePr>
        <p:xfrm>
          <a:off x="9351819" y="2079505"/>
          <a:ext cx="2514599" cy="3967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499">
                  <a:extLst>
                    <a:ext uri="{9D8B030D-6E8A-4147-A177-3AD203B41FA5}">
                      <a16:colId xmlns:a16="http://schemas.microsoft.com/office/drawing/2014/main" val="2110644692"/>
                    </a:ext>
                  </a:extLst>
                </a:gridCol>
                <a:gridCol w="767340">
                  <a:extLst>
                    <a:ext uri="{9D8B030D-6E8A-4147-A177-3AD203B41FA5}">
                      <a16:colId xmlns:a16="http://schemas.microsoft.com/office/drawing/2014/main" val="3411009990"/>
                    </a:ext>
                  </a:extLst>
                </a:gridCol>
                <a:gridCol w="1175760">
                  <a:extLst>
                    <a:ext uri="{9D8B030D-6E8A-4147-A177-3AD203B41FA5}">
                      <a16:colId xmlns:a16="http://schemas.microsoft.com/office/drawing/2014/main" val="3252707626"/>
                    </a:ext>
                  </a:extLst>
                </a:gridCol>
              </a:tblGrid>
              <a:tr h="56314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Průměr </a:t>
                      </a:r>
                    </a:p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(SD)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Medián</a:t>
                      </a:r>
                      <a: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(5.–95. percentil)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81299"/>
                  </a:ext>
                </a:extLst>
              </a:tr>
              <a:tr h="11346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688,9 (226,1)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800,0 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(200,0–800,0)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154499"/>
                  </a:ext>
                </a:extLst>
              </a:tr>
              <a:tr h="11346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460,0 (262,7)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320,0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(160,0–960,0)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05478"/>
                  </a:ext>
                </a:extLst>
              </a:tr>
              <a:tr h="11346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1 142,9 (378,0)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1 000,0 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(1 000,0–2 000,0)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286849"/>
                  </a:ext>
                </a:extLst>
              </a:tr>
            </a:tbl>
          </a:graphicData>
        </a:graphic>
      </p:graphicFrame>
      <p:sp>
        <p:nvSpPr>
          <p:cNvPr id="12" name="Obdélník 11"/>
          <p:cNvSpPr/>
          <p:nvPr/>
        </p:nvSpPr>
        <p:spPr>
          <a:xfrm>
            <a:off x="604826" y="819737"/>
            <a:ext cx="914400" cy="387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tx1"/>
                </a:solidFill>
                <a:latin typeface="+mj-lt"/>
              </a:rPr>
              <a:t>N = 72</a:t>
            </a:r>
            <a:endParaRPr lang="en-GB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9351818" y="1565322"/>
            <a:ext cx="2514599" cy="387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+mj-lt"/>
              </a:rPr>
              <a:t>Dávky (</a:t>
            </a:r>
            <a:r>
              <a:rPr lang="cs-CZ" sz="1600" dirty="0" err="1">
                <a:solidFill>
                  <a:schemeClr val="tx1"/>
                </a:solidFill>
                <a:latin typeface="+mj-lt"/>
              </a:rPr>
              <a:t>ug</a:t>
            </a:r>
            <a:r>
              <a:rPr lang="cs-CZ" sz="1600" dirty="0">
                <a:solidFill>
                  <a:schemeClr val="tx1"/>
                </a:solidFill>
                <a:latin typeface="+mj-lt"/>
              </a:rPr>
              <a:t>/den)</a:t>
            </a:r>
            <a:endParaRPr lang="en-GB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4990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569264" y="187036"/>
            <a:ext cx="11053471" cy="891752"/>
          </a:xfrm>
        </p:spPr>
        <p:txBody>
          <a:bodyPr/>
          <a:lstStyle/>
          <a:p>
            <a:r>
              <a:rPr lang="cs-CZ" dirty="0"/>
              <a:t>Medikace – ostatní</a:t>
            </a:r>
            <a:endParaRPr lang="en-GB" dirty="0"/>
          </a:p>
        </p:txBody>
      </p:sp>
      <p:graphicFrame>
        <p:nvGraphicFramePr>
          <p:cNvPr id="12" name="Graf 11"/>
          <p:cNvGraphicFramePr/>
          <p:nvPr>
            <p:extLst>
              <p:ext uri="{D42A27DB-BD31-4B8C-83A1-F6EECF244321}">
                <p14:modId xmlns:p14="http://schemas.microsoft.com/office/powerpoint/2010/main" val="2607087586"/>
              </p:ext>
            </p:extLst>
          </p:nvPr>
        </p:nvGraphicFramePr>
        <p:xfrm>
          <a:off x="1685054" y="1331606"/>
          <a:ext cx="7865918" cy="4882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603820"/>
              </p:ext>
            </p:extLst>
          </p:nvPr>
        </p:nvGraphicFramePr>
        <p:xfrm>
          <a:off x="8904425" y="1995058"/>
          <a:ext cx="1397000" cy="4052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1034277414"/>
                    </a:ext>
                  </a:extLst>
                </a:gridCol>
              </a:tblGrid>
              <a:tr h="3476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69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652114"/>
                  </a:ext>
                </a:extLst>
              </a:tr>
              <a:tr h="3476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685768"/>
                  </a:ext>
                </a:extLst>
              </a:tr>
              <a:tr h="3476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219628"/>
                  </a:ext>
                </a:extLst>
              </a:tr>
              <a:tr h="33439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36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54126"/>
                  </a:ext>
                </a:extLst>
              </a:tr>
              <a:tr h="33439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654650"/>
                  </a:ext>
                </a:extLst>
              </a:tr>
              <a:tr h="33439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408083"/>
                  </a:ext>
                </a:extLst>
              </a:tr>
              <a:tr h="33439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340030"/>
                  </a:ext>
                </a:extLst>
              </a:tr>
              <a:tr h="33439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246645"/>
                  </a:ext>
                </a:extLst>
              </a:tr>
              <a:tr h="33439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041979"/>
                  </a:ext>
                </a:extLst>
              </a:tr>
              <a:tr h="33439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761565"/>
                  </a:ext>
                </a:extLst>
              </a:tr>
              <a:tr h="33439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620489"/>
                  </a:ext>
                </a:extLst>
              </a:tr>
              <a:tr h="33439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063679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604826" y="819737"/>
            <a:ext cx="914400" cy="387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tx1"/>
                </a:solidFill>
                <a:latin typeface="+mj-lt"/>
              </a:rPr>
              <a:t>N = 72</a:t>
            </a:r>
            <a:endParaRPr lang="en-GB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9222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623CF7-0BA2-C346-B46E-2F861B27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osud registru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47127E-D84F-5C4F-A2B1-5B42C3153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Spolupráce s GAN – Německo + Švýcarsko</a:t>
            </a:r>
          </a:p>
          <a:p>
            <a:pPr lvl="1"/>
            <a:r>
              <a:rPr lang="cs-CZ" dirty="0"/>
              <a:t>vědecký registr, </a:t>
            </a:r>
            <a:r>
              <a:rPr lang="cs-CZ" dirty="0" err="1"/>
              <a:t>follow</a:t>
            </a:r>
            <a:r>
              <a:rPr lang="cs-CZ" dirty="0"/>
              <a:t> up á 1 rok, prestižní spolupráce, podepsány rámcové dohody via CRO s 9 z 15 center </a:t>
            </a:r>
          </a:p>
          <a:p>
            <a:pPr lvl="1"/>
            <a:r>
              <a:rPr lang="cs-CZ" dirty="0"/>
              <a:t>nevýhoda – financování – roční náklady 400 tisíc Kč</a:t>
            </a:r>
          </a:p>
          <a:p>
            <a:r>
              <a:rPr lang="cs-CZ" dirty="0"/>
              <a:t>Další možnosti</a:t>
            </a:r>
          </a:p>
          <a:p>
            <a:pPr marL="0" indent="0">
              <a:buNone/>
            </a:pPr>
            <a:r>
              <a:rPr lang="cs-CZ" dirty="0"/>
              <a:t>A: Ukončení registru 2021 – výplaty odměn lékařům</a:t>
            </a:r>
          </a:p>
          <a:p>
            <a:pPr marL="0" indent="0">
              <a:buNone/>
            </a:pPr>
            <a:r>
              <a:rPr lang="cs-CZ" dirty="0"/>
              <a:t>B: Přechod center ČR na SHARP </a:t>
            </a:r>
            <a:r>
              <a:rPr lang="cs-CZ" dirty="0" err="1"/>
              <a:t>Central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212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3A19DCC-46E0-D642-8D55-93532D0CC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1895475"/>
            <a:ext cx="8724900" cy="459740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D34C73EF-3440-C141-8CB2-140D0EF8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SHARP </a:t>
            </a:r>
            <a:r>
              <a:rPr lang="cs-CZ" dirty="0" err="1"/>
              <a:t>Central</a:t>
            </a:r>
            <a:br>
              <a:rPr lang="cs-CZ" dirty="0"/>
            </a:br>
            <a:r>
              <a:rPr lang="cs-CZ" sz="2800" dirty="0"/>
              <a:t>FAP </a:t>
            </a:r>
            <a:r>
              <a:rPr lang="cs-CZ" sz="2800" dirty="0" err="1"/>
              <a:t>project</a:t>
            </a:r>
            <a:r>
              <a:rPr lang="cs-CZ" sz="2800" dirty="0"/>
              <a:t> (</a:t>
            </a:r>
            <a:r>
              <a:rPr lang="cs-CZ" sz="2800" dirty="0" err="1"/>
              <a:t>Federated</a:t>
            </a:r>
            <a:r>
              <a:rPr lang="cs-CZ" sz="2800" dirty="0"/>
              <a:t> </a:t>
            </a:r>
            <a:r>
              <a:rPr lang="cs-CZ" sz="2800" dirty="0" err="1"/>
              <a:t>Analysis</a:t>
            </a:r>
            <a:r>
              <a:rPr lang="cs-CZ" sz="2800" dirty="0"/>
              <a:t> Project)</a:t>
            </a:r>
            <a:endParaRPr lang="cs-CZ" dirty="0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C7E025ED-75DD-4807-A513-E8B729A17E8B}"/>
              </a:ext>
            </a:extLst>
          </p:cNvPr>
          <p:cNvSpPr/>
          <p:nvPr/>
        </p:nvSpPr>
        <p:spPr>
          <a:xfrm>
            <a:off x="7547295" y="1465092"/>
            <a:ext cx="481263" cy="975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CACEDA1-EC89-4098-8510-A0574EBECD05}"/>
              </a:ext>
            </a:extLst>
          </p:cNvPr>
          <p:cNvSpPr/>
          <p:nvPr/>
        </p:nvSpPr>
        <p:spPr>
          <a:xfrm>
            <a:off x="759072" y="3231802"/>
            <a:ext cx="975894" cy="481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nahoru 6">
            <a:extLst>
              <a:ext uri="{FF2B5EF4-FFF2-40B4-BE49-F238E27FC236}">
                <a16:creationId xmlns:a16="http://schemas.microsoft.com/office/drawing/2014/main" id="{9D96A57F-E603-4472-9D4C-FE7551155F28}"/>
              </a:ext>
            </a:extLst>
          </p:cNvPr>
          <p:cNvSpPr/>
          <p:nvPr/>
        </p:nvSpPr>
        <p:spPr>
          <a:xfrm rot="-3540000">
            <a:off x="5787676" y="4518105"/>
            <a:ext cx="481263" cy="9758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9CA14-1C6F-2D48-B569-8868BA8E0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Example of </a:t>
            </a:r>
            <a:r>
              <a:rPr lang="en-US" dirty="0">
                <a:solidFill>
                  <a:srgbClr val="C00000"/>
                </a:solidFill>
              </a:rPr>
              <a:t>summary data from </a:t>
            </a:r>
            <a:r>
              <a:rPr lang="en-US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SHARP Central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C6E0F51-0E6F-904B-AF28-BC101C6E6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81724"/>
              </p:ext>
            </p:extLst>
          </p:nvPr>
        </p:nvGraphicFramePr>
        <p:xfrm>
          <a:off x="1271752" y="1418897"/>
          <a:ext cx="9266794" cy="4449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297">
                  <a:extLst>
                    <a:ext uri="{9D8B030D-6E8A-4147-A177-3AD203B41FA5}">
                      <a16:colId xmlns:a16="http://schemas.microsoft.com/office/drawing/2014/main" val="1859950420"/>
                    </a:ext>
                  </a:extLst>
                </a:gridCol>
                <a:gridCol w="1577755">
                  <a:extLst>
                    <a:ext uri="{9D8B030D-6E8A-4147-A177-3AD203B41FA5}">
                      <a16:colId xmlns:a16="http://schemas.microsoft.com/office/drawing/2014/main" val="4293850203"/>
                    </a:ext>
                  </a:extLst>
                </a:gridCol>
                <a:gridCol w="1346442">
                  <a:extLst>
                    <a:ext uri="{9D8B030D-6E8A-4147-A177-3AD203B41FA5}">
                      <a16:colId xmlns:a16="http://schemas.microsoft.com/office/drawing/2014/main" val="3424738867"/>
                    </a:ext>
                  </a:extLst>
                </a:gridCol>
                <a:gridCol w="1374009">
                  <a:extLst>
                    <a:ext uri="{9D8B030D-6E8A-4147-A177-3AD203B41FA5}">
                      <a16:colId xmlns:a16="http://schemas.microsoft.com/office/drawing/2014/main" val="3529166580"/>
                    </a:ext>
                  </a:extLst>
                </a:gridCol>
                <a:gridCol w="1340503">
                  <a:extLst>
                    <a:ext uri="{9D8B030D-6E8A-4147-A177-3AD203B41FA5}">
                      <a16:colId xmlns:a16="http://schemas.microsoft.com/office/drawing/2014/main" val="3678776866"/>
                    </a:ext>
                  </a:extLst>
                </a:gridCol>
                <a:gridCol w="1364788">
                  <a:extLst>
                    <a:ext uri="{9D8B030D-6E8A-4147-A177-3AD203B41FA5}">
                      <a16:colId xmlns:a16="http://schemas.microsoft.com/office/drawing/2014/main" val="3753148318"/>
                    </a:ext>
                  </a:extLst>
                </a:gridCol>
              </a:tblGrid>
              <a:tr h="67017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</a:pPr>
                      <a:endParaRPr lang="fr-CH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7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Netherlands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7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(n=717)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7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Croatia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7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(n=109)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7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Serbia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7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(n=51)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7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Hungary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7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(n=22)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7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Romania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7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(n=4)</a:t>
                      </a:r>
                    </a:p>
                  </a:txBody>
                  <a:tcPr marL="33198" marR="33198" marT="0" marB="0"/>
                </a:tc>
                <a:extLst>
                  <a:ext uri="{0D108BD9-81ED-4DB2-BD59-A6C34878D82A}">
                    <a16:rowId xmlns:a16="http://schemas.microsoft.com/office/drawing/2014/main" val="2158265954"/>
                  </a:ext>
                </a:extLst>
              </a:tr>
              <a:tr h="30794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</a:pPr>
                      <a:r>
                        <a:rPr lang="fr-CH" sz="15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(yr)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54.2 ± 14.6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>
                        <a:lnSpc>
                          <a:spcPct val="115000"/>
                        </a:lnSpc>
                      </a:pPr>
                      <a:r>
                        <a:rPr lang="fr-CH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58.2 </a:t>
                      </a: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13.2</a:t>
                      </a:r>
                      <a:endParaRPr lang="fr-CH" sz="14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>
                        <a:lnSpc>
                          <a:spcPct val="115000"/>
                        </a:lnSpc>
                      </a:pPr>
                      <a:r>
                        <a:rPr lang="fr-CH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52.4 </a:t>
                      </a: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11.3</a:t>
                      </a:r>
                      <a:endParaRPr lang="fr-CH" sz="14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>
                        <a:lnSpc>
                          <a:spcPct val="115000"/>
                        </a:lnSpc>
                      </a:pPr>
                      <a:r>
                        <a:rPr lang="fr-CH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56.2 </a:t>
                      </a: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9.2</a:t>
                      </a:r>
                      <a:endParaRPr lang="fr-CH" sz="14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>
                        <a:lnSpc>
                          <a:spcPct val="115000"/>
                        </a:lnSpc>
                      </a:pPr>
                      <a:r>
                        <a:rPr lang="fr-CH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59.2 </a:t>
                      </a: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18.3</a:t>
                      </a:r>
                      <a:endParaRPr lang="fr-CH" sz="14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198" marR="33198" marT="0" marB="0"/>
                </a:tc>
                <a:extLst>
                  <a:ext uri="{0D108BD9-81ED-4DB2-BD59-A6C34878D82A}">
                    <a16:rowId xmlns:a16="http://schemas.microsoft.com/office/drawing/2014/main" val="776220377"/>
                  </a:ext>
                </a:extLst>
              </a:tr>
              <a:tr h="30794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</a:pPr>
                      <a:r>
                        <a:rPr lang="fr-CH" sz="15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 </a:t>
                      </a: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(%))</a:t>
                      </a:r>
                      <a:endParaRPr lang="fr-CH" sz="15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329 (45.8)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(31.2)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(37.2)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(22.7)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(25.0)</a:t>
                      </a:r>
                    </a:p>
                  </a:txBody>
                  <a:tcPr marL="33198" marR="33198" marT="0" marB="0"/>
                </a:tc>
                <a:extLst>
                  <a:ext uri="{0D108BD9-81ED-4DB2-BD59-A6C34878D82A}">
                    <a16:rowId xmlns:a16="http://schemas.microsoft.com/office/drawing/2014/main" val="1159515680"/>
                  </a:ext>
                </a:extLst>
              </a:tr>
              <a:tr h="30794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</a:pPr>
                      <a:r>
                        <a:rPr lang="fr-CH" sz="15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BMI (kg/m</a:t>
                      </a:r>
                      <a:r>
                        <a:rPr lang="fr-CH" sz="1500" b="0" baseline="30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CH" sz="15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28.2 ±0.5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29.7 </a:t>
                      </a: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7.4</a:t>
                      </a:r>
                      <a:endParaRPr lang="fr-CH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25.8 </a:t>
                      </a: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5.3</a:t>
                      </a:r>
                      <a:endParaRPr lang="fr-CH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 </a:t>
                      </a: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4.9</a:t>
                      </a:r>
                      <a:endParaRPr lang="fr-CH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23.5 </a:t>
                      </a: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4.3</a:t>
                      </a:r>
                      <a:endParaRPr lang="fr-CH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98" marR="33198" marT="0" marB="0"/>
                </a:tc>
                <a:extLst>
                  <a:ext uri="{0D108BD9-81ED-4DB2-BD59-A6C34878D82A}">
                    <a16:rowId xmlns:a16="http://schemas.microsoft.com/office/drawing/2014/main" val="714351121"/>
                  </a:ext>
                </a:extLst>
              </a:tr>
              <a:tr h="36092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</a:pPr>
                      <a:r>
                        <a:rPr lang="fr-CH" sz="15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onset</a:t>
                      </a:r>
                      <a:r>
                        <a:rPr lang="fr-CH" sz="15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15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asthma</a:t>
                      </a:r>
                      <a:r>
                        <a:rPr lang="fr-CH" sz="15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&gt;18 (n (%))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401 (55.9)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 (84.4)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 (76.4)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(72.7)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(75.0)</a:t>
                      </a:r>
                    </a:p>
                  </a:txBody>
                  <a:tcPr marL="33198" marR="33198" marT="0" marB="0"/>
                </a:tc>
                <a:extLst>
                  <a:ext uri="{0D108BD9-81ED-4DB2-BD59-A6C34878D82A}">
                    <a16:rowId xmlns:a16="http://schemas.microsoft.com/office/drawing/2014/main" val="1446809795"/>
                  </a:ext>
                </a:extLst>
              </a:tr>
              <a:tr h="30794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</a:pPr>
                      <a:r>
                        <a:rPr lang="fr-CH" sz="15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CRS (n (%))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374 (52.2)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 (73.4)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(50.9)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(86.3)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(75.0)</a:t>
                      </a:r>
                    </a:p>
                  </a:txBody>
                  <a:tcPr marL="33198" marR="33198" marT="0" marB="0"/>
                </a:tc>
                <a:extLst>
                  <a:ext uri="{0D108BD9-81ED-4DB2-BD59-A6C34878D82A}">
                    <a16:rowId xmlns:a16="http://schemas.microsoft.com/office/drawing/2014/main" val="3039910141"/>
                  </a:ext>
                </a:extLst>
              </a:tr>
              <a:tr h="30794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</a:pPr>
                      <a:r>
                        <a:rPr lang="fr-CH" sz="15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Nasal polyps (n (%))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 (38.6)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 (43.2)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(13.7)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(40.9)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(50.0)</a:t>
                      </a:r>
                    </a:p>
                  </a:txBody>
                  <a:tcPr marL="33198" marR="33198" marT="0" marB="0"/>
                </a:tc>
                <a:extLst>
                  <a:ext uri="{0D108BD9-81ED-4DB2-BD59-A6C34878D82A}">
                    <a16:rowId xmlns:a16="http://schemas.microsoft.com/office/drawing/2014/main" val="1647423570"/>
                  </a:ext>
                </a:extLst>
              </a:tr>
              <a:tr h="307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FVC post-B2 (% pred)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102.2 ± 17.5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89.6 </a:t>
                      </a: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19.0</a:t>
                      </a:r>
                      <a:endParaRPr lang="fr-CH" sz="14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98.7.0 </a:t>
                      </a: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18.7</a:t>
                      </a:r>
                      <a:endParaRPr lang="fr-CH" sz="14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n.a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n.a</a:t>
                      </a:r>
                    </a:p>
                  </a:txBody>
                  <a:tcPr marL="33198" marR="33198" marT="0" marB="0"/>
                </a:tc>
                <a:extLst>
                  <a:ext uri="{0D108BD9-81ED-4DB2-BD59-A6C34878D82A}">
                    <a16:rowId xmlns:a16="http://schemas.microsoft.com/office/drawing/2014/main" val="1199307851"/>
                  </a:ext>
                </a:extLst>
              </a:tr>
              <a:tr h="30794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5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FEV1</a:t>
                      </a:r>
                      <a:r>
                        <a:rPr lang="fr-CH" sz="15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post-B2 (% pred)</a:t>
                      </a:r>
                      <a:endParaRPr lang="fr-CH" sz="15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83.5 ± 21.0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67.8 </a:t>
                      </a: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19.4</a:t>
                      </a:r>
                      <a:endParaRPr lang="fr-CH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77.2 </a:t>
                      </a: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19.2</a:t>
                      </a:r>
                      <a:endParaRPr lang="fr-CH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n.a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n.a</a:t>
                      </a:r>
                    </a:p>
                  </a:txBody>
                  <a:tcPr marL="33198" marR="33198" marT="0" marB="0"/>
                </a:tc>
                <a:extLst>
                  <a:ext uri="{0D108BD9-81ED-4DB2-BD59-A6C34878D82A}">
                    <a16:rowId xmlns:a16="http://schemas.microsoft.com/office/drawing/2014/main" val="220710317"/>
                  </a:ext>
                </a:extLst>
              </a:tr>
              <a:tr h="307942">
                <a:tc>
                  <a:txBody>
                    <a:bodyPr/>
                    <a:lstStyle/>
                    <a:p>
                      <a:pPr marL="0" algn="l" defTabSz="457200" rtl="0" eaLnBrk="1" fontAlgn="base" latinLnBrk="0" hangingPunct="1">
                        <a:lnSpc>
                          <a:spcPct val="115000"/>
                        </a:lnSpc>
                      </a:pPr>
                      <a:r>
                        <a:rPr lang="fr-CH" sz="15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FeNO (ppb)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(5 to 300)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 (5 to 226)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( 5 to 170)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(20 to 72)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n.a</a:t>
                      </a:r>
                    </a:p>
                  </a:txBody>
                  <a:tcPr marL="33198" marR="33198" marT="0" marB="0"/>
                </a:tc>
                <a:extLst>
                  <a:ext uri="{0D108BD9-81ED-4DB2-BD59-A6C34878D82A}">
                    <a16:rowId xmlns:a16="http://schemas.microsoft.com/office/drawing/2014/main" val="2272060375"/>
                  </a:ext>
                </a:extLst>
              </a:tr>
              <a:tr h="35215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</a:pPr>
                      <a:r>
                        <a:rPr lang="fr-CH" sz="15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Blood eo’s </a:t>
                      </a:r>
                      <a:r>
                        <a:rPr lang="fr-CH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(x10</a:t>
                      </a:r>
                      <a:r>
                        <a:rPr lang="fr-CH" sz="1400" b="0" kern="1200" baseline="3000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fr-CH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/L)</a:t>
                      </a:r>
                      <a:endParaRPr lang="fr-CH" sz="15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0.21 (0 - 5.0)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 (0 - 2,4)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0.34 (0.05 - 2,0)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0.46 (0.01 - 1.8)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 ( 0 - 4.2)</a:t>
                      </a:r>
                    </a:p>
                  </a:txBody>
                  <a:tcPr marL="33198" marR="33198" marT="0" marB="0"/>
                </a:tc>
                <a:extLst>
                  <a:ext uri="{0D108BD9-81ED-4DB2-BD59-A6C34878D82A}">
                    <a16:rowId xmlns:a16="http://schemas.microsoft.com/office/drawing/2014/main" val="2640316356"/>
                  </a:ext>
                </a:extLst>
              </a:tr>
              <a:tr h="294355">
                <a:tc>
                  <a:txBody>
                    <a:bodyPr/>
                    <a:lstStyle/>
                    <a:p>
                      <a:r>
                        <a:rPr lang="fr-CH" sz="15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OCS dependent </a:t>
                      </a:r>
                      <a:r>
                        <a:rPr lang="fr-CH" sz="15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(%))</a:t>
                      </a:r>
                      <a:endParaRPr lang="fr-CH" sz="1500" b="0" kern="1200">
                        <a:solidFill>
                          <a:schemeClr val="dk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>
                          <a:latin typeface="+mn-lt"/>
                        </a:rPr>
                        <a:t>251 (35.0)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(33.9)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(52.9)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(13.6)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(0)</a:t>
                      </a:r>
                    </a:p>
                  </a:txBody>
                  <a:tcPr marL="33198" marR="33198" marT="0" marB="0"/>
                </a:tc>
                <a:extLst>
                  <a:ext uri="{0D108BD9-81ED-4DB2-BD59-A6C34878D82A}">
                    <a16:rowId xmlns:a16="http://schemas.microsoft.com/office/drawing/2014/main" val="2148195174"/>
                  </a:ext>
                </a:extLst>
              </a:tr>
              <a:tr h="30794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</a:pPr>
                      <a:r>
                        <a:rPr lang="fr-CH" sz="15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of biologics </a:t>
                      </a:r>
                      <a:r>
                        <a:rPr lang="fr-CH" sz="15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(%))</a:t>
                      </a:r>
                      <a:endParaRPr lang="fr-CH" sz="15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622 (86.7)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 (86.2)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(49.0)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(81.8)</a:t>
                      </a:r>
                    </a:p>
                  </a:txBody>
                  <a:tcPr marL="33198" marR="3319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(100.0)</a:t>
                      </a:r>
                    </a:p>
                  </a:txBody>
                  <a:tcPr marL="33198" marR="33198" marT="0" marB="0"/>
                </a:tc>
                <a:extLst>
                  <a:ext uri="{0D108BD9-81ED-4DB2-BD59-A6C34878D82A}">
                    <a16:rowId xmlns:a16="http://schemas.microsoft.com/office/drawing/2014/main" val="1808908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048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87E0B01-2D96-354E-A7D6-019B77566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16" y="1720818"/>
            <a:ext cx="8585852" cy="4834397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CB30FEF-F67F-6744-A0AF-3A59CC7881AC}"/>
              </a:ext>
            </a:extLst>
          </p:cNvPr>
          <p:cNvSpPr txBox="1">
            <a:spLocks/>
          </p:cNvSpPr>
          <p:nvPr/>
        </p:nvSpPr>
        <p:spPr>
          <a:xfrm>
            <a:off x="4826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SHARP Central</a:t>
            </a:r>
            <a:br>
              <a:rPr lang="cs-CZ"/>
            </a:br>
            <a:r>
              <a:rPr lang="cs-CZ" sz="2800"/>
              <a:t>FAP project (Federated Analysis Project)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988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5E6BB6-B9CD-4261-9759-202629ED3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Novinky z SHARP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1ADC877E-2C91-4259-96F1-7C955C262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769" y="-7245"/>
            <a:ext cx="7551179" cy="700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44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123095-E63E-48ED-AE5B-BA2468BDD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4" t="21557" r="23390" b="11976"/>
          <a:stretch/>
        </p:blipFill>
        <p:spPr>
          <a:xfrm>
            <a:off x="756425" y="362182"/>
            <a:ext cx="10947922" cy="62202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A1FC53F5-ED82-40B2-A985-5AF79AF538D4}"/>
                  </a:ext>
                </a:extLst>
              </p14:cNvPr>
              <p14:cNvContentPartPr/>
              <p14:nvPr/>
            </p14:nvContentPartPr>
            <p14:xfrm>
              <a:off x="5581328" y="2838838"/>
              <a:ext cx="3333750" cy="971549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A1FC53F5-ED82-40B2-A985-5AF79AF538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3350" y="2820933"/>
                <a:ext cx="3369345" cy="1007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F653F0BC-4E81-467A-9538-F46BC30D3F91}"/>
                  </a:ext>
                </a:extLst>
              </p14:cNvPr>
              <p14:cNvContentPartPr/>
              <p14:nvPr/>
            </p14:nvContentPartPr>
            <p14:xfrm>
              <a:off x="1635543" y="1364334"/>
              <a:ext cx="2486025" cy="466725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F653F0BC-4E81-467A-9538-F46BC30D3F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7573" y="1346551"/>
                <a:ext cx="2521606" cy="502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BC416DC8-CE92-4666-A60A-9F8DB7CF7D66}"/>
                  </a:ext>
                </a:extLst>
              </p14:cNvPr>
              <p14:cNvContentPartPr/>
              <p14:nvPr/>
            </p14:nvContentPartPr>
            <p14:xfrm>
              <a:off x="1538960" y="2030939"/>
              <a:ext cx="3228975" cy="447675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BC416DC8-CE92-4666-A60A-9F8DB7CF7D6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20943" y="2013291"/>
                <a:ext cx="3264648" cy="483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34C67E2C-E001-42CB-BD3D-76602D159778}"/>
                  </a:ext>
                </a:extLst>
              </p14:cNvPr>
              <p14:cNvContentPartPr/>
              <p14:nvPr/>
            </p14:nvContentPartPr>
            <p14:xfrm>
              <a:off x="3206341" y="2697778"/>
              <a:ext cx="1590675" cy="466725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34C67E2C-E001-42CB-BD3D-76602D15977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88335" y="2679603"/>
                <a:ext cx="1626327" cy="502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A6566894-C5DD-4545-B123-7623CEB2BF8F}"/>
                  </a:ext>
                </a:extLst>
              </p14:cNvPr>
              <p14:cNvContentPartPr/>
              <p14:nvPr/>
            </p14:nvContentPartPr>
            <p14:xfrm>
              <a:off x="1681695" y="3348933"/>
              <a:ext cx="3829050" cy="47625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A6566894-C5DD-4545-B123-7623CEB2BF8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64061" y="3331015"/>
                <a:ext cx="3864677" cy="511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B04F7335-8830-4477-9232-73F61A022A67}"/>
                  </a:ext>
                </a:extLst>
              </p14:cNvPr>
              <p14:cNvContentPartPr/>
              <p14:nvPr/>
            </p14:nvContentPartPr>
            <p14:xfrm>
              <a:off x="5190794" y="4221842"/>
              <a:ext cx="3495675" cy="8001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B04F7335-8830-4477-9232-73F61A022A6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72788" y="4203748"/>
                <a:ext cx="3531327" cy="835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93AA8C24-CFF2-4640-A5A9-47D05152EE32}"/>
                  </a:ext>
                </a:extLst>
              </p14:cNvPr>
              <p14:cNvContentPartPr/>
              <p14:nvPr/>
            </p14:nvContentPartPr>
            <p14:xfrm>
              <a:off x="1635125" y="5015904"/>
              <a:ext cx="285750" cy="83820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93AA8C24-CFF2-4640-A5A9-47D05152EE3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17198" y="4998322"/>
                <a:ext cx="321245" cy="873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BCF46C5E-CE3B-4CDD-B59A-7465AF89D498}"/>
                  </a:ext>
                </a:extLst>
              </p14:cNvPr>
              <p14:cNvContentPartPr/>
              <p14:nvPr/>
            </p14:nvContentPartPr>
            <p14:xfrm>
              <a:off x="1776131" y="5903861"/>
              <a:ext cx="285750" cy="352425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BCF46C5E-CE3B-4CDD-B59A-7465AF89D49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58360" y="5886240"/>
                <a:ext cx="320936" cy="3880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455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751A4B4-A91B-2D4E-82CC-C2F6C4795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785" y="159656"/>
            <a:ext cx="8969176" cy="310605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F1DCEE6-CE82-E243-B636-FCB1F46F1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48" y="3406322"/>
            <a:ext cx="7820891" cy="345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09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7A98E4E-355A-4B16-B8ED-9C0126AE7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473" y="87040"/>
            <a:ext cx="9015760" cy="65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51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D4B7F1D-7954-BE4E-B815-C8A3953F4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83" y="188383"/>
            <a:ext cx="11741149" cy="65150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4ECFE3EA-0BAB-D741-A24C-D5FA4ECBADA3}"/>
                  </a:ext>
                </a:extLst>
              </p14:cNvPr>
              <p14:cNvContentPartPr/>
              <p14:nvPr/>
            </p14:nvContentPartPr>
            <p14:xfrm>
              <a:off x="5297120" y="139800"/>
              <a:ext cx="360" cy="3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4ECFE3EA-0BAB-D741-A24C-D5FA4ECBAD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3120" y="31800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Obrázek 3">
            <a:extLst>
              <a:ext uri="{FF2B5EF4-FFF2-40B4-BE49-F238E27FC236}">
                <a16:creationId xmlns:a16="http://schemas.microsoft.com/office/drawing/2014/main" id="{44D05A45-484F-424E-92FF-DB1E7DAD4B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676400" y="2874033"/>
            <a:ext cx="773503" cy="50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91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9BC0BA3-22EC-C344-AEAF-3E2619CCE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99897"/>
            <a:ext cx="10655559" cy="54647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8F27E55-7667-EE44-86F8-50049B004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433" y="76082"/>
            <a:ext cx="10515600" cy="1325563"/>
          </a:xfrm>
        </p:spPr>
        <p:txBody>
          <a:bodyPr/>
          <a:lstStyle/>
          <a:p>
            <a:r>
              <a:rPr lang="cs-CZ" dirty="0"/>
              <a:t>Nové nápady</a:t>
            </a:r>
          </a:p>
        </p:txBody>
      </p:sp>
    </p:spTree>
    <p:extLst>
      <p:ext uri="{BB962C8B-B14F-4D97-AF65-F5344CB8AC3E}">
        <p14:creationId xmlns:p14="http://schemas.microsoft.com/office/powerpoint/2010/main" val="1185500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C9FAD7-353A-8046-A5B9-F5ECE667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cs-CZ" sz="3700" dirty="0"/>
              <a:t>SHARP – PAG role pacienta</a:t>
            </a:r>
          </a:p>
        </p:txBody>
      </p:sp>
      <p:pic>
        <p:nvPicPr>
          <p:cNvPr id="5" name="Zástupný obsah 4" descr="Obsah obrázku osoba, interiér, pózování&#10;&#10;Popis byl vytvořen automaticky">
            <a:extLst>
              <a:ext uri="{FF2B5EF4-FFF2-40B4-BE49-F238E27FC236}">
                <a16:creationId xmlns:a16="http://schemas.microsoft.com/office/drawing/2014/main" id="{194C1D9F-9643-8548-B5B4-57F699ABCF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236" r="6227" b="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E298D6-5486-4804-9A2A-F4228ABFD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r>
              <a:rPr lang="en-US" sz="2000" dirty="0"/>
              <a:t>patient advisory group</a:t>
            </a:r>
          </a:p>
          <a:p>
            <a:r>
              <a:rPr lang="en-US" sz="2000" dirty="0" err="1"/>
              <a:t>schází</a:t>
            </a:r>
            <a:r>
              <a:rPr lang="en-US" sz="2000" dirty="0"/>
              <a:t> </a:t>
            </a:r>
            <a:r>
              <a:rPr lang="en-US" sz="2000" dirty="0" err="1"/>
              <a:t>zástupce</a:t>
            </a:r>
            <a:r>
              <a:rPr lang="en-US" sz="2000" dirty="0"/>
              <a:t> z ČR</a:t>
            </a:r>
          </a:p>
          <a:p>
            <a:r>
              <a:rPr lang="en-US" sz="2000" dirty="0" err="1"/>
              <a:t>pacientská</a:t>
            </a:r>
            <a:r>
              <a:rPr lang="en-US" sz="2000" dirty="0"/>
              <a:t> </a:t>
            </a:r>
            <a:r>
              <a:rPr lang="en-US" sz="2000" dirty="0" err="1"/>
              <a:t>organizace</a:t>
            </a:r>
            <a:r>
              <a:rPr lang="en-US" sz="2000" dirty="0"/>
              <a:t> v </a:t>
            </a:r>
            <a:r>
              <a:rPr lang="en-US" sz="2000" dirty="0" err="1"/>
              <a:t>rámci</a:t>
            </a:r>
            <a:r>
              <a:rPr lang="en-US" sz="2000" dirty="0"/>
              <a:t> ČOPN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86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3DF482E-C532-E94D-9E0B-D21A49818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32" y="628649"/>
            <a:ext cx="10651961" cy="55520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F075593B-BF43-4F77-97DB-017ABDB697BC}"/>
                  </a:ext>
                </a:extLst>
              </p14:cNvPr>
              <p14:cNvContentPartPr/>
              <p14:nvPr/>
            </p14:nvContentPartPr>
            <p14:xfrm>
              <a:off x="506015" y="3015349"/>
              <a:ext cx="4848225" cy="619125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F075593B-BF43-4F77-97DB-017ABDB697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005" y="2997783"/>
                <a:ext cx="4883884" cy="6546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9699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5FBE238-592A-9547-AEA4-98A4083A8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16" y="512234"/>
            <a:ext cx="11315700" cy="53594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5613A7A-78CD-CE49-9F4B-1698AF3FC8EC}"/>
              </a:ext>
            </a:extLst>
          </p:cNvPr>
          <p:cNvSpPr/>
          <p:nvPr/>
        </p:nvSpPr>
        <p:spPr>
          <a:xfrm>
            <a:off x="9804400" y="287867"/>
            <a:ext cx="1811867" cy="795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884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BAA76-CE5F-4BD5-8AC3-2A208C1FF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450670-1C19-440E-9374-B80D1BC0B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A5F15457-CFBD-4497-8004-5BD018869DA4}"/>
                  </a:ext>
                </a:extLst>
              </p14:cNvPr>
              <p14:cNvContentPartPr/>
              <p14:nvPr/>
            </p14:nvContentPartPr>
            <p14:xfrm>
              <a:off x="4667250" y="1143000"/>
              <a:ext cx="19050" cy="1905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A5F15457-CFBD-4497-8004-5BD018869D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3800" y="209550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6E660E02-99AF-4A7E-8775-17F840425E54}"/>
                  </a:ext>
                </a:extLst>
              </p14:cNvPr>
              <p14:cNvContentPartPr/>
              <p14:nvPr/>
            </p14:nvContentPartPr>
            <p14:xfrm>
              <a:off x="4667250" y="1143000"/>
              <a:ext cx="19050" cy="1905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6E660E02-99AF-4A7E-8775-17F840425E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3800" y="209550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295E55B3-E2E8-48B0-861E-CEE317D7B96E}"/>
                  </a:ext>
                </a:extLst>
              </p14:cNvPr>
              <p14:cNvContentPartPr/>
              <p14:nvPr/>
            </p14:nvContentPartPr>
            <p14:xfrm>
              <a:off x="3746500" y="809625"/>
              <a:ext cx="19050" cy="1905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295E55B3-E2E8-48B0-861E-CEE317D7B9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4000" y="-142875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64DE0C2E-C704-4D40-8D66-6B4E4EA46ABF}"/>
                  </a:ext>
                </a:extLst>
              </p14:cNvPr>
              <p14:cNvContentPartPr/>
              <p14:nvPr/>
            </p14:nvContentPartPr>
            <p14:xfrm>
              <a:off x="3603625" y="1190625"/>
              <a:ext cx="19050" cy="1905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64DE0C2E-C704-4D40-8D66-6B4E4EA46A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1125" y="238125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B648C08D-89D0-4974-8B2D-182B0ABC540F}"/>
                  </a:ext>
                </a:extLst>
              </p14:cNvPr>
              <p14:cNvContentPartPr/>
              <p14:nvPr/>
            </p14:nvContentPartPr>
            <p14:xfrm>
              <a:off x="3603625" y="1190625"/>
              <a:ext cx="19050" cy="1905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B648C08D-89D0-4974-8B2D-182B0ABC54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1125" y="238125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660AE53C-AD62-422A-8B03-B93EED534720}"/>
                  </a:ext>
                </a:extLst>
              </p14:cNvPr>
              <p14:cNvContentPartPr/>
              <p14:nvPr/>
            </p14:nvContentPartPr>
            <p14:xfrm>
              <a:off x="3603625" y="1190625"/>
              <a:ext cx="19050" cy="1905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660AE53C-AD62-422A-8B03-B93EED5347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1125" y="238125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82E9EB6D-0983-4650-A0D6-A35B786E7FB1}"/>
                  </a:ext>
                </a:extLst>
              </p14:cNvPr>
              <p14:cNvContentPartPr/>
              <p14:nvPr/>
            </p14:nvContentPartPr>
            <p14:xfrm>
              <a:off x="1818104" y="1443788"/>
              <a:ext cx="9525" cy="9525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82E9EB6D-0983-4650-A0D6-A35B786E7F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1379" y="977063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83208576-6B94-4629-9F62-E2F0C45F9945}"/>
                  </a:ext>
                </a:extLst>
              </p14:cNvPr>
              <p14:cNvContentPartPr/>
              <p14:nvPr/>
            </p14:nvContentPartPr>
            <p14:xfrm>
              <a:off x="1844841" y="1189788"/>
              <a:ext cx="9525" cy="9525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83208576-6B94-4629-9F62-E2F0C45F99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8116" y="723063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BDE58BFD-0241-4837-A498-8CA3FC4D3B42}"/>
                  </a:ext>
                </a:extLst>
              </p14:cNvPr>
              <p14:cNvContentPartPr/>
              <p14:nvPr/>
            </p14:nvContentPartPr>
            <p14:xfrm>
              <a:off x="1844841" y="1189788"/>
              <a:ext cx="9525" cy="9525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BDE58BFD-0241-4837-A498-8CA3FC4D3B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8116" y="723063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66EB66A3-127C-4A53-A15B-CDBCD9ADB0F8}"/>
                  </a:ext>
                </a:extLst>
              </p14:cNvPr>
              <p14:cNvContentPartPr/>
              <p14:nvPr/>
            </p14:nvContentPartPr>
            <p14:xfrm>
              <a:off x="1844841" y="1189788"/>
              <a:ext cx="9525" cy="9525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66EB66A3-127C-4A53-A15B-CDBCD9ADB0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8116" y="723063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2B7FF525-C854-4C62-BE01-E73EB6C24C50}"/>
                  </a:ext>
                </a:extLst>
              </p14:cNvPr>
              <p14:cNvContentPartPr/>
              <p14:nvPr/>
            </p14:nvContentPartPr>
            <p14:xfrm>
              <a:off x="1844841" y="1189788"/>
              <a:ext cx="9525" cy="9525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2B7FF525-C854-4C62-BE01-E73EB6C24C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8116" y="723063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EE769257-1E65-4102-B48A-779F655A8AD7}"/>
                  </a:ext>
                </a:extLst>
              </p14:cNvPr>
              <p14:cNvContentPartPr/>
              <p14:nvPr/>
            </p14:nvContentPartPr>
            <p14:xfrm>
              <a:off x="2152315" y="748631"/>
              <a:ext cx="9525" cy="9525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EE769257-1E65-4102-B48A-779F655A8A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6065" y="28190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3B44E5EB-FBDD-45E7-95E7-F49AF595D51E}"/>
                  </a:ext>
                </a:extLst>
              </p14:cNvPr>
              <p14:cNvContentPartPr/>
              <p14:nvPr/>
            </p14:nvContentPartPr>
            <p14:xfrm>
              <a:off x="2098841" y="1149683"/>
              <a:ext cx="9525" cy="9525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3B44E5EB-FBDD-45E7-95E7-F49AF595D5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2591" y="682958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DA06304E-8CF6-47CB-83F7-7CFA8642903D}"/>
                  </a:ext>
                </a:extLst>
              </p14:cNvPr>
              <p14:cNvContentPartPr/>
              <p14:nvPr/>
            </p14:nvContentPartPr>
            <p14:xfrm>
              <a:off x="2098841" y="1149683"/>
              <a:ext cx="9525" cy="9525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DA06304E-8CF6-47CB-83F7-7CFA864290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2591" y="682958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1581CE8F-D0E1-472E-9B48-AA28FF5C31FF}"/>
                  </a:ext>
                </a:extLst>
              </p14:cNvPr>
              <p14:cNvContentPartPr/>
              <p14:nvPr/>
            </p14:nvContentPartPr>
            <p14:xfrm>
              <a:off x="2098841" y="1149683"/>
              <a:ext cx="9525" cy="9525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1581CE8F-D0E1-472E-9B48-AA28FF5C31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2591" y="682958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A105943A-9B57-4B7C-888C-5554ECEA1FE8}"/>
                  </a:ext>
                </a:extLst>
              </p14:cNvPr>
              <p14:cNvContentPartPr/>
              <p14:nvPr/>
            </p14:nvContentPartPr>
            <p14:xfrm>
              <a:off x="2098841" y="1149683"/>
              <a:ext cx="9525" cy="9525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A105943A-9B57-4B7C-888C-5554ECEA1F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2591" y="682958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B98FAB5C-F6CF-4A7B-ADA8-A80C33DE4B65}"/>
                  </a:ext>
                </a:extLst>
              </p14:cNvPr>
              <p14:cNvContentPartPr/>
              <p14:nvPr/>
            </p14:nvContentPartPr>
            <p14:xfrm>
              <a:off x="2098841" y="1149683"/>
              <a:ext cx="9525" cy="9525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B98FAB5C-F6CF-4A7B-ADA8-A80C33DE4B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2591" y="682958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6C02608E-5B5E-49BD-B629-2F20575E9588}"/>
                  </a:ext>
                </a:extLst>
              </p14:cNvPr>
              <p14:cNvContentPartPr/>
              <p14:nvPr/>
            </p14:nvContentPartPr>
            <p14:xfrm>
              <a:off x="-507999" y="1858210"/>
              <a:ext cx="9525" cy="9525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6C02608E-5B5E-49BD-B629-2F20575E95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84249" y="1391485"/>
                <a:ext cx="952500" cy="95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9952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5A3D-453C-47AD-BD99-98B54B49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ZPRÁVA O STAVU PÉČE O TĚŽKÉ ASTMA V ČR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2020  - 2021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E90C7-AB63-4EBF-A059-72D1CB02D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00438" cy="11172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16 center</a:t>
            </a:r>
          </a:p>
          <a:p>
            <a:r>
              <a:rPr lang="en-US" dirty="0">
                <a:cs typeface="Calibri"/>
              </a:rPr>
              <a:t>42 </a:t>
            </a:r>
            <a:r>
              <a:rPr lang="en-US" dirty="0" err="1">
                <a:cs typeface="Calibri"/>
              </a:rPr>
              <a:t>lékařů</a:t>
            </a:r>
            <a:r>
              <a:rPr lang="en-US" dirty="0">
                <a:cs typeface="Calibri"/>
              </a:rPr>
              <a:t> (14 ALG, 3 ALG+PNE, 22 PNE)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256618-CE88-4D2F-AD2B-E1FDDD5F8B41}"/>
              </a:ext>
            </a:extLst>
          </p:cNvPr>
          <p:cNvSpPr txBox="1"/>
          <p:nvPr/>
        </p:nvSpPr>
        <p:spPr>
          <a:xfrm>
            <a:off x="1162493" y="3430772"/>
            <a:ext cx="274320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000" dirty="0">
                <a:cs typeface="Arial"/>
              </a:rPr>
              <a:t>Hradec Králové​</a:t>
            </a:r>
          </a:p>
          <a:p>
            <a:pPr>
              <a:buChar char="•"/>
            </a:pPr>
            <a:r>
              <a:rPr lang="en-US" sz="2000" dirty="0" err="1">
                <a:cs typeface="Arial"/>
              </a:rPr>
              <a:t>Plzeň</a:t>
            </a:r>
            <a:r>
              <a:rPr lang="en-US" sz="2000" dirty="0">
                <a:cs typeface="Arial"/>
              </a:rPr>
              <a:t> ​</a:t>
            </a:r>
          </a:p>
          <a:p>
            <a:pPr>
              <a:buChar char="•"/>
            </a:pPr>
            <a:r>
              <a:rPr lang="en-US" sz="2000" dirty="0">
                <a:cs typeface="Arial"/>
              </a:rPr>
              <a:t>Praha FTN​</a:t>
            </a:r>
          </a:p>
          <a:p>
            <a:pPr>
              <a:buChar char="•"/>
            </a:pPr>
            <a:r>
              <a:rPr lang="en-US" sz="2000" dirty="0">
                <a:cs typeface="Arial"/>
              </a:rPr>
              <a:t>Praha FN </a:t>
            </a:r>
            <a:r>
              <a:rPr lang="en-US" sz="2000" dirty="0" err="1">
                <a:cs typeface="Arial"/>
              </a:rPr>
              <a:t>Bulovka</a:t>
            </a:r>
            <a:r>
              <a:rPr lang="en-US" sz="2000" dirty="0">
                <a:cs typeface="Arial"/>
              </a:rPr>
              <a:t>​</a:t>
            </a:r>
          </a:p>
          <a:p>
            <a:pPr>
              <a:buChar char="•"/>
            </a:pPr>
            <a:r>
              <a:rPr lang="en-US" sz="2000" dirty="0">
                <a:cs typeface="Arial"/>
              </a:rPr>
              <a:t>Praha FN </a:t>
            </a:r>
            <a:r>
              <a:rPr lang="en-US" sz="2000" dirty="0" err="1">
                <a:cs typeface="Arial"/>
              </a:rPr>
              <a:t>Motol</a:t>
            </a:r>
            <a:r>
              <a:rPr lang="en-US" sz="2000" dirty="0">
                <a:cs typeface="Arial"/>
              </a:rPr>
              <a:t>​</a:t>
            </a:r>
          </a:p>
          <a:p>
            <a:pPr>
              <a:buChar char="•"/>
            </a:pPr>
            <a:r>
              <a:rPr lang="en-US" sz="2000" dirty="0">
                <a:cs typeface="Arial"/>
              </a:rPr>
              <a:t>Praha VFN​</a:t>
            </a:r>
          </a:p>
          <a:p>
            <a:pPr>
              <a:buChar char="•"/>
            </a:pPr>
            <a:r>
              <a:rPr lang="en-US" sz="2000" dirty="0">
                <a:cs typeface="Arial"/>
              </a:rPr>
              <a:t>Brno 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D6CBC-D775-42AC-81E9-AC7B8B48713F}"/>
              </a:ext>
            </a:extLst>
          </p:cNvPr>
          <p:cNvSpPr txBox="1"/>
          <p:nvPr/>
        </p:nvSpPr>
        <p:spPr>
          <a:xfrm>
            <a:off x="6097772" y="3430772"/>
            <a:ext cx="274320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000" dirty="0">
                <a:cs typeface="Arial"/>
              </a:rPr>
              <a:t>Ostrava​​</a:t>
            </a:r>
          </a:p>
          <a:p>
            <a:pPr>
              <a:buChar char="•"/>
            </a:pPr>
            <a:r>
              <a:rPr lang="en-US" sz="2000" dirty="0">
                <a:cs typeface="Arial"/>
              </a:rPr>
              <a:t>Olomouc​​</a:t>
            </a:r>
          </a:p>
          <a:p>
            <a:pPr>
              <a:buChar char="•"/>
            </a:pPr>
            <a:r>
              <a:rPr lang="en-US" sz="2000" dirty="0" err="1">
                <a:cs typeface="Arial"/>
              </a:rPr>
              <a:t>Zlín</a:t>
            </a:r>
            <a:r>
              <a:rPr lang="en-US" sz="2000" dirty="0">
                <a:cs typeface="Arial"/>
              </a:rPr>
              <a:t>​​</a:t>
            </a:r>
          </a:p>
          <a:p>
            <a:pPr>
              <a:buChar char="•"/>
            </a:pPr>
            <a:r>
              <a:rPr lang="en-US" sz="2000" dirty="0" err="1">
                <a:cs typeface="Arial"/>
              </a:rPr>
              <a:t>Nový</a:t>
            </a:r>
            <a:r>
              <a:rPr lang="en-US" sz="2000" dirty="0">
                <a:cs typeface="Arial"/>
              </a:rPr>
              <a:t> </a:t>
            </a:r>
            <a:r>
              <a:rPr lang="en-US" sz="2000" dirty="0" err="1">
                <a:cs typeface="Arial"/>
              </a:rPr>
              <a:t>Jičín</a:t>
            </a:r>
            <a:r>
              <a:rPr lang="en-US" sz="2000" dirty="0">
                <a:cs typeface="Arial"/>
              </a:rPr>
              <a:t>​​</a:t>
            </a:r>
          </a:p>
          <a:p>
            <a:pPr>
              <a:buChar char="•"/>
            </a:pPr>
            <a:r>
              <a:rPr lang="en-US" sz="2000" dirty="0" err="1">
                <a:cs typeface="Arial"/>
              </a:rPr>
              <a:t>Jihlava</a:t>
            </a:r>
            <a:r>
              <a:rPr lang="en-US" sz="2000" dirty="0">
                <a:cs typeface="Arial"/>
              </a:rPr>
              <a:t> ​​</a:t>
            </a:r>
          </a:p>
          <a:p>
            <a:pPr>
              <a:buChar char="•"/>
            </a:pPr>
            <a:r>
              <a:rPr lang="en-US" sz="2000" dirty="0" err="1">
                <a:cs typeface="Arial"/>
              </a:rPr>
              <a:t>Ústí</a:t>
            </a:r>
            <a:r>
              <a:rPr lang="en-US" sz="2000" dirty="0">
                <a:cs typeface="Arial"/>
              </a:rPr>
              <a:t> </a:t>
            </a:r>
            <a:r>
              <a:rPr lang="en-US" sz="2000" dirty="0" err="1">
                <a:cs typeface="Arial"/>
              </a:rPr>
              <a:t>nad</a:t>
            </a:r>
            <a:r>
              <a:rPr lang="en-US" sz="2000" dirty="0">
                <a:cs typeface="Arial"/>
              </a:rPr>
              <a:t> Labem​​</a:t>
            </a:r>
          </a:p>
          <a:p>
            <a:pPr>
              <a:buChar char="•"/>
            </a:pPr>
            <a:r>
              <a:rPr lang="en-US" sz="2000" dirty="0">
                <a:cs typeface="Arial"/>
              </a:rPr>
              <a:t>Pardubice​</a:t>
            </a:r>
          </a:p>
        </p:txBody>
      </p:sp>
    </p:spTree>
    <p:extLst>
      <p:ext uri="{BB962C8B-B14F-4D97-AF65-F5344CB8AC3E}">
        <p14:creationId xmlns:p14="http://schemas.microsoft.com/office/powerpoint/2010/main" val="24125210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ounded Rectangle 2"/>
          <p:cNvSpPr>
            <a:spLocks/>
          </p:cNvSpPr>
          <p:nvPr/>
        </p:nvSpPr>
        <p:spPr bwMode="auto">
          <a:xfrm>
            <a:off x="2208214" y="117475"/>
            <a:ext cx="1152525" cy="4895850"/>
          </a:xfrm>
          <a:custGeom>
            <a:avLst/>
            <a:gdLst>
              <a:gd name="T0" fmla="*/ 0 w 968638"/>
              <a:gd name="T1" fmla="*/ 526523 h 3537065"/>
              <a:gd name="T2" fmla="*/ 1024186 w 968638"/>
              <a:gd name="T3" fmla="*/ 0 h 3537065"/>
              <a:gd name="T4" fmla="*/ 1024186 w 968638"/>
              <a:gd name="T5" fmla="*/ 5458950 h 3537065"/>
              <a:gd name="T6" fmla="*/ 855371 w 968638"/>
              <a:gd name="T7" fmla="*/ 5717009 h 3537065"/>
              <a:gd name="T8" fmla="*/ 180124 w 968638"/>
              <a:gd name="T9" fmla="*/ 5717009 h 3537065"/>
              <a:gd name="T10" fmla="*/ 11307 w 968638"/>
              <a:gd name="T11" fmla="*/ 5458950 h 3537065"/>
              <a:gd name="T12" fmla="*/ 0 w 968638"/>
              <a:gd name="T13" fmla="*/ 526523 h 3537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8638"/>
              <a:gd name="T22" fmla="*/ 0 h 3537065"/>
              <a:gd name="T23" fmla="*/ 968638 w 968638"/>
              <a:gd name="T24" fmla="*/ 3537065 h 35370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8638" h="3537065">
                <a:moveTo>
                  <a:pt x="0" y="325755"/>
                </a:moveTo>
                <a:lnTo>
                  <a:pt x="968638" y="0"/>
                </a:lnTo>
                <a:lnTo>
                  <a:pt x="968638" y="3377405"/>
                </a:lnTo>
                <a:cubicBezTo>
                  <a:pt x="968638" y="3465583"/>
                  <a:pt x="897156" y="3537065"/>
                  <a:pt x="808978" y="3537065"/>
                </a:cubicBezTo>
                <a:lnTo>
                  <a:pt x="170355" y="3537065"/>
                </a:lnTo>
                <a:cubicBezTo>
                  <a:pt x="82177" y="3537065"/>
                  <a:pt x="10695" y="3465583"/>
                  <a:pt x="10695" y="3377405"/>
                </a:cubicBezTo>
                <a:cubicBezTo>
                  <a:pt x="10695" y="2251603"/>
                  <a:pt x="0" y="1451557"/>
                  <a:pt x="0" y="325755"/>
                </a:cubicBezTo>
                <a:close/>
              </a:path>
            </a:pathLst>
          </a:custGeom>
          <a:solidFill>
            <a:srgbClr val="FF9933"/>
          </a:solidFill>
          <a:ln w="50800" cap="flat" cmpd="sng" algn="ctr">
            <a:solidFill>
              <a:srgbClr val="134679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69634" name="Rectangle 15"/>
          <p:cNvSpPr>
            <a:spLocks/>
          </p:cNvSpPr>
          <p:nvPr/>
        </p:nvSpPr>
        <p:spPr bwMode="auto">
          <a:xfrm>
            <a:off x="2227263" y="693739"/>
            <a:ext cx="1128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2813">
              <a:lnSpc>
                <a:spcPct val="120000"/>
              </a:lnSpc>
            </a:pPr>
            <a:r>
              <a:rPr lang="cs-CZ" altLang="en-US" sz="2100">
                <a:latin typeface="Calibri" pitchFamily="34" charset="0"/>
                <a:sym typeface="Arial Bold"/>
              </a:rPr>
              <a:t>KROK</a:t>
            </a:r>
            <a:r>
              <a:rPr lang="en-US" altLang="en-US" sz="2100">
                <a:latin typeface="Calibri" pitchFamily="34" charset="0"/>
                <a:ea typeface="MS PGothic" pitchFamily="34" charset="-128"/>
                <a:sym typeface="Arial Bold"/>
              </a:rPr>
              <a:t> 5</a:t>
            </a:r>
          </a:p>
        </p:txBody>
      </p:sp>
      <p:sp>
        <p:nvSpPr>
          <p:cNvPr id="69635" name="Rectangle 26"/>
          <p:cNvSpPr>
            <a:spLocks/>
          </p:cNvSpPr>
          <p:nvPr/>
        </p:nvSpPr>
        <p:spPr bwMode="auto">
          <a:xfrm>
            <a:off x="2208214" y="1281114"/>
            <a:ext cx="106838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2813">
              <a:lnSpc>
                <a:spcPct val="85000"/>
              </a:lnSpc>
              <a:spcBef>
                <a:spcPts val="100"/>
              </a:spcBef>
            </a:pPr>
            <a:r>
              <a:rPr lang="cs-CZ" altLang="cs-CZ" sz="1600" b="1" dirty="0">
                <a:latin typeface="Calibri" pitchFamily="34" charset="0"/>
                <a:ea typeface="MS PGothic" pitchFamily="34" charset="-128"/>
              </a:rPr>
              <a:t>NCTA</a:t>
            </a:r>
          </a:p>
          <a:p>
            <a:pPr algn="ctr" defTabSz="912813">
              <a:lnSpc>
                <a:spcPct val="85000"/>
              </a:lnSpc>
              <a:spcBef>
                <a:spcPts val="100"/>
              </a:spcBef>
            </a:pPr>
            <a:r>
              <a:rPr lang="cs-CZ" altLang="cs-CZ" sz="1600" b="1" dirty="0">
                <a:latin typeface="Calibri" pitchFamily="34" charset="0"/>
                <a:ea typeface="MS PGothic" pitchFamily="34" charset="-128"/>
              </a:rPr>
              <a:t>Anti-IgE</a:t>
            </a:r>
          </a:p>
          <a:p>
            <a:pPr algn="ctr" defTabSz="912813">
              <a:lnSpc>
                <a:spcPct val="85000"/>
              </a:lnSpc>
              <a:spcBef>
                <a:spcPts val="100"/>
              </a:spcBef>
            </a:pPr>
            <a:r>
              <a:rPr lang="cs-CZ" altLang="cs-CZ" sz="1600" b="1" dirty="0">
                <a:latin typeface="Calibri" pitchFamily="34" charset="0"/>
                <a:ea typeface="MS PGothic" pitchFamily="34" charset="-128"/>
              </a:rPr>
              <a:t>Anti-IL-5/5R</a:t>
            </a:r>
          </a:p>
          <a:p>
            <a:pPr algn="ctr" defTabSz="912813">
              <a:lnSpc>
                <a:spcPct val="85000"/>
              </a:lnSpc>
              <a:spcBef>
                <a:spcPts val="100"/>
              </a:spcBef>
            </a:pPr>
            <a:r>
              <a:rPr lang="cs-CZ" altLang="cs-CZ" sz="1600" b="1" dirty="0" err="1">
                <a:latin typeface="Calibri" pitchFamily="34" charset="0"/>
                <a:ea typeface="MS PGothic" pitchFamily="34" charset="-128"/>
              </a:rPr>
              <a:t>Makrolid</a:t>
            </a:r>
            <a:endParaRPr lang="cs-CZ" altLang="cs-CZ" sz="1600" b="1" dirty="0">
              <a:latin typeface="Calibri" pitchFamily="34" charset="0"/>
              <a:ea typeface="MS PGothic" pitchFamily="34" charset="-128"/>
            </a:endParaRPr>
          </a:p>
          <a:p>
            <a:pPr algn="ctr" defTabSz="912813">
              <a:lnSpc>
                <a:spcPct val="85000"/>
              </a:lnSpc>
              <a:spcBef>
                <a:spcPts val="100"/>
              </a:spcBef>
            </a:pPr>
            <a:r>
              <a:rPr lang="cs-CZ" altLang="cs-CZ" sz="1600" b="1" dirty="0">
                <a:latin typeface="Calibri" pitchFamily="34" charset="0"/>
                <a:ea typeface="MS PGothic" pitchFamily="34" charset="-128"/>
              </a:rPr>
              <a:t>BT</a:t>
            </a:r>
          </a:p>
          <a:p>
            <a:pPr algn="ctr" defTabSz="912813">
              <a:lnSpc>
                <a:spcPct val="85000"/>
              </a:lnSpc>
              <a:spcBef>
                <a:spcPts val="100"/>
              </a:spcBef>
            </a:pPr>
            <a:r>
              <a:rPr lang="cs-CZ" altLang="cs-CZ" sz="1600" b="1" dirty="0" err="1">
                <a:latin typeface="Calibri" pitchFamily="34" charset="0"/>
                <a:ea typeface="MS PGothic" pitchFamily="34" charset="-128"/>
              </a:rPr>
              <a:t>IgEnIO</a:t>
            </a:r>
            <a:endParaRPr lang="cs-CZ" altLang="cs-CZ" sz="1600" b="1" dirty="0">
              <a:latin typeface="Calibri" pitchFamily="34" charset="0"/>
              <a:ea typeface="MS PGothic" pitchFamily="34" charset="-128"/>
            </a:endParaRPr>
          </a:p>
          <a:p>
            <a:pPr algn="ctr" defTabSz="912813">
              <a:lnSpc>
                <a:spcPct val="85000"/>
              </a:lnSpc>
              <a:spcBef>
                <a:spcPts val="100"/>
              </a:spcBef>
            </a:pPr>
            <a:endParaRPr lang="en-US" altLang="cs-CZ" sz="16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9636" name="Rectangle 21"/>
          <p:cNvSpPr>
            <a:spLocks/>
          </p:cNvSpPr>
          <p:nvPr/>
        </p:nvSpPr>
        <p:spPr bwMode="auto">
          <a:xfrm>
            <a:off x="2281238" y="3368675"/>
            <a:ext cx="102076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2813">
              <a:lnSpc>
                <a:spcPct val="90000"/>
              </a:lnSpc>
            </a:pPr>
            <a:r>
              <a:rPr lang="cs-CZ" altLang="cs-CZ" sz="1400" i="1">
                <a:latin typeface="Calibri" pitchFamily="34" charset="0"/>
                <a:ea typeface="MS PGothic" pitchFamily="34" charset="-128"/>
                <a:sym typeface="Arial Italic"/>
              </a:rPr>
              <a:t>TIO</a:t>
            </a:r>
            <a:endParaRPr lang="en-US" altLang="cs-CZ" sz="1400" i="1">
              <a:latin typeface="Calibri" pitchFamily="34" charset="0"/>
              <a:ea typeface="MS PGothic" pitchFamily="34" charset="-128"/>
              <a:sym typeface="Arial Italic"/>
            </a:endParaRPr>
          </a:p>
          <a:p>
            <a:pPr algn="ctr" defTabSz="912813">
              <a:lnSpc>
                <a:spcPct val="90000"/>
              </a:lnSpc>
            </a:pPr>
            <a:r>
              <a:rPr lang="cs-CZ" altLang="cs-CZ" sz="1400" i="1">
                <a:latin typeface="Calibri" pitchFamily="34" charset="0"/>
                <a:ea typeface="MS PGothic" pitchFamily="34" charset="-128"/>
                <a:sym typeface="Arial Italic"/>
              </a:rPr>
              <a:t>Steroidy</a:t>
            </a:r>
            <a:endParaRPr lang="en-US" altLang="cs-CZ" sz="1400" i="1">
              <a:latin typeface="Calibri" pitchFamily="34" charset="0"/>
              <a:ea typeface="MS PGothic" pitchFamily="34" charset="-128"/>
              <a:sym typeface="Arial Italic"/>
            </a:endParaRPr>
          </a:p>
        </p:txBody>
      </p:sp>
      <p:grpSp>
        <p:nvGrpSpPr>
          <p:cNvPr id="69653" name="Group 5"/>
          <p:cNvGrpSpPr>
            <a:grpSpLocks/>
          </p:cNvGrpSpPr>
          <p:nvPr/>
        </p:nvGrpSpPr>
        <p:grpSpPr bwMode="auto">
          <a:xfrm>
            <a:off x="208750" y="4981575"/>
            <a:ext cx="1800225" cy="1655762"/>
            <a:chOff x="3696" y="860"/>
            <a:chExt cx="1906" cy="1520"/>
          </a:xfrm>
        </p:grpSpPr>
        <p:grpSp>
          <p:nvGrpSpPr>
            <p:cNvPr id="69654" name="Skupina 5"/>
            <p:cNvGrpSpPr>
              <a:grpSpLocks/>
            </p:cNvGrpSpPr>
            <p:nvPr/>
          </p:nvGrpSpPr>
          <p:grpSpPr bwMode="auto">
            <a:xfrm>
              <a:off x="3696" y="860"/>
              <a:ext cx="1906" cy="1520"/>
              <a:chOff x="5725299" y="4348453"/>
              <a:chExt cx="2500311" cy="2514332"/>
            </a:xfrm>
          </p:grpSpPr>
          <p:pic>
            <p:nvPicPr>
              <p:cNvPr id="69656" name="Picture 1" descr="SLIDE 46.jp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725299" y="4348453"/>
                <a:ext cx="2500311" cy="2514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8"/>
              <p:cNvSpPr/>
              <p:nvPr/>
            </p:nvSpPr>
            <p:spPr>
              <a:xfrm rot="18616622">
                <a:off x="5998691" y="4874087"/>
                <a:ext cx="1663488" cy="15098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none">
                <a:prstTxWarp prst="textArchUp">
                  <a:avLst>
                    <a:gd name="adj" fmla="val 5457498"/>
                  </a:avLst>
                </a:prstTxWarp>
                <a:spAutoFit/>
              </a:bodyPr>
              <a:lstStyle/>
              <a:p>
                <a:pPr algn="ctr" defTabSz="914248">
                  <a:defRPr/>
                </a:pPr>
                <a:r>
                  <a:rPr lang="en-AU" sz="900" kern="1100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cs typeface="Arial"/>
                  </a:rPr>
                  <a:t>REVIEW RESPONSE</a:t>
                </a:r>
              </a:p>
            </p:txBody>
          </p:sp>
          <p:sp>
            <p:nvSpPr>
              <p:cNvPr id="2" name="Rectangle 9"/>
              <p:cNvSpPr/>
              <p:nvPr/>
            </p:nvSpPr>
            <p:spPr>
              <a:xfrm rot="3533141">
                <a:off x="6175649" y="4855626"/>
                <a:ext cx="1563056" cy="15098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none">
                <a:prstTxWarp prst="textArchUp">
                  <a:avLst>
                    <a:gd name="adj" fmla="val 5457498"/>
                  </a:avLst>
                </a:prstTxWarp>
                <a:spAutoFit/>
              </a:bodyPr>
              <a:lstStyle/>
              <a:p>
                <a:pPr algn="ctr" defTabSz="914248">
                  <a:defRPr/>
                </a:pPr>
                <a:r>
                  <a:rPr lang="en-AU" sz="900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cs typeface="Arial"/>
                  </a:rPr>
                  <a:t>ASSESS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1356104">
                <a:off x="6174447" y="5333139"/>
                <a:ext cx="1492013" cy="1214002"/>
              </a:xfrm>
              <a:prstGeom prst="rect">
                <a:avLst/>
              </a:prstGeom>
              <a:noFill/>
            </p:spPr>
            <p:txBody>
              <a:bodyPr spcFirstLastPara="1" wrap="none">
                <a:prstTxWarp prst="textArchDown">
                  <a:avLst>
                    <a:gd name="adj" fmla="val 16604063"/>
                  </a:avLst>
                </a:prstTxWarp>
                <a:spAutoFit/>
              </a:bodyPr>
              <a:lstStyle/>
              <a:p>
                <a:pPr algn="ctr" defTabSz="914248">
                  <a:defRPr/>
                </a:pPr>
                <a:r>
                  <a:rPr lang="en-AU" sz="900" kern="1100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Arial"/>
                    <a:ea typeface="ＭＳ Ｐゴシック" charset="0"/>
                    <a:cs typeface="Arial"/>
                  </a:rPr>
                  <a:t>ADJUST TREATMENT</a:t>
                </a:r>
                <a:endParaRPr lang="en-US" sz="900" kern="11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pic>
          <p:nvPicPr>
            <p:cNvPr id="69655" name="Pictur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1" y="1376"/>
              <a:ext cx="680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4" descr="Výsledek obrázku pro NUCALA">
            <a:extLst>
              <a:ext uri="{FF2B5EF4-FFF2-40B4-BE49-F238E27FC236}">
                <a16:creationId xmlns:a16="http://schemas.microsoft.com/office/drawing/2014/main" id="{D9714AB2-D545-422F-B852-BF19A3D15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7953" y="600076"/>
            <a:ext cx="1743075" cy="981075"/>
          </a:xfrm>
          <a:prstGeom prst="rect">
            <a:avLst/>
          </a:prstGeom>
          <a:noFill/>
        </p:spPr>
      </p:pic>
      <p:pic>
        <p:nvPicPr>
          <p:cNvPr id="22" name="Picture 5" descr="Výsledek obrázku pro CINQAERO">
            <a:extLst>
              <a:ext uri="{FF2B5EF4-FFF2-40B4-BE49-F238E27FC236}">
                <a16:creationId xmlns:a16="http://schemas.microsoft.com/office/drawing/2014/main" id="{0D9C5FA1-1A74-4BEF-A20B-BD04C85D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29018" y="4745038"/>
            <a:ext cx="1458912" cy="1458912"/>
          </a:xfrm>
          <a:prstGeom prst="rect">
            <a:avLst/>
          </a:prstGeom>
          <a:noFill/>
        </p:spPr>
      </p:pic>
      <p:pic>
        <p:nvPicPr>
          <p:cNvPr id="23" name="Picture 6" descr="Výsledek obrázku pro fasenra">
            <a:extLst>
              <a:ext uri="{FF2B5EF4-FFF2-40B4-BE49-F238E27FC236}">
                <a16:creationId xmlns:a16="http://schemas.microsoft.com/office/drawing/2014/main" id="{27FF2B2F-0227-429D-B231-49526EC57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25" y="2169321"/>
            <a:ext cx="1871662" cy="496887"/>
          </a:xfrm>
          <a:prstGeom prst="rect">
            <a:avLst/>
          </a:prstGeom>
          <a:noFill/>
        </p:spPr>
      </p:pic>
      <p:pic>
        <p:nvPicPr>
          <p:cNvPr id="24" name="Picture 7" descr="Výsledek obrázku pro Dupixent">
            <a:extLst>
              <a:ext uri="{FF2B5EF4-FFF2-40B4-BE49-F238E27FC236}">
                <a16:creationId xmlns:a16="http://schemas.microsoft.com/office/drawing/2014/main" id="{2520D83C-8B8D-403D-A138-8A1E84BB6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5342" y="5572146"/>
            <a:ext cx="1584325" cy="474621"/>
          </a:xfrm>
          <a:prstGeom prst="rect">
            <a:avLst/>
          </a:prstGeom>
          <a:noFill/>
        </p:spPr>
      </p:pic>
      <p:pic>
        <p:nvPicPr>
          <p:cNvPr id="25" name="Picture 11" descr="Výsledek obrázku pro alair">
            <a:extLst>
              <a:ext uri="{FF2B5EF4-FFF2-40B4-BE49-F238E27FC236}">
                <a16:creationId xmlns:a16="http://schemas.microsoft.com/office/drawing/2014/main" id="{1E06EC61-7823-447F-BABE-BA1B4CE1B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182494" y="386557"/>
            <a:ext cx="1598613" cy="1011238"/>
          </a:xfrm>
          <a:prstGeom prst="rect">
            <a:avLst/>
          </a:prstGeom>
          <a:noFill/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F0BAA602-89A6-4D37-A82A-FE7DA5D178E3}"/>
              </a:ext>
            </a:extLst>
          </p:cNvPr>
          <p:cNvGrpSpPr/>
          <p:nvPr/>
        </p:nvGrpSpPr>
        <p:grpSpPr>
          <a:xfrm>
            <a:off x="6022482" y="1781969"/>
            <a:ext cx="4565650" cy="2878214"/>
            <a:chOff x="5448300" y="1866825"/>
            <a:chExt cx="4565650" cy="2878214"/>
          </a:xfrm>
        </p:grpSpPr>
        <p:pic>
          <p:nvPicPr>
            <p:cNvPr id="69652" name="Picture 29" descr="z-NamIcymkXGgzTSv-MQQUcyaUKVgBa78znWiQCUIbPUVVpkaw7Im3tulTG_bmnzy5gxpRxbTCZqL7ep-EqKOD1aB-wCW0NBDO-Z2g7jnDPQ6BM-iZrBwqfVtxI62v5bPobIQZXa4kHOF5rciBxTO8IVTpcgZvJ4NeufXgrQMBaR8BaXSQQsd3_1r0wgs3Z4grPXsq7WQe9_cni57tSnVK-VBIhBq_AeE5UMyI9TMjlk4AvdMpPzyLmnnJdozrpSIXK-nAo8t8B89Ay8s6VZq7Y71p7Z5CLRv0iOSEPZ0vMxmb0ardjciG3o6XzcQdji-icB_KvC6X-b1wwtjkVYDXoIsUOLn86TnYMiEx897l2Jwp596x8f94hLWzm4Ay0c3fjB1tFNqA-bG1bG3UZEUVSiqYi4-rU5hUkUdzEy5z_vnvtlo8EpY9DLsjkR9BOZAZcUIl0WfpBDLzFnKiMwtJ3cVQcwo-TTSHGTe0XFZqhhyBFPPsuO21MkALuqQgPFwXehuKL9pqftHIjuYR3SE0Api-SaiBwekeOhJRt2DcHlkbourFXRigYrt2Lk5q1C02v5yzLw7yhKdF8qy0tsaMzMIfXdNs04U12udvJ14vg=w1110-h640-no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448300" y="2112964"/>
              <a:ext cx="4565650" cy="263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44D67B8D-75DC-4C17-896D-4BEC55E37290}"/>
                </a:ext>
              </a:extLst>
            </p:cNvPr>
            <p:cNvSpPr txBox="1"/>
            <p:nvPr/>
          </p:nvSpPr>
          <p:spPr>
            <a:xfrm>
              <a:off x="8275074" y="1866825"/>
              <a:ext cx="1076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Alergolog</a:t>
              </a:r>
            </a:p>
          </p:txBody>
        </p:sp>
      </p:grpSp>
      <p:pic>
        <p:nvPicPr>
          <p:cNvPr id="1030" name="Picture 6" descr="VÃ½sledek obrÃ¡zku pro azitromyci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535" y="3955554"/>
            <a:ext cx="1637396" cy="163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44D67B8D-75DC-4C17-896D-4BEC55E37290}"/>
              </a:ext>
            </a:extLst>
          </p:cNvPr>
          <p:cNvSpPr txBox="1"/>
          <p:nvPr/>
        </p:nvSpPr>
        <p:spPr>
          <a:xfrm>
            <a:off x="6897869" y="1993775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Pneumolog</a:t>
            </a:r>
          </a:p>
        </p:txBody>
      </p:sp>
      <p:pic>
        <p:nvPicPr>
          <p:cNvPr id="1032" name="Picture 8" descr="VÃ½sledek obrÃ¡zku pro igenio freseni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701" y="289699"/>
            <a:ext cx="1782120" cy="100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78076" y="248154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96763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527C-8608-4C55-99BC-8DE63701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Neuralgické</a:t>
            </a:r>
            <a:r>
              <a:rPr lang="en-US" dirty="0">
                <a:cs typeface="Calibri Light"/>
              </a:rPr>
              <a:t> body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9BFC9-9C03-4ACC-B507-6F538CDF7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Karlovarsko</a:t>
            </a:r>
            <a:endParaRPr lang="en-US" dirty="0" err="1"/>
          </a:p>
          <a:p>
            <a:r>
              <a:rPr lang="en-US" dirty="0" err="1">
                <a:cs typeface="Calibri"/>
              </a:rPr>
              <a:t>Liberecko</a:t>
            </a:r>
          </a:p>
          <a:p>
            <a:r>
              <a:rPr lang="en-US" dirty="0" err="1">
                <a:cs typeface="Calibri"/>
              </a:rPr>
              <a:t>Vysočina</a:t>
            </a:r>
            <a:r>
              <a:rPr lang="en-US" dirty="0">
                <a:cs typeface="Calibri"/>
              </a:rPr>
              <a:t> - v </a:t>
            </a:r>
            <a:r>
              <a:rPr lang="en-US" dirty="0" err="1">
                <a:cs typeface="Calibri"/>
              </a:rPr>
              <a:t>Jihlavě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nenasmlouvána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biologická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léčba</a:t>
            </a:r>
          </a:p>
        </p:txBody>
      </p:sp>
    </p:spTree>
    <p:extLst>
      <p:ext uri="{BB962C8B-B14F-4D97-AF65-F5344CB8AC3E}">
        <p14:creationId xmlns:p14="http://schemas.microsoft.com/office/powerpoint/2010/main" val="81321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483BA0D-5C51-1348-BCC6-178CA0EE7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50" y="456293"/>
            <a:ext cx="6769100" cy="24511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5946E88-7F05-3441-B259-C40A2F4A3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50" y="3429000"/>
            <a:ext cx="67691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2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2E5DC-72FE-D246-91E3-60140FFCC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23" y="3807725"/>
            <a:ext cx="10909073" cy="1447062"/>
          </a:xfrm>
        </p:spPr>
        <p:txBody>
          <a:bodyPr>
            <a:normAutofit/>
          </a:bodyPr>
          <a:lstStyle/>
          <a:p>
            <a:pPr algn="ctr"/>
            <a:r>
              <a:rPr lang="cs-CZ" sz="4700" dirty="0"/>
              <a:t>Zpráva o stavu péče o těžké astma v České republice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085677-9B6E-7B46-914A-151304262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474" y="5576520"/>
            <a:ext cx="9622971" cy="691312"/>
          </a:xfrm>
        </p:spPr>
        <p:txBody>
          <a:bodyPr>
            <a:normAutofit/>
          </a:bodyPr>
          <a:lstStyle/>
          <a:p>
            <a:pPr algn="ctr"/>
            <a:r>
              <a:rPr lang="cs-CZ" sz="2000">
                <a:solidFill>
                  <a:schemeClr val="tx1">
                    <a:lumMod val="85000"/>
                    <a:lumOff val="15000"/>
                  </a:schemeClr>
                </a:solidFill>
              </a:rPr>
              <a:t>Národní centrum pro těžké astma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E99F30D-E742-1246-BBEA-B8636D4FE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341" y="930664"/>
            <a:ext cx="5091318" cy="173104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D1E556C-C382-FE4B-9E05-772685997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621" y="2999567"/>
            <a:ext cx="2102757" cy="71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5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B92D35-CA98-CE42-B84F-3BCDAC7F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Co přinesly roky 2020 a 2021 ?</a:t>
            </a:r>
          </a:p>
        </p:txBody>
      </p:sp>
      <p:pic>
        <p:nvPicPr>
          <p:cNvPr id="5" name="Picture 4" descr="Kalendář na stole">
            <a:extLst>
              <a:ext uri="{FF2B5EF4-FFF2-40B4-BE49-F238E27FC236}">
                <a16:creationId xmlns:a16="http://schemas.microsoft.com/office/drawing/2014/main" id="{0E648C03-294C-490E-BA32-3B83A27DB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446" b="-1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39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66661E1-3D6C-E64D-B02D-23126B247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2" r="355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663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7C4FB4E-5AB9-421F-A5BA-EEB98F414302}"/>
              </a:ext>
            </a:extLst>
          </p:cNvPr>
          <p:cNvSpPr/>
          <p:nvPr/>
        </p:nvSpPr>
        <p:spPr>
          <a:xfrm>
            <a:off x="-2673" y="4011"/>
            <a:ext cx="12245471" cy="6857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29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4EE05B-84D0-CE49-AED0-C92AF15F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O co jsme přišli</a:t>
            </a:r>
          </a:p>
        </p:txBody>
      </p: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CA613B81-1F52-A94C-97CA-B49DCCF6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3200" dirty="0"/>
              <a:t>epidemie COVID </a:t>
            </a:r>
            <a:endParaRPr lang="cs-CZ" sz="3200"/>
          </a:p>
          <a:p>
            <a:r>
              <a:rPr lang="cs-CZ" sz="3200" dirty="0"/>
              <a:t>omezení práce center</a:t>
            </a:r>
            <a:endParaRPr lang="cs-CZ" sz="3200" dirty="0">
              <a:cs typeface="Calibri"/>
            </a:endParaRPr>
          </a:p>
          <a:p>
            <a:r>
              <a:rPr lang="cs-CZ" sz="3200" dirty="0" err="1"/>
              <a:t>recruitment</a:t>
            </a:r>
            <a:r>
              <a:rPr lang="cs-CZ" sz="3200" dirty="0"/>
              <a:t> nových pacientů</a:t>
            </a:r>
          </a:p>
          <a:p>
            <a:r>
              <a:rPr lang="cs-CZ" sz="3200" dirty="0"/>
              <a:t>některá centra nemají stále nasmlouvanou biologickou léčbu</a:t>
            </a:r>
            <a:endParaRPr lang="cs-CZ" sz="3200" dirty="0">
              <a:cs typeface="Calibri" panose="020F0502020204030204"/>
            </a:endParaRPr>
          </a:p>
          <a:p>
            <a:r>
              <a:rPr lang="cs-CZ" sz="3200" dirty="0">
                <a:cs typeface="Calibri" panose="020F0502020204030204"/>
              </a:rPr>
              <a:t>některé oblasti ČR nejsou pokryty naší specializovanou péčí</a:t>
            </a:r>
          </a:p>
        </p:txBody>
      </p:sp>
    </p:spTree>
    <p:extLst>
      <p:ext uri="{BB962C8B-B14F-4D97-AF65-F5344CB8AC3E}">
        <p14:creationId xmlns:p14="http://schemas.microsoft.com/office/powerpoint/2010/main" val="19270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BA_list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BA_list_1" id="{8BAA8B7B-72E0-4CDB-88CE-486A41734FC0}" vid="{849950D7-0204-4F58-8460-CD910501C526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1474</Words>
  <Application>Microsoft Office PowerPoint</Application>
  <PresentationFormat>Širokoúhlá obrazovka</PresentationFormat>
  <Paragraphs>336</Paragraphs>
  <Slides>39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Source Sans Pro</vt:lpstr>
      <vt:lpstr>Motiv Office</vt:lpstr>
      <vt:lpstr>IBA_list_1</vt:lpstr>
      <vt:lpstr>Kantoorthema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Zpráva o stavu péče o těžké astma v České republice</vt:lpstr>
      <vt:lpstr>Co přinesly roky 2020 a 2021 ?</vt:lpstr>
      <vt:lpstr>Prezentace aplikace PowerPoint</vt:lpstr>
      <vt:lpstr>Prezentace aplikace PowerPoint</vt:lpstr>
      <vt:lpstr>O co jsme přišli</vt:lpstr>
      <vt:lpstr>Co máme a co musíme rozvíjet</vt:lpstr>
      <vt:lpstr>Registr CESAR</vt:lpstr>
      <vt:lpstr>Výstupy z registru </vt:lpstr>
      <vt:lpstr>Pohlaví a věk pacientů</vt:lpstr>
      <vt:lpstr>Centrum a náběr pacientů v čase</vt:lpstr>
      <vt:lpstr>Věk v době diagnózy, typ astmatu</vt:lpstr>
      <vt:lpstr>Počet krevních buněk</vt:lpstr>
      <vt:lpstr>Celkové sérum IgE</vt:lpstr>
      <vt:lpstr>Plicní funkce – FEV1 a FVC</vt:lpstr>
      <vt:lpstr>Plicní funkce – FeNO</vt:lpstr>
      <vt:lpstr>Dotazník na kontrolu astmatu – ACT </vt:lpstr>
      <vt:lpstr>Komorbidity</vt:lpstr>
      <vt:lpstr>Medikace – ICS</vt:lpstr>
      <vt:lpstr>Medikace – ostatní</vt:lpstr>
      <vt:lpstr>Další osud registru ?</vt:lpstr>
      <vt:lpstr>SHARP Central FAP project (Federated Analysis Project)</vt:lpstr>
      <vt:lpstr>Example of summary data from SHARP Central</vt:lpstr>
      <vt:lpstr>Prezentace aplikace PowerPoint</vt:lpstr>
      <vt:lpstr>Novinky z SHARP</vt:lpstr>
      <vt:lpstr>Prezentace aplikace PowerPoint</vt:lpstr>
      <vt:lpstr>Prezentace aplikace PowerPoint</vt:lpstr>
      <vt:lpstr>Prezentace aplikace PowerPoint</vt:lpstr>
      <vt:lpstr>Nové nápady</vt:lpstr>
      <vt:lpstr>SHARP – PAG role pacienta</vt:lpstr>
      <vt:lpstr>Prezentace aplikace PowerPoint</vt:lpstr>
      <vt:lpstr>Prezentace aplikace PowerPoint</vt:lpstr>
      <vt:lpstr>Prezentace aplikace PowerPoint</vt:lpstr>
      <vt:lpstr>ZPRÁVA O STAVU PÉČE O TĚŽKÉ ASTMA V ČR 2020  - 2021</vt:lpstr>
      <vt:lpstr>Prezentace aplikace PowerPoint</vt:lpstr>
      <vt:lpstr>Neuralgické body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Sedlák, Vratislav</dc:creator>
  <cp:lastModifiedBy>rada.sedlak@gmail.com</cp:lastModifiedBy>
  <cp:revision>190</cp:revision>
  <dcterms:created xsi:type="dcterms:W3CDTF">2021-05-31T17:44:44Z</dcterms:created>
  <dcterms:modified xsi:type="dcterms:W3CDTF">2024-06-12T09:26:26Z</dcterms:modified>
</cp:coreProperties>
</file>