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</p:sldMasterIdLst>
  <p:sldIdLst>
    <p:sldId id="257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F14F3-84F6-8EC8-DDC2-FB90E4E17FC4}" v="1953" dt="2024-06-06T10:09:53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145AC-CCB4-4250-93DE-5F2B366FAB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2A5F8E-0264-4389-A5A1-4A8CFD173818}">
      <dgm:prSet/>
      <dgm:spPr/>
      <dgm:t>
        <a:bodyPr/>
        <a:lstStyle/>
        <a:p>
          <a:r>
            <a:rPr lang="cs-CZ" dirty="0"/>
            <a:t>Nekuřák, bez profesních rizik</a:t>
          </a:r>
          <a:endParaRPr lang="en-US" dirty="0"/>
        </a:p>
      </dgm:t>
    </dgm:pt>
    <dgm:pt modelId="{951071C7-F982-495C-857B-18E364415539}" type="parTrans" cxnId="{AB536EF0-F3AF-45CA-A0FE-2A1A6024F400}">
      <dgm:prSet/>
      <dgm:spPr/>
      <dgm:t>
        <a:bodyPr/>
        <a:lstStyle/>
        <a:p>
          <a:endParaRPr lang="en-US"/>
        </a:p>
      </dgm:t>
    </dgm:pt>
    <dgm:pt modelId="{41534060-663F-4C6B-9E82-9C392B88EB84}" type="sibTrans" cxnId="{AB536EF0-F3AF-45CA-A0FE-2A1A6024F400}">
      <dgm:prSet/>
      <dgm:spPr/>
      <dgm:t>
        <a:bodyPr/>
        <a:lstStyle/>
        <a:p>
          <a:endParaRPr lang="en-US"/>
        </a:p>
      </dgm:t>
    </dgm:pt>
    <dgm:pt modelId="{356EB914-21C6-463A-B619-F31C297A4957}">
      <dgm:prSet/>
      <dgm:spPr/>
      <dgm:t>
        <a:bodyPr/>
        <a:lstStyle/>
        <a:p>
          <a:r>
            <a:rPr lang="cs-CZ" dirty="0"/>
            <a:t>Astma vzniklé v dospělosti (18 let)</a:t>
          </a:r>
          <a:endParaRPr lang="en-US" dirty="0"/>
        </a:p>
      </dgm:t>
    </dgm:pt>
    <dgm:pt modelId="{FFACD256-B1A2-484A-A4AC-433E48A2543E}" type="parTrans" cxnId="{786B9407-AEFE-4EF2-B908-0C777D437297}">
      <dgm:prSet/>
      <dgm:spPr/>
      <dgm:t>
        <a:bodyPr/>
        <a:lstStyle/>
        <a:p>
          <a:endParaRPr lang="en-US"/>
        </a:p>
      </dgm:t>
    </dgm:pt>
    <dgm:pt modelId="{6C651C19-D179-4D48-B9A3-F0B51BE0528B}" type="sibTrans" cxnId="{786B9407-AEFE-4EF2-B908-0C777D437297}">
      <dgm:prSet/>
      <dgm:spPr/>
      <dgm:t>
        <a:bodyPr/>
        <a:lstStyle/>
        <a:p>
          <a:endParaRPr lang="en-US"/>
        </a:p>
      </dgm:t>
    </dgm:pt>
    <dgm:pt modelId="{2D321C1E-9F76-472C-86A8-12FF2822D77B}">
      <dgm:prSet/>
      <dgm:spPr/>
      <dgm:t>
        <a:bodyPr/>
        <a:lstStyle/>
        <a:p>
          <a:pPr rtl="0"/>
          <a:r>
            <a:rPr lang="cs-CZ" dirty="0"/>
            <a:t>Alergický fenotyp – </a:t>
          </a:r>
          <a:r>
            <a:rPr lang="cs-CZ" dirty="0">
              <a:latin typeface="Calibri Light" panose="020F0302020204030204"/>
            </a:rPr>
            <a:t>trávy, kočka, pes, aspergillus, léky</a:t>
          </a:r>
          <a:r>
            <a:rPr lang="cs-CZ" dirty="0"/>
            <a:t> 0</a:t>
          </a:r>
          <a:endParaRPr lang="en-US" dirty="0"/>
        </a:p>
      </dgm:t>
    </dgm:pt>
    <dgm:pt modelId="{7AF7CA83-1BD3-40A7-B0E8-92E9050A0B25}" type="parTrans" cxnId="{35075ABC-116F-4FA3-B9F6-55F75C7349CC}">
      <dgm:prSet/>
      <dgm:spPr/>
      <dgm:t>
        <a:bodyPr/>
        <a:lstStyle/>
        <a:p>
          <a:endParaRPr lang="en-US"/>
        </a:p>
      </dgm:t>
    </dgm:pt>
    <dgm:pt modelId="{18F7DED0-1B4D-45CA-AFBD-677E24FC9358}" type="sibTrans" cxnId="{35075ABC-116F-4FA3-B9F6-55F75C7349CC}">
      <dgm:prSet/>
      <dgm:spPr/>
      <dgm:t>
        <a:bodyPr/>
        <a:lstStyle/>
        <a:p>
          <a:endParaRPr lang="en-US"/>
        </a:p>
      </dgm:t>
    </dgm:pt>
    <dgm:pt modelId="{6E104FF2-7673-4DA9-A8AF-8911377F7845}">
      <dgm:prSet/>
      <dgm:spPr/>
      <dgm:t>
        <a:bodyPr/>
        <a:lstStyle/>
        <a:p>
          <a:r>
            <a:rPr lang="cs-CZ" dirty="0"/>
            <a:t>Eozinofilní zánět - </a:t>
          </a:r>
          <a:r>
            <a:rPr lang="cs-CZ" dirty="0" err="1"/>
            <a:t>FeNO</a:t>
          </a:r>
          <a:r>
            <a:rPr lang="cs-CZ" dirty="0"/>
            <a:t> vstupně 29 </a:t>
          </a:r>
          <a:r>
            <a:rPr lang="cs-CZ" dirty="0" err="1"/>
            <a:t>ppb</a:t>
          </a:r>
          <a:endParaRPr lang="en-US" dirty="0" err="1"/>
        </a:p>
      </dgm:t>
    </dgm:pt>
    <dgm:pt modelId="{A66DE390-4C51-480F-8CB7-94E5F0E27050}" type="parTrans" cxnId="{E8C6CA72-3B25-44E2-9C5B-FA29374C7B73}">
      <dgm:prSet/>
      <dgm:spPr/>
      <dgm:t>
        <a:bodyPr/>
        <a:lstStyle/>
        <a:p>
          <a:endParaRPr lang="en-US"/>
        </a:p>
      </dgm:t>
    </dgm:pt>
    <dgm:pt modelId="{932408B7-B31C-4E63-AC7B-D839F5A0ED91}" type="sibTrans" cxnId="{E8C6CA72-3B25-44E2-9C5B-FA29374C7B73}">
      <dgm:prSet/>
      <dgm:spPr/>
      <dgm:t>
        <a:bodyPr/>
        <a:lstStyle/>
        <a:p>
          <a:endParaRPr lang="en-US"/>
        </a:p>
      </dgm:t>
    </dgm:pt>
    <dgm:pt modelId="{F644DD9F-C64B-4AD5-A4E3-51C720D5CD9F}">
      <dgm:prSet/>
      <dgm:spPr/>
      <dgm:t>
        <a:bodyPr/>
        <a:lstStyle/>
        <a:p>
          <a:r>
            <a:rPr lang="cs-CZ" dirty="0"/>
            <a:t>FEV1 u alergologa 60% </a:t>
          </a:r>
          <a:r>
            <a:rPr lang="cs-CZ" dirty="0" err="1"/>
            <a:t>n.h</a:t>
          </a:r>
          <a:r>
            <a:rPr lang="cs-CZ" dirty="0"/>
            <a:t>., BD test pozitivní </a:t>
          </a:r>
          <a:endParaRPr lang="en-US" dirty="0"/>
        </a:p>
      </dgm:t>
    </dgm:pt>
    <dgm:pt modelId="{27C466A5-2F76-46FE-AA45-03F0AC19CBEA}" type="parTrans" cxnId="{08920002-682B-4FD8-B73A-C79BE7237C91}">
      <dgm:prSet/>
      <dgm:spPr/>
      <dgm:t>
        <a:bodyPr/>
        <a:lstStyle/>
        <a:p>
          <a:endParaRPr lang="en-US"/>
        </a:p>
      </dgm:t>
    </dgm:pt>
    <dgm:pt modelId="{8345DD6F-4D69-4BCD-9C1A-B165863A931B}" type="sibTrans" cxnId="{08920002-682B-4FD8-B73A-C79BE7237C91}">
      <dgm:prSet/>
      <dgm:spPr/>
      <dgm:t>
        <a:bodyPr/>
        <a:lstStyle/>
        <a:p>
          <a:endParaRPr lang="en-US"/>
        </a:p>
      </dgm:t>
    </dgm:pt>
    <dgm:pt modelId="{06D66AB9-BB3E-4F15-A2F9-694EE6E14697}">
      <dgm:prSet/>
      <dgm:spPr/>
      <dgm:t>
        <a:bodyPr/>
        <a:lstStyle/>
        <a:p>
          <a:r>
            <a:rPr lang="cs-CZ" dirty="0"/>
            <a:t>Časté exacerbace při dobré </a:t>
          </a:r>
          <a:r>
            <a:rPr lang="cs-CZ" dirty="0" err="1"/>
            <a:t>compliance</a:t>
          </a:r>
          <a:r>
            <a:rPr lang="cs-CZ" dirty="0"/>
            <a:t> pacienta</a:t>
          </a:r>
          <a:endParaRPr lang="en-US" dirty="0"/>
        </a:p>
      </dgm:t>
    </dgm:pt>
    <dgm:pt modelId="{9BB4AE6B-4CE0-47D3-A479-90722AD0ABDD}" type="parTrans" cxnId="{DB46945D-EFD2-4979-9FC4-6B8FAE8A1E25}">
      <dgm:prSet/>
      <dgm:spPr/>
      <dgm:t>
        <a:bodyPr/>
        <a:lstStyle/>
        <a:p>
          <a:endParaRPr lang="en-US"/>
        </a:p>
      </dgm:t>
    </dgm:pt>
    <dgm:pt modelId="{0083A4B4-CDCF-448E-94C2-216BFA14218A}" type="sibTrans" cxnId="{DB46945D-EFD2-4979-9FC4-6B8FAE8A1E25}">
      <dgm:prSet/>
      <dgm:spPr/>
      <dgm:t>
        <a:bodyPr/>
        <a:lstStyle/>
        <a:p>
          <a:endParaRPr lang="en-US"/>
        </a:p>
      </dgm:t>
    </dgm:pt>
    <dgm:pt modelId="{412FCF9B-E2C5-4585-B6E5-139F98C30BC3}" type="pres">
      <dgm:prSet presAssocID="{2E4145AC-CCB4-4250-93DE-5F2B366FAB10}" presName="linear" presStyleCnt="0">
        <dgm:presLayoutVars>
          <dgm:animLvl val="lvl"/>
          <dgm:resizeHandles val="exact"/>
        </dgm:presLayoutVars>
      </dgm:prSet>
      <dgm:spPr/>
    </dgm:pt>
    <dgm:pt modelId="{3998678D-2A97-400F-ABAB-63685AA00C52}" type="pres">
      <dgm:prSet presAssocID="{4F2A5F8E-0264-4389-A5A1-4A8CFD17381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4643937-3F5A-4962-A38C-14161ACC1461}" type="pres">
      <dgm:prSet presAssocID="{41534060-663F-4C6B-9E82-9C392B88EB84}" presName="spacer" presStyleCnt="0"/>
      <dgm:spPr/>
    </dgm:pt>
    <dgm:pt modelId="{2F006FC5-E388-47E3-80F3-CC48A5B32100}" type="pres">
      <dgm:prSet presAssocID="{356EB914-21C6-463A-B619-F31C297A4957}" presName="parentText" presStyleLbl="node1" presStyleIdx="1" presStyleCnt="6">
        <dgm:presLayoutVars>
          <dgm:chMax val="0"/>
          <dgm:bulletEnabled val="1"/>
        </dgm:presLayoutVars>
      </dgm:prSet>
      <dgm:spPr>
        <a:solidFill>
          <a:srgbClr val="ED7D31"/>
        </a:solidFill>
      </dgm:spPr>
    </dgm:pt>
    <dgm:pt modelId="{63AC55D9-A8FE-4B48-8DCD-01904F146ED0}" type="pres">
      <dgm:prSet presAssocID="{6C651C19-D179-4D48-B9A3-F0B51BE0528B}" presName="spacer" presStyleCnt="0"/>
      <dgm:spPr/>
    </dgm:pt>
    <dgm:pt modelId="{5FA1A256-817E-4772-BCAF-C2EC9600EED8}" type="pres">
      <dgm:prSet presAssocID="{2D321C1E-9F76-472C-86A8-12FF2822D77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7407FA-8B01-4ED3-A859-16BE3D0BE8C6}" type="pres">
      <dgm:prSet presAssocID="{18F7DED0-1B4D-45CA-AFBD-677E24FC9358}" presName="spacer" presStyleCnt="0"/>
      <dgm:spPr/>
    </dgm:pt>
    <dgm:pt modelId="{2FA681A9-06A0-4D75-A45F-EB196E17ED93}" type="pres">
      <dgm:prSet presAssocID="{6E104FF2-7673-4DA9-A8AF-8911377F7845}" presName="parentText" presStyleLbl="node1" presStyleIdx="3" presStyleCnt="6">
        <dgm:presLayoutVars>
          <dgm:chMax val="0"/>
          <dgm:bulletEnabled val="1"/>
        </dgm:presLayoutVars>
      </dgm:prSet>
      <dgm:spPr>
        <a:solidFill>
          <a:srgbClr val="ED7D31"/>
        </a:solidFill>
      </dgm:spPr>
    </dgm:pt>
    <dgm:pt modelId="{620FD830-F513-4BD7-9AF3-46994A8F92AF}" type="pres">
      <dgm:prSet presAssocID="{932408B7-B31C-4E63-AC7B-D839F5A0ED91}" presName="spacer" presStyleCnt="0"/>
      <dgm:spPr/>
    </dgm:pt>
    <dgm:pt modelId="{522F0680-34C7-4ACB-9E31-99A941A62C52}" type="pres">
      <dgm:prSet presAssocID="{F644DD9F-C64B-4AD5-A4E3-51C720D5CD9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F18A2B5-F655-4AA5-9CF0-6D84E192CF8D}" type="pres">
      <dgm:prSet presAssocID="{8345DD6F-4D69-4BCD-9C1A-B165863A931B}" presName="spacer" presStyleCnt="0"/>
      <dgm:spPr/>
    </dgm:pt>
    <dgm:pt modelId="{75A80A8F-D35B-4866-B5A1-45F918612EF8}" type="pres">
      <dgm:prSet presAssocID="{06D66AB9-BB3E-4F15-A2F9-694EE6E14697}" presName="parentText" presStyleLbl="node1" presStyleIdx="5" presStyleCnt="6">
        <dgm:presLayoutVars>
          <dgm:chMax val="0"/>
          <dgm:bulletEnabled val="1"/>
        </dgm:presLayoutVars>
      </dgm:prSet>
      <dgm:spPr>
        <a:solidFill>
          <a:srgbClr val="ED7D31"/>
        </a:solidFill>
      </dgm:spPr>
    </dgm:pt>
  </dgm:ptLst>
  <dgm:cxnLst>
    <dgm:cxn modelId="{08920002-682B-4FD8-B73A-C79BE7237C91}" srcId="{2E4145AC-CCB4-4250-93DE-5F2B366FAB10}" destId="{F644DD9F-C64B-4AD5-A4E3-51C720D5CD9F}" srcOrd="4" destOrd="0" parTransId="{27C466A5-2F76-46FE-AA45-03F0AC19CBEA}" sibTransId="{8345DD6F-4D69-4BCD-9C1A-B165863A931B}"/>
    <dgm:cxn modelId="{786B9407-AEFE-4EF2-B908-0C777D437297}" srcId="{2E4145AC-CCB4-4250-93DE-5F2B366FAB10}" destId="{356EB914-21C6-463A-B619-F31C297A4957}" srcOrd="1" destOrd="0" parTransId="{FFACD256-B1A2-484A-A4AC-433E48A2543E}" sibTransId="{6C651C19-D179-4D48-B9A3-F0B51BE0528B}"/>
    <dgm:cxn modelId="{3AF4E32D-8052-4D51-BFAA-3847CFB8D041}" type="presOf" srcId="{4F2A5F8E-0264-4389-A5A1-4A8CFD173818}" destId="{3998678D-2A97-400F-ABAB-63685AA00C52}" srcOrd="0" destOrd="0" presId="urn:microsoft.com/office/officeart/2005/8/layout/vList2"/>
    <dgm:cxn modelId="{DB46945D-EFD2-4979-9FC4-6B8FAE8A1E25}" srcId="{2E4145AC-CCB4-4250-93DE-5F2B366FAB10}" destId="{06D66AB9-BB3E-4F15-A2F9-694EE6E14697}" srcOrd="5" destOrd="0" parTransId="{9BB4AE6B-4CE0-47D3-A479-90722AD0ABDD}" sibTransId="{0083A4B4-CDCF-448E-94C2-216BFA14218A}"/>
    <dgm:cxn modelId="{D162EA6F-0B2E-4BF7-90BF-C6090F9716E0}" type="presOf" srcId="{2D321C1E-9F76-472C-86A8-12FF2822D77B}" destId="{5FA1A256-817E-4772-BCAF-C2EC9600EED8}" srcOrd="0" destOrd="0" presId="urn:microsoft.com/office/officeart/2005/8/layout/vList2"/>
    <dgm:cxn modelId="{E8C6CA72-3B25-44E2-9C5B-FA29374C7B73}" srcId="{2E4145AC-CCB4-4250-93DE-5F2B366FAB10}" destId="{6E104FF2-7673-4DA9-A8AF-8911377F7845}" srcOrd="3" destOrd="0" parTransId="{A66DE390-4C51-480F-8CB7-94E5F0E27050}" sibTransId="{932408B7-B31C-4E63-AC7B-D839F5A0ED91}"/>
    <dgm:cxn modelId="{4AF9B386-BEEF-4ECE-ADC7-A29F6CD87604}" type="presOf" srcId="{06D66AB9-BB3E-4F15-A2F9-694EE6E14697}" destId="{75A80A8F-D35B-4866-B5A1-45F918612EF8}" srcOrd="0" destOrd="0" presId="urn:microsoft.com/office/officeart/2005/8/layout/vList2"/>
    <dgm:cxn modelId="{D523688E-6071-4457-92A2-826C8E09B58D}" type="presOf" srcId="{2E4145AC-CCB4-4250-93DE-5F2B366FAB10}" destId="{412FCF9B-E2C5-4585-B6E5-139F98C30BC3}" srcOrd="0" destOrd="0" presId="urn:microsoft.com/office/officeart/2005/8/layout/vList2"/>
    <dgm:cxn modelId="{1F1BE3B7-231A-4FE9-84A0-2EDD63879972}" type="presOf" srcId="{356EB914-21C6-463A-B619-F31C297A4957}" destId="{2F006FC5-E388-47E3-80F3-CC48A5B32100}" srcOrd="0" destOrd="0" presId="urn:microsoft.com/office/officeart/2005/8/layout/vList2"/>
    <dgm:cxn modelId="{35075ABC-116F-4FA3-B9F6-55F75C7349CC}" srcId="{2E4145AC-CCB4-4250-93DE-5F2B366FAB10}" destId="{2D321C1E-9F76-472C-86A8-12FF2822D77B}" srcOrd="2" destOrd="0" parTransId="{7AF7CA83-1BD3-40A7-B0E8-92E9050A0B25}" sibTransId="{18F7DED0-1B4D-45CA-AFBD-677E24FC9358}"/>
    <dgm:cxn modelId="{9465B4D9-7F6A-43BB-B0B5-D29C9C815430}" type="presOf" srcId="{6E104FF2-7673-4DA9-A8AF-8911377F7845}" destId="{2FA681A9-06A0-4D75-A45F-EB196E17ED93}" srcOrd="0" destOrd="0" presId="urn:microsoft.com/office/officeart/2005/8/layout/vList2"/>
    <dgm:cxn modelId="{6C37B5E2-400C-4ED4-BDCC-E4B192A39997}" type="presOf" srcId="{F644DD9F-C64B-4AD5-A4E3-51C720D5CD9F}" destId="{522F0680-34C7-4ACB-9E31-99A941A62C52}" srcOrd="0" destOrd="0" presId="urn:microsoft.com/office/officeart/2005/8/layout/vList2"/>
    <dgm:cxn modelId="{AB536EF0-F3AF-45CA-A0FE-2A1A6024F400}" srcId="{2E4145AC-CCB4-4250-93DE-5F2B366FAB10}" destId="{4F2A5F8E-0264-4389-A5A1-4A8CFD173818}" srcOrd="0" destOrd="0" parTransId="{951071C7-F982-495C-857B-18E364415539}" sibTransId="{41534060-663F-4C6B-9E82-9C392B88EB84}"/>
    <dgm:cxn modelId="{BBFB1D55-5416-4557-9209-AF80D8741621}" type="presParOf" srcId="{412FCF9B-E2C5-4585-B6E5-139F98C30BC3}" destId="{3998678D-2A97-400F-ABAB-63685AA00C52}" srcOrd="0" destOrd="0" presId="urn:microsoft.com/office/officeart/2005/8/layout/vList2"/>
    <dgm:cxn modelId="{E9CED5BE-67E1-475F-8800-5007356FCCC9}" type="presParOf" srcId="{412FCF9B-E2C5-4585-B6E5-139F98C30BC3}" destId="{44643937-3F5A-4962-A38C-14161ACC1461}" srcOrd="1" destOrd="0" presId="urn:microsoft.com/office/officeart/2005/8/layout/vList2"/>
    <dgm:cxn modelId="{47BBE4FE-5CAB-49D2-8348-2EEEE3D19FFC}" type="presParOf" srcId="{412FCF9B-E2C5-4585-B6E5-139F98C30BC3}" destId="{2F006FC5-E388-47E3-80F3-CC48A5B32100}" srcOrd="2" destOrd="0" presId="urn:microsoft.com/office/officeart/2005/8/layout/vList2"/>
    <dgm:cxn modelId="{275C6EB8-9531-4101-90DC-A89B23800679}" type="presParOf" srcId="{412FCF9B-E2C5-4585-B6E5-139F98C30BC3}" destId="{63AC55D9-A8FE-4B48-8DCD-01904F146ED0}" srcOrd="3" destOrd="0" presId="urn:microsoft.com/office/officeart/2005/8/layout/vList2"/>
    <dgm:cxn modelId="{3CAB19ED-8952-4970-8351-F8960EDCC6C3}" type="presParOf" srcId="{412FCF9B-E2C5-4585-B6E5-139F98C30BC3}" destId="{5FA1A256-817E-4772-BCAF-C2EC9600EED8}" srcOrd="4" destOrd="0" presId="urn:microsoft.com/office/officeart/2005/8/layout/vList2"/>
    <dgm:cxn modelId="{D9A1478E-7DC9-447C-BFC7-DDC491F6B133}" type="presParOf" srcId="{412FCF9B-E2C5-4585-B6E5-139F98C30BC3}" destId="{767407FA-8B01-4ED3-A859-16BE3D0BE8C6}" srcOrd="5" destOrd="0" presId="urn:microsoft.com/office/officeart/2005/8/layout/vList2"/>
    <dgm:cxn modelId="{C2E1CC63-898C-4748-819F-19A6A96E9A9F}" type="presParOf" srcId="{412FCF9B-E2C5-4585-B6E5-139F98C30BC3}" destId="{2FA681A9-06A0-4D75-A45F-EB196E17ED93}" srcOrd="6" destOrd="0" presId="urn:microsoft.com/office/officeart/2005/8/layout/vList2"/>
    <dgm:cxn modelId="{3ABE37E1-6F70-4A0F-A2E7-D18230CC6232}" type="presParOf" srcId="{412FCF9B-E2C5-4585-B6E5-139F98C30BC3}" destId="{620FD830-F513-4BD7-9AF3-46994A8F92AF}" srcOrd="7" destOrd="0" presId="urn:microsoft.com/office/officeart/2005/8/layout/vList2"/>
    <dgm:cxn modelId="{134323DD-13FF-41A1-9574-530B5EE8C944}" type="presParOf" srcId="{412FCF9B-E2C5-4585-B6E5-139F98C30BC3}" destId="{522F0680-34C7-4ACB-9E31-99A941A62C52}" srcOrd="8" destOrd="0" presId="urn:microsoft.com/office/officeart/2005/8/layout/vList2"/>
    <dgm:cxn modelId="{6B92D1FF-B773-4BF5-87B9-847F40421DB9}" type="presParOf" srcId="{412FCF9B-E2C5-4585-B6E5-139F98C30BC3}" destId="{9F18A2B5-F655-4AA5-9CF0-6D84E192CF8D}" srcOrd="9" destOrd="0" presId="urn:microsoft.com/office/officeart/2005/8/layout/vList2"/>
    <dgm:cxn modelId="{F54C9BD3-1E49-480C-BC90-3BE756FBBF95}" type="presParOf" srcId="{412FCF9B-E2C5-4585-B6E5-139F98C30BC3}" destId="{75A80A8F-D35B-4866-B5A1-45F918612EF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8678D-2A97-400F-ABAB-63685AA00C52}">
      <dsp:nvSpPr>
        <dsp:cNvPr id="0" name=""/>
        <dsp:cNvSpPr/>
      </dsp:nvSpPr>
      <dsp:spPr>
        <a:xfrm>
          <a:off x="0" y="38484"/>
          <a:ext cx="820238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Nekuřák, bez profesních rizik</a:t>
          </a:r>
          <a:endParaRPr lang="en-US" sz="2700" kern="1200" dirty="0"/>
        </a:p>
      </dsp:txBody>
      <dsp:txXfrm>
        <a:off x="31613" y="70097"/>
        <a:ext cx="8139160" cy="584369"/>
      </dsp:txXfrm>
    </dsp:sp>
    <dsp:sp modelId="{2F006FC5-E388-47E3-80F3-CC48A5B32100}">
      <dsp:nvSpPr>
        <dsp:cNvPr id="0" name=""/>
        <dsp:cNvSpPr/>
      </dsp:nvSpPr>
      <dsp:spPr>
        <a:xfrm>
          <a:off x="0" y="763839"/>
          <a:ext cx="8202386" cy="647595"/>
        </a:xfrm>
        <a:prstGeom prst="roundRect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Astma vzniklé v dospělosti (18 let)</a:t>
          </a:r>
          <a:endParaRPr lang="en-US" sz="2700" kern="1200" dirty="0"/>
        </a:p>
      </dsp:txBody>
      <dsp:txXfrm>
        <a:off x="31613" y="795452"/>
        <a:ext cx="8139160" cy="584369"/>
      </dsp:txXfrm>
    </dsp:sp>
    <dsp:sp modelId="{5FA1A256-817E-4772-BCAF-C2EC9600EED8}">
      <dsp:nvSpPr>
        <dsp:cNvPr id="0" name=""/>
        <dsp:cNvSpPr/>
      </dsp:nvSpPr>
      <dsp:spPr>
        <a:xfrm>
          <a:off x="0" y="1489194"/>
          <a:ext cx="820238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Alergický fenotyp – </a:t>
          </a:r>
          <a:r>
            <a:rPr lang="cs-CZ" sz="2700" kern="1200" dirty="0">
              <a:latin typeface="Calibri Light" panose="020F0302020204030204"/>
            </a:rPr>
            <a:t>trávy, kočka, pes, aspergillus, léky</a:t>
          </a:r>
          <a:r>
            <a:rPr lang="cs-CZ" sz="2700" kern="1200" dirty="0"/>
            <a:t> 0</a:t>
          </a:r>
          <a:endParaRPr lang="en-US" sz="2700" kern="1200" dirty="0"/>
        </a:p>
      </dsp:txBody>
      <dsp:txXfrm>
        <a:off x="31613" y="1520807"/>
        <a:ext cx="8139160" cy="584369"/>
      </dsp:txXfrm>
    </dsp:sp>
    <dsp:sp modelId="{2FA681A9-06A0-4D75-A45F-EB196E17ED93}">
      <dsp:nvSpPr>
        <dsp:cNvPr id="0" name=""/>
        <dsp:cNvSpPr/>
      </dsp:nvSpPr>
      <dsp:spPr>
        <a:xfrm>
          <a:off x="0" y="2214549"/>
          <a:ext cx="8202386" cy="647595"/>
        </a:xfrm>
        <a:prstGeom prst="roundRect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Eozinofilní zánět - </a:t>
          </a:r>
          <a:r>
            <a:rPr lang="cs-CZ" sz="2700" kern="1200" dirty="0" err="1"/>
            <a:t>FeNO</a:t>
          </a:r>
          <a:r>
            <a:rPr lang="cs-CZ" sz="2700" kern="1200" dirty="0"/>
            <a:t> vstupně 29 </a:t>
          </a:r>
          <a:r>
            <a:rPr lang="cs-CZ" sz="2700" kern="1200" dirty="0" err="1"/>
            <a:t>ppb</a:t>
          </a:r>
          <a:endParaRPr lang="en-US" sz="2700" kern="1200" dirty="0" err="1"/>
        </a:p>
      </dsp:txBody>
      <dsp:txXfrm>
        <a:off x="31613" y="2246162"/>
        <a:ext cx="8139160" cy="584369"/>
      </dsp:txXfrm>
    </dsp:sp>
    <dsp:sp modelId="{522F0680-34C7-4ACB-9E31-99A941A62C52}">
      <dsp:nvSpPr>
        <dsp:cNvPr id="0" name=""/>
        <dsp:cNvSpPr/>
      </dsp:nvSpPr>
      <dsp:spPr>
        <a:xfrm>
          <a:off x="0" y="2939904"/>
          <a:ext cx="820238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FEV1 u alergologa 60% </a:t>
          </a:r>
          <a:r>
            <a:rPr lang="cs-CZ" sz="2700" kern="1200" dirty="0" err="1"/>
            <a:t>n.h</a:t>
          </a:r>
          <a:r>
            <a:rPr lang="cs-CZ" sz="2700" kern="1200" dirty="0"/>
            <a:t>., BD test pozitivní </a:t>
          </a:r>
          <a:endParaRPr lang="en-US" sz="2700" kern="1200" dirty="0"/>
        </a:p>
      </dsp:txBody>
      <dsp:txXfrm>
        <a:off x="31613" y="2971517"/>
        <a:ext cx="8139160" cy="584369"/>
      </dsp:txXfrm>
    </dsp:sp>
    <dsp:sp modelId="{75A80A8F-D35B-4866-B5A1-45F918612EF8}">
      <dsp:nvSpPr>
        <dsp:cNvPr id="0" name=""/>
        <dsp:cNvSpPr/>
      </dsp:nvSpPr>
      <dsp:spPr>
        <a:xfrm>
          <a:off x="0" y="3665259"/>
          <a:ext cx="8202386" cy="647595"/>
        </a:xfrm>
        <a:prstGeom prst="roundRect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Časté exacerbace při dobré </a:t>
          </a:r>
          <a:r>
            <a:rPr lang="cs-CZ" sz="2700" kern="1200" dirty="0" err="1"/>
            <a:t>compliance</a:t>
          </a:r>
          <a:r>
            <a:rPr lang="cs-CZ" sz="2700" kern="1200" dirty="0"/>
            <a:t> pacienta</a:t>
          </a:r>
          <a:endParaRPr lang="en-US" sz="2700" kern="1200" dirty="0"/>
        </a:p>
      </dsp:txBody>
      <dsp:txXfrm>
        <a:off x="31613" y="3696872"/>
        <a:ext cx="8139160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A28-0709-436E-8C3B-C4A04AA9A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9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A28-0709-436E-8C3B-C4A04AA9A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46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A28-0709-436E-8C3B-C4A04AA9A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3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A28-0709-436E-8C3B-C4A04AA9A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A28-0709-436E-8C3B-C4A04AA9A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A28-0709-436E-8C3B-C4A04AA9A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2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A28-0709-436E-8C3B-C4A04AA9A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1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A28-0709-436E-8C3B-C4A04AA9A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5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A28-0709-436E-8C3B-C4A04AA9A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A28-0709-436E-8C3B-C4A04AA9A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0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A28-0709-436E-8C3B-C4A04AA9A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0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0BD87E3-D7B9-42C2-A5C4-5C4AEEE9F9D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5483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"/>
            <a:ext cx="12192000" cy="6854354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74057" y="2286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4057" y="18545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C66A7-ABE6-4B65-BD0D-B3A6EDDF8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E6DA28-0709-436E-8C3B-C4A04AA9A71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29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4400" b="1" kern="1200" cap="none" spc="0" smtClean="0">
          <a:ln w="12700">
            <a:solidFill>
              <a:schemeClr val="accent1"/>
            </a:solidFill>
            <a:prstDash val="solid"/>
          </a:ln>
          <a:solidFill>
            <a:srgbClr val="FF0000"/>
          </a:solidFill>
          <a:effectLst>
            <a:outerShdw dist="38100" dir="2640000" algn="bl" rotWithShape="0">
              <a:schemeClr val="accent1"/>
            </a:outerShdw>
          </a:effectLst>
          <a:latin typeface="Calibri 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"/>
            <a:ext cx="12192000" cy="685435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172369" y="976815"/>
            <a:ext cx="9847262" cy="811367"/>
          </a:xfrm>
          <a:prstGeom prst="rect">
            <a:avLst/>
          </a:prstGeom>
          <a:noFill/>
        </p:spPr>
        <p:txBody>
          <a:bodyPr wrap="square" lIns="0" tIns="36000" rIns="91440" bIns="36000" rtlCol="0" anchor="t">
            <a:spAutoFit/>
          </a:bodyPr>
          <a:lstStyle/>
          <a:p>
            <a:pPr algn="ctr"/>
            <a:r>
              <a:rPr lang="cs-CZ" sz="4800" b="1" dirty="0">
                <a:solidFill>
                  <a:srgbClr val="156082"/>
                </a:solidFill>
              </a:rPr>
              <a:t>Měním, měním, ale nedaří se 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172369" y="3684681"/>
            <a:ext cx="9847262" cy="565146"/>
          </a:xfrm>
          <a:prstGeom prst="rect">
            <a:avLst/>
          </a:prstGeom>
          <a:noFill/>
        </p:spPr>
        <p:txBody>
          <a:bodyPr wrap="square" lIns="0" tIns="36000" bIns="36000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Vratislav Sedlák</a:t>
            </a:r>
          </a:p>
        </p:txBody>
      </p:sp>
    </p:spTree>
    <p:extLst>
      <p:ext uri="{BB962C8B-B14F-4D97-AF65-F5344CB8AC3E}">
        <p14:creationId xmlns:p14="http://schemas.microsoft.com/office/powerpoint/2010/main" val="7978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CBFCB8-43F4-11BE-A41B-88F040E1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Proč ?</a:t>
            </a:r>
            <a:endParaRPr lang="cs-CZ" dirty="0"/>
          </a:p>
        </p:txBody>
      </p:sp>
      <p:pic>
        <p:nvPicPr>
          <p:cNvPr id="5" name="Zástupný obsah 4" descr="Obsah obrázku text, elektronika, snímek obrazovky, software&#10;&#10;Popis se vygeneroval automaticky.">
            <a:extLst>
              <a:ext uri="{FF2B5EF4-FFF2-40B4-BE49-F238E27FC236}">
                <a16:creationId xmlns:a16="http://schemas.microsoft.com/office/drawing/2014/main" id="{FBBF1E7E-6475-2AE2-49EC-252648C11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76" t="19820" r="29561" b="53207"/>
          <a:stretch/>
        </p:blipFill>
        <p:spPr>
          <a:xfrm>
            <a:off x="3958657" y="1541"/>
            <a:ext cx="4737107" cy="154861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A7F4986-60A4-6D0C-4B53-A2031FF8B6AB}"/>
              </a:ext>
            </a:extLst>
          </p:cNvPr>
          <p:cNvSpPr txBox="1"/>
          <p:nvPr/>
        </p:nvSpPr>
        <p:spPr>
          <a:xfrm>
            <a:off x="6718300" y="1320800"/>
            <a:ext cx="547370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800" b="1" err="1"/>
              <a:t>Pozdní</a:t>
            </a:r>
            <a:r>
              <a:rPr lang="en-US" sz="2800" b="1" dirty="0"/>
              <a:t> </a:t>
            </a:r>
            <a:r>
              <a:rPr lang="en-US" sz="2800" b="1" err="1"/>
              <a:t>intervence</a:t>
            </a:r>
            <a:r>
              <a:rPr lang="en-US" sz="2800" b="1" dirty="0"/>
              <a:t> </a:t>
            </a:r>
            <a:r>
              <a:rPr lang="en-US" sz="2800" b="1" err="1"/>
              <a:t>biologiky</a:t>
            </a:r>
            <a:r>
              <a:rPr lang="en-US" sz="2800" b="1" dirty="0"/>
              <a:t> - </a:t>
            </a:r>
            <a:r>
              <a:rPr lang="en-US" sz="2800" b="1" err="1"/>
              <a:t>ireverzibilní</a:t>
            </a:r>
            <a:r>
              <a:rPr lang="en-US" sz="2800" b="1" dirty="0"/>
              <a:t> </a:t>
            </a:r>
            <a:r>
              <a:rPr lang="en-US" sz="2800" b="1" err="1"/>
              <a:t>obstrukce</a:t>
            </a:r>
            <a:endParaRPr lang="cs-CZ" sz="2800" b="1"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en-US" sz="2800" b="1" dirty="0"/>
          </a:p>
          <a:p>
            <a:pPr marL="285750" indent="-285750">
              <a:buFont typeface="Calibri"/>
              <a:buChar char="-"/>
            </a:pPr>
            <a:r>
              <a:rPr lang="en-US" sz="2800" b="1" err="1"/>
              <a:t>Časté</a:t>
            </a:r>
            <a:r>
              <a:rPr lang="en-US" sz="2800" b="1" dirty="0"/>
              <a:t> </a:t>
            </a:r>
            <a:r>
              <a:rPr lang="en-US" sz="2800" b="1" err="1"/>
              <a:t>infekce</a:t>
            </a:r>
            <a:r>
              <a:rPr lang="en-US" sz="2800" b="1" dirty="0"/>
              <a:t> </a:t>
            </a:r>
            <a:r>
              <a:rPr lang="en-US" sz="2800" b="1" err="1"/>
              <a:t>spouštěčem</a:t>
            </a:r>
            <a:r>
              <a:rPr lang="en-US" sz="2800" b="1" dirty="0"/>
              <a:t> ? </a:t>
            </a:r>
            <a:endParaRPr lang="cs-CZ" sz="2800" b="1"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en-US" sz="2800" b="1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800" b="1" err="1"/>
              <a:t>Fenotypování</a:t>
            </a:r>
            <a:r>
              <a:rPr lang="en-US" sz="2800" b="1" dirty="0"/>
              <a:t> </a:t>
            </a:r>
            <a:r>
              <a:rPr lang="en-US" sz="2800" b="1" err="1"/>
              <a:t>exacerbací</a:t>
            </a:r>
            <a:r>
              <a:rPr lang="en-US" sz="2800" b="1" dirty="0"/>
              <a:t> - </a:t>
            </a:r>
            <a:r>
              <a:rPr lang="en-US" sz="2800" b="1" err="1"/>
              <a:t>musí</a:t>
            </a:r>
            <a:r>
              <a:rPr lang="en-US" sz="2800" b="1" dirty="0"/>
              <a:t> </a:t>
            </a:r>
            <a:r>
              <a:rPr lang="en-US" sz="2800" b="1" err="1"/>
              <a:t>mít</a:t>
            </a:r>
            <a:r>
              <a:rPr lang="en-US" sz="2800" b="1" dirty="0"/>
              <a:t> OKS?</a:t>
            </a:r>
            <a:endParaRPr lang="cs-CZ" sz="2800" b="1"/>
          </a:p>
          <a:p>
            <a:pPr marL="285750" indent="-285750">
              <a:buFont typeface="Calibri"/>
              <a:buChar char="-"/>
            </a:pPr>
            <a:endParaRPr lang="en-US" sz="2800" b="1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800" b="1" err="1"/>
              <a:t>Vliv</a:t>
            </a:r>
            <a:r>
              <a:rPr lang="en-US" sz="2800" b="1" dirty="0"/>
              <a:t> </a:t>
            </a:r>
            <a:r>
              <a:rPr lang="en-US" sz="2800" b="1" err="1"/>
              <a:t>komorbidit</a:t>
            </a:r>
            <a:endParaRPr lang="cs-CZ" sz="2800" b="1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800" b="1" dirty="0"/>
              <a:t>Role </a:t>
            </a:r>
            <a:r>
              <a:rPr lang="en-US" sz="2800" b="1" err="1"/>
              <a:t>behaviorální</a:t>
            </a:r>
            <a:r>
              <a:rPr lang="en-US" sz="2800" b="1" dirty="0"/>
              <a:t> </a:t>
            </a:r>
            <a:r>
              <a:rPr lang="en-US" sz="2800" b="1" err="1"/>
              <a:t>terapie</a:t>
            </a:r>
            <a:r>
              <a:rPr lang="en-US" sz="2800" b="1" dirty="0"/>
              <a:t> </a:t>
            </a:r>
            <a:endParaRPr lang="cs-CZ" sz="2800" b="1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800" b="1" dirty="0"/>
              <a:t>TTT - targeting treatable traits</a:t>
            </a:r>
            <a:endParaRPr lang="cs-CZ" sz="2800" b="1" dirty="0">
              <a:cs typeface="Calibri"/>
            </a:endParaRPr>
          </a:p>
        </p:txBody>
      </p:sp>
      <p:pic>
        <p:nvPicPr>
          <p:cNvPr id="7" name="Obrázek 6" descr="Obsah obrázku text, snímek obrazovky, software, Multimediální software&#10;&#10;Popis se vygeneroval automaticky.">
            <a:extLst>
              <a:ext uri="{FF2B5EF4-FFF2-40B4-BE49-F238E27FC236}">
                <a16:creationId xmlns:a16="http://schemas.microsoft.com/office/drawing/2014/main" id="{446B9758-EB90-A457-FA1E-5B6151681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93" t="24995" r="35000" b="8148"/>
          <a:stretch/>
        </p:blipFill>
        <p:spPr>
          <a:xfrm>
            <a:off x="178540" y="1549061"/>
            <a:ext cx="4634769" cy="4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C6D2D-A640-96E0-91B2-B37F49F8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Kdy měnit ?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E4088-01A1-EE82-651F-191167AF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Nesplnění podmínek úhrady </a:t>
            </a:r>
            <a:endParaRPr lang="cs-CZ">
              <a:cs typeface="Calibri"/>
            </a:endParaRPr>
          </a:p>
          <a:p>
            <a:r>
              <a:rPr lang="cs-CZ" dirty="0">
                <a:cs typeface="Calibri"/>
              </a:rPr>
              <a:t>16 T – XOLAIR</a:t>
            </a:r>
          </a:p>
          <a:p>
            <a:r>
              <a:rPr lang="cs-CZ" dirty="0">
                <a:cs typeface="Calibri"/>
              </a:rPr>
              <a:t>12 M - ostatní</a:t>
            </a:r>
          </a:p>
          <a:p>
            <a:r>
              <a:rPr lang="cs-CZ" dirty="0">
                <a:cs typeface="Calibri"/>
              </a:rPr>
              <a:t>Exacerbace, </a:t>
            </a:r>
            <a:r>
              <a:rPr lang="cs-CZ" dirty="0" err="1">
                <a:cs typeface="Calibri"/>
              </a:rPr>
              <a:t>QoL</a:t>
            </a:r>
          </a:p>
          <a:p>
            <a:r>
              <a:rPr lang="cs-CZ" dirty="0">
                <a:cs typeface="Calibri"/>
              </a:rPr>
              <a:t>Co je vlastně akceptovatelná odpověď na léčbu</a:t>
            </a: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3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DC853-34E7-DCA0-63FE-421DF5B3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P.Č. 1971</a:t>
            </a:r>
            <a:endParaRPr lang="cs-CZ" dirty="0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95776644-20CA-6600-44BF-6D49F51535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669653"/>
              </p:ext>
            </p:extLst>
          </p:nvPr>
        </p:nvGraphicFramePr>
        <p:xfrm>
          <a:off x="174057" y="1255836"/>
          <a:ext cx="82023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 descr="Jawa 50/551 Jawetta uživatele fandic8 - Galerie k motorce | Motorkáři.cz">
            <a:extLst>
              <a:ext uri="{FF2B5EF4-FFF2-40B4-BE49-F238E27FC236}">
                <a16:creationId xmlns:a16="http://schemas.microsoft.com/office/drawing/2014/main" id="{1C106D4C-E801-9F9A-F0BD-2465EB858F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0" b="7895"/>
          <a:stretch/>
        </p:blipFill>
        <p:spPr>
          <a:xfrm>
            <a:off x="9356271" y="234042"/>
            <a:ext cx="2174438" cy="1545130"/>
          </a:xfrm>
          <a:prstGeom prst="rect">
            <a:avLst/>
          </a:prstGeom>
        </p:spPr>
      </p:pic>
      <p:pic>
        <p:nvPicPr>
          <p:cNvPr id="5" name="Obrázek 4" descr="NCTA">
            <a:extLst>
              <a:ext uri="{FF2B5EF4-FFF2-40B4-BE49-F238E27FC236}">
                <a16:creationId xmlns:a16="http://schemas.microsoft.com/office/drawing/2014/main" id="{63854038-5970-B738-AA28-BD7292829C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4487" y="5225143"/>
            <a:ext cx="2295525" cy="38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1" name="TextovéPole 180">
            <a:extLst>
              <a:ext uri="{FF2B5EF4-FFF2-40B4-BE49-F238E27FC236}">
                <a16:creationId xmlns:a16="http://schemas.microsoft.com/office/drawing/2014/main" id="{03E9BA56-603D-A09A-BD44-5417822C5EC2}"/>
              </a:ext>
            </a:extLst>
          </p:cNvPr>
          <p:cNvSpPr txBox="1"/>
          <p:nvPr/>
        </p:nvSpPr>
        <p:spPr>
          <a:xfrm>
            <a:off x="9065078" y="2343150"/>
            <a:ext cx="274320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>
                <a:solidFill>
                  <a:srgbClr val="444444"/>
                </a:solidFill>
                <a:cs typeface="Arial"/>
              </a:rPr>
              <a:t>Akutní návštěvy na pohotovosti na interně </a:t>
            </a:r>
            <a:endParaRPr lang="cs-CZ" sz="3200" dirty="0">
              <a:solidFill>
                <a:srgbClr val="000000"/>
              </a:solidFill>
              <a:cs typeface="Calibri" panose="020F0502020204030204"/>
            </a:endParaRPr>
          </a:p>
          <a:p>
            <a:pPr algn="ctr"/>
            <a:endParaRPr lang="cs-CZ" dirty="0">
              <a:solidFill>
                <a:srgbClr val="444444"/>
              </a:solidFill>
              <a:cs typeface="Arial"/>
            </a:endParaRPr>
          </a:p>
          <a:p>
            <a:pPr algn="ctr"/>
            <a:r>
              <a:rPr lang="cs-CZ" dirty="0">
                <a:solidFill>
                  <a:srgbClr val="444444"/>
                </a:solidFill>
                <a:cs typeface="Arial"/>
              </a:rPr>
              <a:t>Od 2014 - trvalá kortikoterapie 8 a 4 mg ob den</a:t>
            </a:r>
            <a:r>
              <a:rPr lang="en-US" dirty="0">
                <a:solidFill>
                  <a:srgbClr val="444444"/>
                </a:solidFill>
                <a:cs typeface="Arial"/>
              </a:rPr>
              <a:t>​</a:t>
            </a:r>
            <a:endParaRPr lang="cs-CZ" sz="320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63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DCE62-9EEB-B3FD-2BB0-BACA3B4F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Péče v centru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AA57A-3EC7-6456-ED57-2408F59C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57" y="136469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Průkaz GERD (EERCHJ) - PPI, </a:t>
            </a:r>
            <a:r>
              <a:rPr lang="cs-CZ" dirty="0" err="1">
                <a:cs typeface="Calibri"/>
              </a:rPr>
              <a:t>prokinetika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HRCT v normě - </a:t>
            </a:r>
            <a:r>
              <a:rPr lang="cs-CZ" dirty="0" err="1">
                <a:cs typeface="Calibri"/>
              </a:rPr>
              <a:t>airtrapping</a:t>
            </a:r>
            <a:r>
              <a:rPr lang="cs-CZ" dirty="0">
                <a:cs typeface="Calibri"/>
              </a:rPr>
              <a:t>, TLCO 75%</a:t>
            </a:r>
          </a:p>
          <a:p>
            <a:r>
              <a:rPr lang="cs-CZ" dirty="0">
                <a:cs typeface="Calibri"/>
              </a:rPr>
              <a:t>Není OSA</a:t>
            </a:r>
            <a:endParaRPr lang="cs-CZ" dirty="0"/>
          </a:p>
          <a:p>
            <a:r>
              <a:rPr lang="cs-CZ" dirty="0">
                <a:cs typeface="Calibri"/>
              </a:rPr>
              <a:t>ORL CR bez polypů</a:t>
            </a:r>
          </a:p>
          <a:p>
            <a:r>
              <a:rPr lang="cs-CZ" dirty="0">
                <a:solidFill>
                  <a:srgbClr val="FF0000"/>
                </a:solidFill>
                <a:cs typeface="Calibri"/>
              </a:rPr>
              <a:t>Léčba OK</a:t>
            </a:r>
            <a:r>
              <a:rPr lang="cs-CZ" dirty="0">
                <a:cs typeface="Calibri"/>
              </a:rPr>
              <a:t> (</a:t>
            </a:r>
            <a:r>
              <a:rPr lang="cs-CZ" dirty="0" err="1">
                <a:cs typeface="Calibri"/>
              </a:rPr>
              <a:t>flu</a:t>
            </a:r>
            <a:r>
              <a:rPr lang="cs-CZ" dirty="0">
                <a:cs typeface="Calibri"/>
              </a:rPr>
              <a:t> 2000/</a:t>
            </a:r>
            <a:r>
              <a:rPr lang="cs-CZ" dirty="0" err="1">
                <a:cs typeface="Calibri"/>
              </a:rPr>
              <a:t>sal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</a:rPr>
              <a:t>tio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</a:rPr>
              <a:t>teo</a:t>
            </a:r>
            <a:r>
              <a:rPr lang="cs-CZ" dirty="0">
                <a:cs typeface="Calibri"/>
              </a:rPr>
              <a:t>, LTE4i, AH)</a:t>
            </a:r>
          </a:p>
          <a:p>
            <a:r>
              <a:rPr lang="cs-CZ" dirty="0">
                <a:cs typeface="Calibri"/>
              </a:rPr>
              <a:t>Bez jiných komorbidit</a:t>
            </a:r>
          </a:p>
          <a:p>
            <a:r>
              <a:rPr lang="cs-CZ" dirty="0">
                <a:solidFill>
                  <a:srgbClr val="FF0000"/>
                </a:solidFill>
                <a:cs typeface="Calibri"/>
              </a:rPr>
              <a:t>SABA </a:t>
            </a:r>
            <a:r>
              <a:rPr lang="cs-CZ" err="1">
                <a:solidFill>
                  <a:srgbClr val="FF0000"/>
                </a:solidFill>
                <a:cs typeface="Calibri"/>
              </a:rPr>
              <a:t>abuser</a:t>
            </a:r>
            <a:r>
              <a:rPr lang="cs-CZ" dirty="0">
                <a:solidFill>
                  <a:srgbClr val="FF0000"/>
                </a:solidFill>
                <a:cs typeface="Calibri"/>
              </a:rPr>
              <a:t> – 12x/den</a:t>
            </a:r>
          </a:p>
          <a:p>
            <a:r>
              <a:rPr lang="cs-CZ" u="sng" dirty="0">
                <a:solidFill>
                  <a:srgbClr val="C00000"/>
                </a:solidFill>
                <a:cs typeface="Calibri"/>
              </a:rPr>
              <a:t>AEC 400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</a:rPr>
              <a:t>IgE</a:t>
            </a:r>
            <a:r>
              <a:rPr lang="cs-CZ" dirty="0">
                <a:cs typeface="Calibri"/>
              </a:rPr>
              <a:t> </a:t>
            </a:r>
            <a:r>
              <a:rPr lang="cs-CZ" dirty="0">
                <a:solidFill>
                  <a:srgbClr val="C00000"/>
                </a:solidFill>
                <a:cs typeface="Calibri"/>
              </a:rPr>
              <a:t>220</a:t>
            </a:r>
            <a:r>
              <a:rPr lang="cs-CZ" dirty="0">
                <a:cs typeface="Calibri"/>
              </a:rPr>
              <a:t>, </a:t>
            </a:r>
            <a:r>
              <a:rPr lang="cs-CZ" dirty="0" err="1">
                <a:cs typeface="Calibri"/>
              </a:rPr>
              <a:t>spec.IgE</a:t>
            </a:r>
            <a:r>
              <a:rPr lang="cs-CZ" dirty="0">
                <a:cs typeface="Calibri"/>
              </a:rPr>
              <a:t> kočka, pes, roztoči, pyly</a:t>
            </a:r>
          </a:p>
        </p:txBody>
      </p:sp>
      <p:pic>
        <p:nvPicPr>
          <p:cNvPr id="5" name="Obrázek 4" descr="NCTA">
            <a:extLst>
              <a:ext uri="{FF2B5EF4-FFF2-40B4-BE49-F238E27FC236}">
                <a16:creationId xmlns:a16="http://schemas.microsoft.com/office/drawing/2014/main" id="{CB1872DE-80C1-FD82-A199-7588F6116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808" y="693964"/>
            <a:ext cx="2295525" cy="38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Obrázek 3" descr="Obsah obrázku oblečení, obloha, venku, boty&#10;&#10;Popis se vygeneroval automaticky.">
            <a:extLst>
              <a:ext uri="{FF2B5EF4-FFF2-40B4-BE49-F238E27FC236}">
                <a16:creationId xmlns:a16="http://schemas.microsoft.com/office/drawing/2014/main" id="{F0B7899A-C0B7-757E-D24E-54C381356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151" y="1711675"/>
            <a:ext cx="4485736" cy="25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DA8C1-D443-91A5-EEE7-873C1465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Biologická léčba - 1 - </a:t>
            </a:r>
            <a:r>
              <a:rPr lang="cs-CZ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reslizumab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D4F75F-2A96-A9E3-43D2-FA79D08F5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klinická studie - první rok </a:t>
            </a:r>
            <a:endParaRPr lang="cs-CZ">
              <a:cs typeface="Calibri"/>
            </a:endParaRPr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OKS beze změn, 5x AE (1x hospitalizace)</a:t>
            </a:r>
          </a:p>
          <a:p>
            <a:r>
              <a:rPr lang="cs-CZ" dirty="0">
                <a:cs typeface="Calibri"/>
              </a:rPr>
              <a:t>Klinická studie - druhý rok </a:t>
            </a:r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OKS vysazeny, </a:t>
            </a:r>
            <a:r>
              <a:rPr lang="cs-CZ" u="sng" dirty="0">
                <a:solidFill>
                  <a:srgbClr val="C00000"/>
                </a:solidFill>
                <a:cs typeface="Calibri"/>
              </a:rPr>
              <a:t>2x AE</a:t>
            </a:r>
            <a:r>
              <a:rPr lang="cs-CZ" dirty="0">
                <a:solidFill>
                  <a:srgbClr val="C00000"/>
                </a:solidFill>
                <a:cs typeface="Calibri"/>
              </a:rPr>
              <a:t>, zlepšení </a:t>
            </a:r>
            <a:r>
              <a:rPr lang="cs-CZ" err="1">
                <a:solidFill>
                  <a:srgbClr val="C00000"/>
                </a:solidFill>
                <a:cs typeface="Calibri"/>
              </a:rPr>
              <a:t>QoL</a:t>
            </a:r>
            <a:endParaRPr lang="cs-CZ">
              <a:solidFill>
                <a:srgbClr val="C00000"/>
              </a:solidFill>
              <a:cs typeface="Calibri"/>
            </a:endParaRPr>
          </a:p>
          <a:p>
            <a:r>
              <a:rPr lang="cs-CZ" dirty="0">
                <a:cs typeface="Calibri"/>
              </a:rPr>
              <a:t>AEC 0, </a:t>
            </a:r>
            <a:r>
              <a:rPr lang="cs-CZ" dirty="0" err="1">
                <a:cs typeface="Calibri"/>
              </a:rPr>
              <a:t>FeNO</a:t>
            </a:r>
            <a:r>
              <a:rPr lang="cs-CZ" dirty="0">
                <a:cs typeface="Calibri"/>
              </a:rPr>
              <a:t> 15 </a:t>
            </a:r>
            <a:r>
              <a:rPr lang="cs-CZ" dirty="0" err="1">
                <a:cs typeface="Calibri"/>
              </a:rPr>
              <a:t>ppb</a:t>
            </a:r>
          </a:p>
          <a:p>
            <a:r>
              <a:rPr lang="cs-CZ" dirty="0">
                <a:cs typeface="Calibri"/>
              </a:rPr>
              <a:t>Open label program - ukončeno :-(</a:t>
            </a:r>
            <a:endParaRPr lang="cs-CZ"/>
          </a:p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Opět návrat k OKS, časté AE </a:t>
            </a:r>
          </a:p>
        </p:txBody>
      </p:sp>
      <p:pic>
        <p:nvPicPr>
          <p:cNvPr id="4" name="Obrázek 3" descr="Obsah obrázku oblečení, interiér, stroj/přístroj, inženýrství&#10;&#10;Popis se vygeneroval automaticky.">
            <a:extLst>
              <a:ext uri="{FF2B5EF4-FFF2-40B4-BE49-F238E27FC236}">
                <a16:creationId xmlns:a16="http://schemas.microsoft.com/office/drawing/2014/main" id="{4237848C-B48B-7C75-E40E-EFC1D360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9" y="2071914"/>
            <a:ext cx="4737100" cy="270872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E8EE173-9890-778D-8F0F-4F5946C200B5}"/>
              </a:ext>
            </a:extLst>
          </p:cNvPr>
          <p:cNvSpPr txBox="1"/>
          <p:nvPr/>
        </p:nvSpPr>
        <p:spPr>
          <a:xfrm>
            <a:off x="11353800" y="5245100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400" b="1">
                <a:solidFill>
                  <a:srgbClr val="FF0000"/>
                </a:solidFill>
              </a:rPr>
              <a:t>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CC251-7CE2-FABC-DF86-CC389EE8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Druhé </a:t>
            </a:r>
            <a:r>
              <a:rPr lang="cs-CZ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biologikum</a:t>
            </a:r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 - </a:t>
            </a:r>
            <a:r>
              <a:rPr lang="cs-CZ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omalizumab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86867-7D33-794A-E401-693E86636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start 02-2014, stop 10-2016</a:t>
            </a:r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první rok skvělý - vysazení OKS</a:t>
            </a:r>
            <a:endParaRPr lang="cs-CZ"/>
          </a:p>
          <a:p>
            <a:r>
              <a:rPr lang="cs-CZ" dirty="0">
                <a:cs typeface="Calibri"/>
              </a:rPr>
              <a:t>trvají občasná zhoršení cca 1x měsíčně (3 dny OKS)</a:t>
            </a:r>
            <a:endParaRPr lang="cs-CZ" dirty="0"/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druhý rok - ztráta efektu</a:t>
            </a:r>
            <a:endParaRPr lang="cs-CZ"/>
          </a:p>
          <a:p>
            <a:r>
              <a:rPr lang="cs-CZ" dirty="0">
                <a:solidFill>
                  <a:srgbClr val="000000"/>
                </a:solidFill>
                <a:cs typeface="Calibri"/>
              </a:rPr>
              <a:t>celkem 6x AE -  jen ambulantně, bez trvalé OKS</a:t>
            </a:r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třetí rok – ztráta efektu</a:t>
            </a:r>
            <a:r>
              <a:rPr lang="cs-CZ" dirty="0">
                <a:cs typeface="Calibri"/>
              </a:rPr>
              <a:t> </a:t>
            </a:r>
            <a:endParaRPr lang="cs-CZ"/>
          </a:p>
          <a:p>
            <a:r>
              <a:rPr lang="cs-CZ" dirty="0">
                <a:cs typeface="Calibri"/>
              </a:rPr>
              <a:t>celkem 3x AE, proto STOP, návrat k OKS</a:t>
            </a:r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eozinofilní markery stacionární - AEC 0, </a:t>
            </a:r>
            <a:r>
              <a:rPr lang="cs-CZ" err="1">
                <a:solidFill>
                  <a:srgbClr val="C00000"/>
                </a:solidFill>
                <a:cs typeface="Calibri"/>
              </a:rPr>
              <a:t>FeNO</a:t>
            </a:r>
            <a:r>
              <a:rPr lang="cs-CZ" dirty="0">
                <a:solidFill>
                  <a:srgbClr val="C00000"/>
                </a:solidFill>
                <a:cs typeface="Calibri"/>
              </a:rPr>
              <a:t> 30-65</a:t>
            </a:r>
          </a:p>
        </p:txBody>
      </p:sp>
      <p:pic>
        <p:nvPicPr>
          <p:cNvPr id="4" name="Obrázek 3" descr="Obsah obrázku oblečení, interiér, osoba, nábytek&#10;&#10;Popis se vygeneroval automaticky.">
            <a:extLst>
              <a:ext uri="{FF2B5EF4-FFF2-40B4-BE49-F238E27FC236}">
                <a16:creationId xmlns:a16="http://schemas.microsoft.com/office/drawing/2014/main" id="{5FF0D32F-751B-645F-F042-F4E985F3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371" y="2755900"/>
            <a:ext cx="3644900" cy="208642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BABDC52-1998-BD92-79C4-9367D800A6F1}"/>
              </a:ext>
            </a:extLst>
          </p:cNvPr>
          <p:cNvSpPr txBox="1"/>
          <p:nvPr/>
        </p:nvSpPr>
        <p:spPr>
          <a:xfrm>
            <a:off x="11353800" y="5232400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</a:rPr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8D5F9-9F1F-38FD-E511-06889E74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Třetí </a:t>
            </a:r>
            <a:r>
              <a:rPr lang="cs-CZ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biologikum</a:t>
            </a:r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 - </a:t>
            </a:r>
            <a:r>
              <a:rPr lang="cs-CZ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mepolizumab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FD2B3-CC5A-4411-81DD-D190E892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57" y="155519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start 01-2017, stop 02-2018</a:t>
            </a:r>
          </a:p>
          <a:p>
            <a:r>
              <a:rPr lang="cs-CZ" dirty="0">
                <a:cs typeface="Calibri"/>
              </a:rPr>
              <a:t>první měsíce </a:t>
            </a:r>
            <a:r>
              <a:rPr lang="cs-CZ" dirty="0" err="1">
                <a:cs typeface="Calibri"/>
              </a:rPr>
              <a:t>subj</a:t>
            </a:r>
            <a:r>
              <a:rPr lang="cs-CZ" dirty="0">
                <a:cs typeface="Calibri"/>
              </a:rPr>
              <a:t>. efekt – ale to bylo i u předchozích</a:t>
            </a:r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zcela bez efektu na exacerbace</a:t>
            </a:r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AE 6x - duben, červen, červenec, říjen (infuze), listopad, leden</a:t>
            </a:r>
          </a:p>
          <a:p>
            <a:r>
              <a:rPr lang="cs-CZ" u="sng" dirty="0">
                <a:cs typeface="Calibri"/>
              </a:rPr>
              <a:t>bez nutnosti trvalé OKS léčby</a:t>
            </a:r>
          </a:p>
          <a:p>
            <a:r>
              <a:rPr lang="cs-CZ" dirty="0">
                <a:cs typeface="Calibri"/>
              </a:rPr>
              <a:t>AEC 0, </a:t>
            </a:r>
            <a:r>
              <a:rPr lang="cs-CZ" dirty="0" err="1">
                <a:cs typeface="Calibri"/>
              </a:rPr>
              <a:t>FeNO</a:t>
            </a:r>
            <a:r>
              <a:rPr lang="cs-CZ" dirty="0">
                <a:cs typeface="Calibri"/>
              </a:rPr>
              <a:t> 30-50</a:t>
            </a:r>
          </a:p>
          <a:p>
            <a:r>
              <a:rPr lang="cs-CZ" dirty="0">
                <a:cs typeface="Calibri"/>
              </a:rPr>
              <a:t>RTG nic, spirometrie v progresi – FEV1 30-40%, BD negativní</a:t>
            </a:r>
          </a:p>
          <a:p>
            <a:r>
              <a:rPr lang="cs-CZ" dirty="0">
                <a:cs typeface="Calibri"/>
              </a:rPr>
              <a:t>ORL bez polypů</a:t>
            </a: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3" descr="Obsah obrázku oblečení, osoba, zeď, nábytek&#10;&#10;Popis se vygeneroval automaticky.">
            <a:extLst>
              <a:ext uri="{FF2B5EF4-FFF2-40B4-BE49-F238E27FC236}">
                <a16:creationId xmlns:a16="http://schemas.microsoft.com/office/drawing/2014/main" id="{EE84120D-19CE-34EB-0CD8-E9C468FD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892" y="734786"/>
            <a:ext cx="3347358" cy="195942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E880C70-24A7-1861-6CBA-2AE666BFD5E8}"/>
              </a:ext>
            </a:extLst>
          </p:cNvPr>
          <p:cNvSpPr txBox="1"/>
          <p:nvPr/>
        </p:nvSpPr>
        <p:spPr>
          <a:xfrm>
            <a:off x="11403693" y="5352143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</a:rPr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3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94AE8-8A1C-9114-F331-D290A917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Čtvrté </a:t>
            </a:r>
            <a:r>
              <a:rPr lang="cs-CZ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biologikum</a:t>
            </a:r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 - </a:t>
            </a:r>
            <a:r>
              <a:rPr lang="cs-CZ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benralizumab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8A88C-E11B-BF69-6B93-6798E0C2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57" y="1255836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>
                <a:cs typeface="Calibri"/>
              </a:rPr>
              <a:t>start 05-2018 - stop 11-2023</a:t>
            </a:r>
          </a:p>
          <a:p>
            <a:r>
              <a:rPr lang="cs-CZ" dirty="0">
                <a:cs typeface="Calibri"/>
              </a:rPr>
              <a:t>první rok léčby - </a:t>
            </a:r>
            <a:r>
              <a:rPr lang="cs-CZ" dirty="0">
                <a:solidFill>
                  <a:srgbClr val="C00000"/>
                </a:solidFill>
                <a:cs typeface="Calibri"/>
              </a:rPr>
              <a:t>vysazeny OKS</a:t>
            </a:r>
            <a:r>
              <a:rPr lang="cs-CZ" b="0" dirty="0">
                <a:solidFill>
                  <a:srgbClr val="C00000"/>
                </a:solidFill>
                <a:cs typeface="Calibri"/>
              </a:rPr>
              <a:t>, </a:t>
            </a:r>
            <a:r>
              <a:rPr lang="cs-CZ" dirty="0">
                <a:solidFill>
                  <a:srgbClr val="C00000"/>
                </a:solidFill>
                <a:cs typeface="Calibri"/>
              </a:rPr>
              <a:t>AKT 9..14</a:t>
            </a:r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AE 5x ambulantně</a:t>
            </a:r>
          </a:p>
          <a:p>
            <a:r>
              <a:rPr lang="cs-CZ" dirty="0">
                <a:cs typeface="Calibri"/>
              </a:rPr>
              <a:t>druhý rok léčby - bez OKS</a:t>
            </a:r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AE 3x </a:t>
            </a:r>
            <a:r>
              <a:rPr lang="cs-CZ" err="1">
                <a:solidFill>
                  <a:srgbClr val="C00000"/>
                </a:solidFill>
                <a:cs typeface="Calibri"/>
              </a:rPr>
              <a:t>amb</a:t>
            </a:r>
            <a:r>
              <a:rPr lang="cs-CZ" dirty="0">
                <a:solidFill>
                  <a:srgbClr val="C00000"/>
                </a:solidFill>
                <a:cs typeface="Calibri"/>
              </a:rPr>
              <a:t> + AE 2x hospitalizace !</a:t>
            </a:r>
          </a:p>
          <a:p>
            <a:r>
              <a:rPr lang="cs-CZ" dirty="0">
                <a:solidFill>
                  <a:srgbClr val="000000"/>
                </a:solidFill>
                <a:cs typeface="Calibri"/>
              </a:rPr>
              <a:t>třetí rok léčby - bez OKS</a:t>
            </a:r>
            <a:endParaRPr lang="en-US" b="0" dirty="0">
              <a:solidFill>
                <a:srgbClr val="000000"/>
              </a:solidFill>
              <a:cs typeface="Calibri"/>
            </a:endParaRPr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AE 1x hospitalizace !, občas OKS na 3 dny </a:t>
            </a:r>
            <a:endParaRPr lang="en-US" b="0" dirty="0">
              <a:solidFill>
                <a:srgbClr val="000000"/>
              </a:solidFill>
              <a:cs typeface="Calibri"/>
            </a:endParaRPr>
          </a:p>
          <a:p>
            <a:r>
              <a:rPr lang="cs-CZ">
                <a:solidFill>
                  <a:srgbClr val="000000"/>
                </a:solidFill>
                <a:cs typeface="Calibri"/>
              </a:rPr>
              <a:t>čtvrtý rok léčby - bez OKS</a:t>
            </a:r>
            <a:endParaRPr lang="en-US" b="0">
              <a:solidFill>
                <a:srgbClr val="000000"/>
              </a:solidFill>
              <a:cs typeface="Calibri"/>
            </a:endParaRPr>
          </a:p>
          <a:p>
            <a:r>
              <a:rPr lang="cs-CZ" dirty="0">
                <a:solidFill>
                  <a:srgbClr val="C00000"/>
                </a:solidFill>
                <a:cs typeface="Calibri"/>
              </a:rPr>
              <a:t>AE 3x + 1x AE hospitalizace !, občas OKS 1 den</a:t>
            </a:r>
            <a:endParaRPr lang="cs-CZ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CC40958-1A6E-C3A1-78DA-43F27F41CDE6}"/>
              </a:ext>
            </a:extLst>
          </p:cNvPr>
          <p:cNvSpPr txBox="1"/>
          <p:nvPr/>
        </p:nvSpPr>
        <p:spPr>
          <a:xfrm>
            <a:off x="7473043" y="1553936"/>
            <a:ext cx="453934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cs-CZ" sz="2800" b="1" dirty="0">
                <a:cs typeface="Arial"/>
              </a:rPr>
              <a:t>pátý rok léčby - bez OKS</a:t>
            </a:r>
            <a:r>
              <a:rPr lang="en-US" sz="2800" dirty="0"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cs-CZ" sz="2800" b="1" dirty="0">
                <a:solidFill>
                  <a:srgbClr val="C00000"/>
                </a:solidFill>
                <a:cs typeface="Arial"/>
              </a:rPr>
              <a:t>AE 1x + 1x AE hospitalizace </a:t>
            </a:r>
          </a:p>
        </p:txBody>
      </p:sp>
      <p:pic>
        <p:nvPicPr>
          <p:cNvPr id="5" name="Obrázek 4" descr="Obsah obrázku oblečení, osoba, interiér, zeď&#10;&#10;Popis se vygeneroval automaticky.">
            <a:extLst>
              <a:ext uri="{FF2B5EF4-FFF2-40B4-BE49-F238E27FC236}">
                <a16:creationId xmlns:a16="http://schemas.microsoft.com/office/drawing/2014/main" id="{267ED9F9-46C5-850E-FB1E-0D6639DD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785" y="2748642"/>
            <a:ext cx="3238500" cy="189139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736EFDE-0529-FFF9-85FF-E90032F972CB}"/>
              </a:ext>
            </a:extLst>
          </p:cNvPr>
          <p:cNvSpPr txBox="1"/>
          <p:nvPr/>
        </p:nvSpPr>
        <p:spPr>
          <a:xfrm>
            <a:off x="10929257" y="5377543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  <a:cs typeface="Calibri"/>
              </a:rPr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3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33CB7-57A4-A201-B1F9-0297A9D3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Páté </a:t>
            </a:r>
            <a:r>
              <a:rPr lang="cs-CZ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biologikum</a:t>
            </a:r>
            <a:r>
              <a:rPr lang="cs-CZ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 - </a:t>
            </a:r>
            <a:r>
              <a:rPr lang="cs-CZ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</a:rPr>
              <a:t>tezepelumab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C875B1-1563-7B08-4AFD-A56DA82F4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Par 16</a:t>
            </a:r>
          </a:p>
          <a:p>
            <a:r>
              <a:rPr lang="cs-CZ" dirty="0">
                <a:cs typeface="Calibri"/>
              </a:rPr>
              <a:t>Start 11-2023 </a:t>
            </a:r>
          </a:p>
          <a:p>
            <a:r>
              <a:rPr lang="cs-CZ" dirty="0">
                <a:cs typeface="Calibri"/>
              </a:rPr>
              <a:t>FEV1 52%, ACT 9, </a:t>
            </a:r>
            <a:r>
              <a:rPr lang="cs-CZ" err="1">
                <a:solidFill>
                  <a:srgbClr val="FF0000"/>
                </a:solidFill>
                <a:cs typeface="Calibri"/>
              </a:rPr>
              <a:t>FeNO</a:t>
            </a:r>
            <a:r>
              <a:rPr lang="cs-CZ" dirty="0">
                <a:solidFill>
                  <a:srgbClr val="FF0000"/>
                </a:solidFill>
                <a:cs typeface="Calibri"/>
              </a:rPr>
              <a:t> 21 </a:t>
            </a:r>
            <a:r>
              <a:rPr lang="cs-CZ" err="1">
                <a:solidFill>
                  <a:srgbClr val="FF0000"/>
                </a:solidFill>
                <a:cs typeface="Calibri"/>
              </a:rPr>
              <a:t>ppb</a:t>
            </a:r>
            <a:r>
              <a:rPr lang="cs-CZ" dirty="0">
                <a:solidFill>
                  <a:srgbClr val="FF0000"/>
                </a:solidFill>
                <a:cs typeface="Calibri"/>
              </a:rPr>
              <a:t>, AEC 0</a:t>
            </a:r>
          </a:p>
          <a:p>
            <a:r>
              <a:rPr lang="cs-CZ" dirty="0">
                <a:cs typeface="Calibri"/>
              </a:rPr>
              <a:t>Bez OKS</a:t>
            </a:r>
          </a:p>
          <a:p>
            <a:r>
              <a:rPr lang="cs-CZ" dirty="0">
                <a:solidFill>
                  <a:srgbClr val="FF0000"/>
                </a:solidFill>
                <a:cs typeface="Calibri"/>
              </a:rPr>
              <a:t>AE 11-2023 – za hospitalizace </a:t>
            </a:r>
          </a:p>
          <a:p>
            <a:r>
              <a:rPr lang="cs-CZ" dirty="0">
                <a:solidFill>
                  <a:srgbClr val="FF0000"/>
                </a:solidFill>
                <a:cs typeface="Calibri"/>
              </a:rPr>
              <a:t>2x AE ambulantně</a:t>
            </a:r>
          </a:p>
          <a:p>
            <a:r>
              <a:rPr lang="cs-CZ" dirty="0">
                <a:cs typeface="Calibri"/>
              </a:rPr>
              <a:t>RTG OK, ORL OK</a:t>
            </a:r>
          </a:p>
        </p:txBody>
      </p:sp>
      <p:pic>
        <p:nvPicPr>
          <p:cNvPr id="4" name="Obrázek 3" descr="Obsah obrázku interiér&#10;&#10;Popis se vygeneroval automaticky.">
            <a:extLst>
              <a:ext uri="{FF2B5EF4-FFF2-40B4-BE49-F238E27FC236}">
                <a16:creationId xmlns:a16="http://schemas.microsoft.com/office/drawing/2014/main" id="{062854A3-016A-6DCF-77D0-4D5D9604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29" y="1687286"/>
            <a:ext cx="6096000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Širokoúhlá obrazovka</PresentationFormat>
  <Paragraphs>88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 </vt:lpstr>
      <vt:lpstr>Calibri Light</vt:lpstr>
      <vt:lpstr>Motiv systému Office</vt:lpstr>
      <vt:lpstr>Motiv Office</vt:lpstr>
      <vt:lpstr>Prezentace aplikace PowerPoint</vt:lpstr>
      <vt:lpstr>Kdy měnit ? </vt:lpstr>
      <vt:lpstr>P.Č. 1971</vt:lpstr>
      <vt:lpstr>Péče v centru</vt:lpstr>
      <vt:lpstr>Biologická léčba - 1 - reslizumab</vt:lpstr>
      <vt:lpstr>Druhé biologikum - omalizumab</vt:lpstr>
      <vt:lpstr>Třetí biologikum - mepolizumab</vt:lpstr>
      <vt:lpstr>Čtvrté biologikum - benralizumab</vt:lpstr>
      <vt:lpstr>Páté biologikum - tezepelumab</vt:lpstr>
      <vt:lpstr>Proč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Radovan Sedlák</dc:creator>
  <cp:lastModifiedBy>rada.sedlak@gmail.com</cp:lastModifiedBy>
  <cp:revision>392</cp:revision>
  <dcterms:created xsi:type="dcterms:W3CDTF">2024-06-06T08:18:55Z</dcterms:created>
  <dcterms:modified xsi:type="dcterms:W3CDTF">2024-06-12T17:17:14Z</dcterms:modified>
</cp:coreProperties>
</file>