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4" r:id="rId2"/>
    <p:sldId id="267" r:id="rId3"/>
    <p:sldId id="320" r:id="rId4"/>
    <p:sldId id="318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8" r:id="rId13"/>
    <p:sldId id="279" r:id="rId14"/>
    <p:sldId id="285" r:id="rId15"/>
    <p:sldId id="286" r:id="rId16"/>
    <p:sldId id="284" r:id="rId17"/>
    <p:sldId id="296" r:id="rId18"/>
    <p:sldId id="297" r:id="rId19"/>
    <p:sldId id="300" r:id="rId20"/>
    <p:sldId id="301" r:id="rId21"/>
    <p:sldId id="292" r:id="rId22"/>
    <p:sldId id="281" r:id="rId23"/>
    <p:sldId id="294" r:id="rId24"/>
    <p:sldId id="287" r:id="rId25"/>
    <p:sldId id="311" r:id="rId26"/>
    <p:sldId id="304" r:id="rId27"/>
    <p:sldId id="313" r:id="rId28"/>
    <p:sldId id="302" r:id="rId29"/>
    <p:sldId id="305" r:id="rId30"/>
    <p:sldId id="306" r:id="rId31"/>
    <p:sldId id="315" r:id="rId32"/>
    <p:sldId id="314" r:id="rId33"/>
    <p:sldId id="316" r:id="rId34"/>
    <p:sldId id="317" r:id="rId35"/>
    <p:sldId id="319" r:id="rId36"/>
    <p:sldId id="322" r:id="rId37"/>
    <p:sldId id="321" r:id="rId38"/>
    <p:sldId id="293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79928" autoAdjust="0"/>
  </p:normalViewPr>
  <p:slideViewPr>
    <p:cSldViewPr>
      <p:cViewPr varScale="1">
        <p:scale>
          <a:sx n="71" d="100"/>
          <a:sy n="71" d="100"/>
        </p:scale>
        <p:origin x="180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AA811-35C6-44CE-AB0C-5A633FE8D58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0879C-523E-44CE-B493-81192ECF8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sjournals.org/doi/full/10.1164/rccm.202005-1628SO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 HES a EGPA jsou onemocnění spojená</a:t>
            </a:r>
            <a:r>
              <a:rPr lang="cs-CZ" baseline="0" dirty="0"/>
              <a:t> s </a:t>
            </a:r>
            <a:r>
              <a:rPr lang="cs-CZ" baseline="0" dirty="0" err="1"/>
              <a:t>hypereozinofilií</a:t>
            </a:r>
            <a:r>
              <a:rPr lang="cs-CZ" baseline="0" dirty="0"/>
              <a:t>, do značné míry si jsou podobná, a jejich </a:t>
            </a:r>
            <a:r>
              <a:rPr lang="cs-CZ" baseline="0" dirty="0" err="1"/>
              <a:t>dif.diagnostika</a:t>
            </a:r>
            <a:r>
              <a:rPr lang="cs-CZ" baseline="0" dirty="0"/>
              <a:t>, resp. Zařazení pacienta do jedné nebo druhé kategorie je někdy problematické. Zjevně není náhodou, že HES je rodu mužského a EGPA rodu ženského, protože je komplikovanější a obtížně pochopitelná. </a:t>
            </a:r>
            <a:endParaRPr lang="cs-CZ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AB4C2-3678-4081-99F9-270BAA62DFD3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								Časné zahájení léčby může předejít závažnému orgánovému postižení, na druhou stranu může ztížit definitivní stanovení diagnózy a oddálit zavedení kauzální léčby sekundární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 Nejsou jednoznačná doporučení, kdy zahájit terapii v případě absence orgánového postižení, ale již při počtu eozinofilů 1,5 – 2,0 x 10</a:t>
            </a:r>
            <a:r>
              <a:rPr lang="cs-CZ" sz="120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/l je start terapie ke zvážení    </a:t>
            </a:r>
            <a:r>
              <a:rPr lang="cs-CZ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( 1)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Základem léčby HES je i nadále systémová kortikoterapie, v úvodu v dávce odpovídající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prednisolonu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1mg/kg/den s rychlým poklesem na dávku udržující  počet eozinofilů v krvi &lt;1,50 x 10</a:t>
            </a:r>
            <a:r>
              <a:rPr lang="cs-CZ" sz="120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/l s plnou kontrolou symptomů. V případě nutnosti dlouhodobé terapie, recidivující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nebo u stavů vyžadujících vysoké dávky systémové kortikoterapie k udržení kontroly nad onemocněním je možné využít i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-IL5 léčbu nebo kombinovanou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imunosupresi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která ale mívá řadu nežádoucích účinků. </a:t>
            </a:r>
            <a:r>
              <a:rPr lang="cs-CZ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( 1, 2)</a:t>
            </a:r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/>
              <a:t>Žena 53 let,</a:t>
            </a:r>
            <a:r>
              <a:rPr lang="cs-CZ" baseline="0"/>
              <a:t> 61% </a:t>
            </a:r>
            <a:r>
              <a:rPr lang="cs-CZ" baseline="0" err="1"/>
              <a:t>eozino</a:t>
            </a:r>
            <a:r>
              <a:rPr lang="cs-CZ" baseline="0"/>
              <a:t> v BAL, </a:t>
            </a:r>
            <a:r>
              <a:rPr lang="cs-CZ" baseline="0" err="1"/>
              <a:t>eozino</a:t>
            </a:r>
            <a:r>
              <a:rPr lang="cs-CZ"/>
              <a:t> až 9,19x10na9/l</a:t>
            </a:r>
            <a:endParaRPr lang="en-US"/>
          </a:p>
          <a:p>
            <a:r>
              <a:rPr lang="cs-CZ" err="1"/>
              <a:t>Hospit</a:t>
            </a:r>
            <a:r>
              <a:rPr lang="cs-CZ"/>
              <a:t>. 2/2022 pro neustupující pneumonii cca 3-4 týdny, respirační insuficience</a:t>
            </a:r>
          </a:p>
          <a:p>
            <a:r>
              <a:rPr lang="cs-CZ"/>
              <a:t>od 10/2021 suchý dráždivý kašel, bez </a:t>
            </a:r>
            <a:r>
              <a:rPr lang="cs-CZ" err="1"/>
              <a:t>febrilií</a:t>
            </a:r>
            <a:r>
              <a:rPr lang="cs-CZ"/>
              <a:t>, od 12/2021 rozvoj dušnosti při námaze</a:t>
            </a:r>
            <a:endParaRPr lang="cs-CZ">
              <a:cs typeface="Calibri"/>
            </a:endParaRPr>
          </a:p>
          <a:p>
            <a:r>
              <a:rPr lang="cs-CZ" err="1"/>
              <a:t>exantém</a:t>
            </a:r>
            <a:r>
              <a:rPr lang="cs-CZ"/>
              <a:t> na zádech</a:t>
            </a:r>
            <a:endParaRPr lang="cs-CZ">
              <a:cs typeface="Calibri"/>
            </a:endParaRPr>
          </a:p>
          <a:p>
            <a:r>
              <a:rPr lang="cs-CZ"/>
              <a:t>ANCA </a:t>
            </a:r>
            <a:r>
              <a:rPr lang="cs-CZ" err="1"/>
              <a:t>negat</a:t>
            </a:r>
            <a:r>
              <a:rPr lang="cs-CZ"/>
              <a:t>.</a:t>
            </a:r>
            <a:endParaRPr lang="cs-CZ">
              <a:cs typeface="Calibri"/>
            </a:endParaRPr>
          </a:p>
          <a:p>
            <a:r>
              <a:rPr lang="cs-CZ" err="1"/>
              <a:t>IgE</a:t>
            </a:r>
            <a:r>
              <a:rPr lang="cs-CZ"/>
              <a:t> 755. autoprotilátky v normě   </a:t>
            </a:r>
            <a:endParaRPr lang="cs-CZ">
              <a:cs typeface="Calibri"/>
            </a:endParaRPr>
          </a:p>
          <a:p>
            <a:r>
              <a:rPr lang="cs-CZ"/>
              <a:t>   </a:t>
            </a:r>
            <a:endParaRPr lang="cs-CZ">
              <a:cs typeface="Calibri"/>
            </a:endParaRPr>
          </a:p>
          <a:p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Muž</a:t>
            </a:r>
            <a:r>
              <a:rPr lang="en-US">
                <a:cs typeface="Calibri"/>
              </a:rPr>
              <a:t>, 58 let, </a:t>
            </a:r>
            <a:r>
              <a:rPr lang="en-US" err="1">
                <a:cs typeface="Calibri"/>
              </a:rPr>
              <a:t>zdravý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exkuřák</a:t>
            </a:r>
            <a:r>
              <a:rPr lang="en-US">
                <a:cs typeface="Calibri"/>
              </a:rPr>
              <a:t>, spiro I </a:t>
            </a:r>
            <a:r>
              <a:rPr lang="en-US" err="1">
                <a:cs typeface="Calibri"/>
              </a:rPr>
              <a:t>TLco</a:t>
            </a:r>
            <a:r>
              <a:rPr lang="en-US">
                <a:cs typeface="Calibri"/>
              </a:rPr>
              <a:t> v </a:t>
            </a:r>
            <a:r>
              <a:rPr lang="en-US" err="1">
                <a:cs typeface="Calibri"/>
              </a:rPr>
              <a:t>normě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příznaky</a:t>
            </a:r>
            <a:r>
              <a:rPr lang="en-US">
                <a:cs typeface="Calibri"/>
              </a:rPr>
              <a:t> - 3 </a:t>
            </a:r>
            <a:r>
              <a:rPr lang="en-US" err="1">
                <a:cs typeface="Calibri"/>
              </a:rPr>
              <a:t>měsíce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progredující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kašel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měsíc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progredující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dušnost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cca</a:t>
            </a:r>
            <a:r>
              <a:rPr lang="en-US">
                <a:cs typeface="Calibri"/>
              </a:rPr>
              <a:t> 2 </a:t>
            </a:r>
            <a:r>
              <a:rPr lang="en-US" err="1">
                <a:cs typeface="Calibri"/>
              </a:rPr>
              <a:t>týdny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subfebrilie</a:t>
            </a:r>
            <a:r>
              <a:rPr lang="en-US">
                <a:cs typeface="Calibri"/>
              </a:rPr>
              <a:t> a </a:t>
            </a:r>
            <a:r>
              <a:rPr lang="en-US" err="1">
                <a:cs typeface="Calibri"/>
              </a:rPr>
              <a:t>febrilie</a:t>
            </a:r>
            <a:r>
              <a:rPr lang="en-US">
                <a:cs typeface="Calibri"/>
              </a:rPr>
              <a:t> </a:t>
            </a:r>
            <a:endParaRPr lang="en-US"/>
          </a:p>
          <a:p>
            <a:endParaRPr lang="en-US" err="1"/>
          </a:p>
          <a:p>
            <a:r>
              <a:rPr lang="en-US" err="1">
                <a:cs typeface="Calibri"/>
              </a:rPr>
              <a:t>Eozino</a:t>
            </a:r>
            <a:r>
              <a:rPr lang="en-US">
                <a:cs typeface="Calibri"/>
              </a:rPr>
              <a:t> 4,19x10na9/l, ECP </a:t>
            </a:r>
            <a:r>
              <a:rPr lang="en-US" err="1">
                <a:cs typeface="Calibri"/>
              </a:rPr>
              <a:t>nad</a:t>
            </a:r>
            <a:r>
              <a:rPr lang="en-US">
                <a:cs typeface="Calibri"/>
              </a:rPr>
              <a:t> 200,  </a:t>
            </a:r>
            <a:r>
              <a:rPr lang="en-US" err="1">
                <a:cs typeface="Calibri"/>
              </a:rPr>
              <a:t>IgE</a:t>
            </a:r>
            <a:r>
              <a:rPr lang="en-US">
                <a:cs typeface="Calibri"/>
              </a:rPr>
              <a:t> 6,9, ANCA </a:t>
            </a:r>
            <a:r>
              <a:rPr lang="en-US" err="1">
                <a:cs typeface="Calibri"/>
              </a:rPr>
              <a:t>negat</a:t>
            </a:r>
            <a:r>
              <a:rPr lang="en-US">
                <a:cs typeface="Calibri"/>
              </a:rPr>
              <a:t>. , BAL – 100% </a:t>
            </a:r>
            <a:r>
              <a:rPr lang="en-US" err="1">
                <a:cs typeface="Calibri"/>
              </a:rPr>
              <a:t>eozino</a:t>
            </a:r>
            <a:r>
              <a:rPr lang="en-US">
                <a:cs typeface="Calibri"/>
              </a:rPr>
              <a:t> </a:t>
            </a:r>
            <a:endParaRPr lang="en-US"/>
          </a:p>
          <a:p>
            <a:endParaRPr lang="cs-CZ">
              <a:cs typeface="Calibri"/>
            </a:endParaRPr>
          </a:p>
          <a:p>
            <a:r>
              <a:rPr lang="cs-CZ">
                <a:cs typeface="Calibri"/>
              </a:rPr>
              <a:t>Připisováno Covid19 rentgenologem! </a:t>
            </a:r>
          </a:p>
          <a:p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 hrudníku bez průkazu plicní embolie,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bilat.popisovány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intersticiální změny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z covid19 v rozsahu 30% plicního parenchymu, lymfadenopatie mediastina a hilů, více vpravo</a:t>
            </a:r>
            <a:endParaRPr lang="cs-CZ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3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Obraz</a:t>
            </a:r>
            <a:r>
              <a:rPr lang="en-US" b="1" dirty="0"/>
              <a:t> </a:t>
            </a:r>
            <a:r>
              <a:rPr lang="en-US" b="1" dirty="0" err="1"/>
              <a:t>endomyokardiální</a:t>
            </a:r>
            <a:r>
              <a:rPr lang="en-US" b="1" dirty="0"/>
              <a:t> </a:t>
            </a:r>
            <a:r>
              <a:rPr lang="en-US" b="1" dirty="0" err="1"/>
              <a:t>fibrózy</a:t>
            </a:r>
            <a:r>
              <a:rPr lang="en-US" b="1" dirty="0"/>
              <a:t> </a:t>
            </a:r>
            <a:r>
              <a:rPr lang="en-US" b="1" dirty="0" err="1"/>
              <a:t>při</a:t>
            </a:r>
            <a:r>
              <a:rPr lang="en-US" b="1" dirty="0"/>
              <a:t> </a:t>
            </a:r>
            <a:r>
              <a:rPr lang="en-US" b="1" dirty="0" err="1"/>
              <a:t>vyšetření</a:t>
            </a:r>
            <a:r>
              <a:rPr lang="en-US" b="1" dirty="0"/>
              <a:t> </a:t>
            </a:r>
            <a:r>
              <a:rPr lang="en-US" b="1" dirty="0" err="1"/>
              <a:t>magnetickou</a:t>
            </a:r>
            <a:r>
              <a:rPr lang="en-US" b="1" dirty="0"/>
              <a:t> </a:t>
            </a:r>
            <a:r>
              <a:rPr lang="en-US" b="1" dirty="0" err="1"/>
              <a:t>rezonancí</a:t>
            </a:r>
            <a:r>
              <a:rPr lang="en-US" b="1" dirty="0"/>
              <a:t> v </a:t>
            </a:r>
            <a:r>
              <a:rPr lang="en-US" b="1" dirty="0" err="1"/>
              <a:t>horizontální</a:t>
            </a:r>
            <a:r>
              <a:rPr lang="en-US" b="1" dirty="0"/>
              <a:t> </a:t>
            </a:r>
            <a:r>
              <a:rPr lang="en-US" b="1" dirty="0" err="1"/>
              <a:t>dlouhé</a:t>
            </a:r>
            <a:r>
              <a:rPr lang="en-US" b="1" dirty="0"/>
              <a:t> </a:t>
            </a:r>
            <a:r>
              <a:rPr lang="en-US" b="1" dirty="0" err="1"/>
              <a:t>ose</a:t>
            </a:r>
            <a:r>
              <a:rPr lang="en-US" b="1" dirty="0"/>
              <a:t>: </a:t>
            </a:r>
            <a:r>
              <a:rPr lang="en-US" b="1" dirty="0" err="1"/>
              <a:t>plná</a:t>
            </a:r>
            <a:r>
              <a:rPr lang="en-US" b="1" dirty="0"/>
              <a:t> </a:t>
            </a:r>
            <a:r>
              <a:rPr lang="en-US" b="1" dirty="0" err="1"/>
              <a:t>šipka</a:t>
            </a:r>
            <a:r>
              <a:rPr lang="en-US" b="1" dirty="0"/>
              <a:t> </a:t>
            </a:r>
            <a:r>
              <a:rPr lang="en-US" b="1" dirty="0" err="1"/>
              <a:t>označuje</a:t>
            </a:r>
            <a:r>
              <a:rPr lang="en-US" b="1" dirty="0"/>
              <a:t> </a:t>
            </a:r>
            <a:r>
              <a:rPr lang="en-US" b="1" dirty="0" err="1"/>
              <a:t>silný</a:t>
            </a:r>
            <a:r>
              <a:rPr lang="en-US" b="1" dirty="0"/>
              <a:t> </a:t>
            </a:r>
            <a:r>
              <a:rPr lang="en-US" b="1" dirty="0" err="1"/>
              <a:t>hypersignální</a:t>
            </a:r>
            <a:r>
              <a:rPr lang="en-US" b="1" dirty="0"/>
              <a:t> </a:t>
            </a:r>
            <a:r>
              <a:rPr lang="en-US" b="1" dirty="0" err="1"/>
              <a:t>lem</a:t>
            </a:r>
            <a:r>
              <a:rPr lang="en-US" b="1" dirty="0"/>
              <a:t> </a:t>
            </a:r>
            <a:r>
              <a:rPr lang="en-US" b="1" dirty="0" err="1"/>
              <a:t>pozdního</a:t>
            </a:r>
            <a:r>
              <a:rPr lang="en-US" b="1" dirty="0"/>
              <a:t> </a:t>
            </a:r>
            <a:r>
              <a:rPr lang="en-US" b="1" dirty="0" err="1"/>
              <a:t>sycení</a:t>
            </a:r>
            <a:r>
              <a:rPr lang="en-US" b="1" dirty="0"/>
              <a:t> </a:t>
            </a:r>
            <a:r>
              <a:rPr lang="en-US" b="1" dirty="0" err="1"/>
              <a:t>kontrastní</a:t>
            </a:r>
            <a:r>
              <a:rPr lang="en-US" b="1" dirty="0"/>
              <a:t> </a:t>
            </a:r>
            <a:r>
              <a:rPr lang="en-US" b="1" dirty="0" err="1"/>
              <a:t>látkou</a:t>
            </a:r>
            <a:r>
              <a:rPr lang="en-US" b="1" dirty="0"/>
              <a:t> </a:t>
            </a:r>
            <a:r>
              <a:rPr lang="en-US" b="1" dirty="0" err="1"/>
              <a:t>odpovídající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endokard</a:t>
            </a:r>
            <a:r>
              <a:rPr lang="en-US" b="1" dirty="0"/>
              <a:t> </a:t>
            </a:r>
            <a:r>
              <a:rPr lang="en-US" b="1" dirty="0" err="1"/>
              <a:t>nasedající</a:t>
            </a:r>
            <a:r>
              <a:rPr lang="en-US" b="1" dirty="0"/>
              <a:t> </a:t>
            </a:r>
            <a:r>
              <a:rPr lang="en-US" b="1" dirty="0" err="1"/>
              <a:t>fibrotické</a:t>
            </a:r>
            <a:r>
              <a:rPr lang="en-US" b="1" dirty="0"/>
              <a:t> </a:t>
            </a:r>
            <a:r>
              <a:rPr lang="en-US" b="1" dirty="0" err="1"/>
              <a:t>obliteraci</a:t>
            </a:r>
            <a:r>
              <a:rPr lang="en-US" b="1" dirty="0"/>
              <a:t> </a:t>
            </a:r>
            <a:r>
              <a:rPr lang="en-US" b="1" dirty="0" err="1"/>
              <a:t>hrotu</a:t>
            </a:r>
            <a:r>
              <a:rPr lang="en-US" b="1" dirty="0"/>
              <a:t> </a:t>
            </a:r>
            <a:r>
              <a:rPr lang="en-US" b="1" dirty="0" err="1"/>
              <a:t>levé</a:t>
            </a:r>
            <a:r>
              <a:rPr lang="en-US" b="1" dirty="0"/>
              <a:t> </a:t>
            </a:r>
            <a:r>
              <a:rPr lang="en-US" b="1" dirty="0" err="1"/>
              <a:t>komory</a:t>
            </a:r>
            <a:r>
              <a:rPr lang="en-US" b="1" dirty="0"/>
              <a:t>, </a:t>
            </a:r>
            <a:r>
              <a:rPr lang="en-US" b="1" dirty="0" err="1"/>
              <a:t>šrafovaná</a:t>
            </a:r>
            <a:r>
              <a:rPr lang="en-US" b="1" dirty="0"/>
              <a:t> </a:t>
            </a:r>
            <a:r>
              <a:rPr lang="en-US" b="1" dirty="0" err="1"/>
              <a:t>šipka</a:t>
            </a:r>
            <a:r>
              <a:rPr lang="en-US" b="1" dirty="0"/>
              <a:t> </a:t>
            </a:r>
            <a:r>
              <a:rPr lang="en-US" b="1" dirty="0" err="1"/>
              <a:t>pak</a:t>
            </a:r>
            <a:r>
              <a:rPr lang="en-US" b="1" dirty="0"/>
              <a:t> </a:t>
            </a:r>
            <a:r>
              <a:rPr lang="en-US" b="1" dirty="0" err="1"/>
              <a:t>označuje</a:t>
            </a:r>
            <a:r>
              <a:rPr lang="en-US" b="1" dirty="0"/>
              <a:t> </a:t>
            </a:r>
            <a:r>
              <a:rPr lang="en-US" b="1" dirty="0" err="1"/>
              <a:t>hyposignální</a:t>
            </a:r>
            <a:r>
              <a:rPr lang="en-US" b="1" dirty="0"/>
              <a:t> </a:t>
            </a:r>
            <a:r>
              <a:rPr lang="en-US" b="1" dirty="0" err="1"/>
              <a:t>trombotické</a:t>
            </a:r>
            <a:r>
              <a:rPr lang="en-US" b="1" dirty="0"/>
              <a:t> </a:t>
            </a:r>
            <a:r>
              <a:rPr lang="en-US" b="1" dirty="0" err="1"/>
              <a:t>jádro</a:t>
            </a:r>
            <a:r>
              <a:rPr lang="en-US" b="1" dirty="0"/>
              <a:t> v </a:t>
            </a:r>
            <a:r>
              <a:rPr lang="en-US" b="1" dirty="0" err="1"/>
              <a:t>jejím</a:t>
            </a:r>
            <a:r>
              <a:rPr lang="en-US" b="1" dirty="0"/>
              <a:t> </a:t>
            </a:r>
            <a:r>
              <a:rPr lang="en-US" b="1" dirty="0" err="1"/>
              <a:t>nitru</a:t>
            </a:r>
            <a:r>
              <a:rPr lang="en-US" b="1" dirty="0"/>
              <a:t> (LK – </a:t>
            </a:r>
            <a:r>
              <a:rPr lang="en-US" b="1" dirty="0" err="1"/>
              <a:t>levá</a:t>
            </a:r>
            <a:r>
              <a:rPr lang="en-US" b="1" dirty="0"/>
              <a:t> </a:t>
            </a:r>
            <a:r>
              <a:rPr lang="en-US" b="1" dirty="0" err="1"/>
              <a:t>komora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00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Syndrom byl </a:t>
            </a:r>
            <a:r>
              <a:rPr lang="cs-CZ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poprve</a:t>
            </a:r>
            <a:r>
              <a:rPr lang="cs-CZ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popsan</a:t>
            </a:r>
            <a:r>
              <a:rPr lang="cs-CZ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roce 1951</a:t>
            </a:r>
          </a:p>
          <a:p>
            <a:r>
              <a:rPr lang="cs-CZ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Švedy</a:t>
            </a:r>
            <a:r>
              <a:rPr lang="cs-CZ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Jakobem </a:t>
            </a:r>
            <a:r>
              <a:rPr lang="cs-CZ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Churgem</a:t>
            </a:r>
            <a:r>
              <a:rPr lang="cs-CZ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Lotte</a:t>
            </a:r>
            <a:r>
              <a:rPr lang="cs-CZ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Straussovou</a:t>
            </a:r>
            <a:endParaRPr lang="cs-CZ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Dříve se uvádělo, že více postihuje muže, recentně více ženy </a:t>
            </a:r>
          </a:p>
          <a:p>
            <a:r>
              <a:rPr lang="en-US" dirty="0"/>
              <a:t>annual incidence were</a:t>
            </a:r>
            <a:r>
              <a:rPr lang="cs-CZ" dirty="0"/>
              <a:t> 0.9 – 2,4/milion, </a:t>
            </a:r>
            <a:r>
              <a:rPr lang="en-US" dirty="0"/>
              <a:t>and prevalence of EGPA </a:t>
            </a:r>
          </a:p>
          <a:p>
            <a:r>
              <a:rPr lang="en-US" dirty="0"/>
              <a:t>10.7e17.8 per million</a:t>
            </a:r>
            <a:endParaRPr lang="cs-CZ" dirty="0"/>
          </a:p>
          <a:p>
            <a:r>
              <a:rPr lang="cs-CZ" dirty="0"/>
              <a:t>Postihuje malé cévy</a:t>
            </a:r>
          </a:p>
          <a:p>
            <a:r>
              <a:rPr lang="cs-CZ" dirty="0"/>
              <a:t>Původně </a:t>
            </a:r>
            <a:r>
              <a:rPr lang="cs-CZ" dirty="0" err="1"/>
              <a:t>sy</a:t>
            </a:r>
            <a:r>
              <a:rPr lang="cs-CZ" dirty="0"/>
              <a:t> </a:t>
            </a:r>
            <a:r>
              <a:rPr lang="cs-CZ" dirty="0" err="1"/>
              <a:t>Churg</a:t>
            </a:r>
            <a:r>
              <a:rPr lang="cs-CZ" dirty="0"/>
              <a:t>-</a:t>
            </a:r>
            <a:r>
              <a:rPr lang="cs-CZ" dirty="0" err="1"/>
              <a:t>Straussové</a:t>
            </a:r>
            <a:r>
              <a:rPr lang="cs-CZ" dirty="0"/>
              <a:t> ( 1951), EGPA od r. </a:t>
            </a:r>
          </a:p>
          <a:p>
            <a:r>
              <a:rPr lang="cs-CZ" dirty="0"/>
              <a:t>ACR 1990 – klasifikace 7 vaskulitid</a:t>
            </a:r>
          </a:p>
          <a:p>
            <a:r>
              <a:rPr lang="cs-CZ" dirty="0" err="1"/>
              <a:t>Lanhamova</a:t>
            </a:r>
            <a:r>
              <a:rPr lang="cs-CZ" dirty="0"/>
              <a:t> kriteria z r. 1984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Tohle je definice z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Chapel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Consensus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r.2012,  která popisuje EGPA jako jednu z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anca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asdociovaných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vaskulitid.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– už 1994 – histologie + klinická manifestace, verze 2012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CHCC2012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CHCC2012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Definitions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The 1990 ACR classification criteria have been the most popular</a:t>
            </a:r>
            <a:r>
              <a:rPr lang="cs-CZ" dirty="0"/>
              <a:t> </a:t>
            </a:r>
            <a:r>
              <a:rPr lang="en-US" dirty="0"/>
              <a:t>classification criteria for the disease, however it has been </a:t>
            </a:r>
            <a:r>
              <a:rPr lang="en-US" dirty="0" err="1"/>
              <a:t>devel</a:t>
            </a:r>
            <a:endParaRPr lang="en-US" dirty="0"/>
          </a:p>
          <a:p>
            <a:r>
              <a:rPr lang="en-US" dirty="0" err="1"/>
              <a:t>Oped</a:t>
            </a:r>
            <a:r>
              <a:rPr lang="cs-CZ" dirty="0"/>
              <a:t> </a:t>
            </a:r>
            <a:r>
              <a:rPr lang="en-US" dirty="0"/>
              <a:t>before widespread ANCA testing</a:t>
            </a:r>
            <a:endParaRPr lang="cs-CZ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validation of the ACR criteria has never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performed. In 1984, Lanham and his associates reviewed 16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with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Churg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-Strauss syndrome in their institution and 138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/>
              <a:t>Discrimination of </a:t>
            </a:r>
            <a:r>
              <a:rPr lang="en-US" dirty="0" err="1"/>
              <a:t>hypereosinophilic</a:t>
            </a:r>
            <a:r>
              <a:rPr lang="en-US" dirty="0"/>
              <a:t> syndrome is</a:t>
            </a:r>
            <a:r>
              <a:rPr lang="cs-CZ" dirty="0"/>
              <a:t> </a:t>
            </a:r>
            <a:r>
              <a:rPr lang="en-US" dirty="0"/>
              <a:t>unclear in Lanham criteria</a:t>
            </a:r>
            <a:endParaRPr lang="cs-CZ" dirty="0"/>
          </a:p>
          <a:p>
            <a:r>
              <a:rPr lang="en-US" dirty="0"/>
              <a:t>Presence of bronchial asthma is needed for diagnosing the</a:t>
            </a:r>
          </a:p>
          <a:p>
            <a:r>
              <a:rPr lang="en-US" dirty="0"/>
              <a:t>disease in Lanham criteria, while asthma is not mandatory in the</a:t>
            </a:r>
            <a:r>
              <a:rPr lang="cs-CZ" dirty="0"/>
              <a:t> </a:t>
            </a:r>
            <a:r>
              <a:rPr lang="en-US" dirty="0"/>
              <a:t>ACR criteria.</a:t>
            </a:r>
            <a:endParaRPr lang="cs-CZ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of the ACR criteria alone results in frequent overlaps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each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CHCC system was limited due to 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 for histology, resulting in many unclassified cases.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diagnostic overlaps and unclassified cases, Watts et al.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 a stepwise algorithm for diagnosing AAV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polyarteritis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nodosa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2007.13 The step of diagnosing EGPA (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Churg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Strauss syndrome) exists the most upstream in this diagnostic algorithm,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presence/absence of EGPA (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Churg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-Strauss syndrome)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judged by using the ACR and Lanham criteria.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need for newer </a:t>
            </a:r>
            <a:r>
              <a:rPr lang="en-US" dirty="0" err="1"/>
              <a:t>classi</a:t>
            </a:r>
            <a:endParaRPr lang="en-US" dirty="0"/>
          </a:p>
          <a:p>
            <a:r>
              <a:rPr lang="en-US" dirty="0" err="1"/>
              <a:t>fication</a:t>
            </a:r>
            <a:endParaRPr lang="en-US" dirty="0"/>
          </a:p>
          <a:p>
            <a:r>
              <a:rPr lang="en-US" dirty="0"/>
              <a:t>and diagnosis criteria of </a:t>
            </a:r>
            <a:r>
              <a:rPr lang="en-US" dirty="0" err="1"/>
              <a:t>vasculitides</a:t>
            </a:r>
            <a:r>
              <a:rPr lang="en-US" dirty="0"/>
              <a:t> were reviewed by a</a:t>
            </a:r>
          </a:p>
          <a:p>
            <a:r>
              <a:rPr lang="en-US" dirty="0"/>
              <a:t>European League Against Rheumatism (EULAR)/ACR working group</a:t>
            </a:r>
          </a:p>
          <a:p>
            <a:r>
              <a:rPr lang="en-US" dirty="0"/>
              <a:t>in 2010.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Prevalence v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evropě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– 38/milion  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Dříve se uvádělo, že více postihuje muže, recentně více ženy </a:t>
            </a:r>
          </a:p>
          <a:p>
            <a:r>
              <a:rPr lang="en-US" dirty="0"/>
              <a:t>annual incidence were</a:t>
            </a:r>
            <a:r>
              <a:rPr lang="cs-CZ" dirty="0"/>
              <a:t> 0.9 – 2,4/milion, </a:t>
            </a:r>
            <a:r>
              <a:rPr lang="en-US" dirty="0"/>
              <a:t>and prevalence of EGPA </a:t>
            </a:r>
          </a:p>
          <a:p>
            <a:r>
              <a:rPr lang="en-US" dirty="0"/>
              <a:t>10.7e17.8 per million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 zavedením kortikoidů umírala polovina pacientů do 3 měsíců od prvních projevů vaskulitidy a 5 l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přežívalo méně než 5 % pacientů. Neléčená ANCA pozitivní vaskulitida je tedy onemocnění smrtelné, svou prognózou srovnatelné s hematologickými malignitami. V současnosti pět let přežívá díky kombinované léčbě více než 75 % nemocných. Nejčastější příčinou smrti v akutní fázi onemocnění je infarkt myokardu nebo srdeční selhání. Výskyt pozdních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relapsů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nemoci je možný, ale není tak častý jako u jiných vaskulitid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 at the disease onset was identified as a risk factor for relapse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plural studies,28,30,58 though the underlying mechanism was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unknown. Asthma exacerbation during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glucocorticoid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tapering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 been considered as a sign for high risk of relapse.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Recently,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Saku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investigated this issue and reported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 exacerbation and relapse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EGPA were independent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other.28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 persistent airway obstruction due to bronchial asthma,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neurologic damage is the most frequent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sequelae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observed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 40% of EGPA patients.29,58 Neurologic damage alone dose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affect patient survival; however,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counts in most studies were highly elevated in accordance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ACR or Lanham criterion (median around 8000/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while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German group reported milder elevation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(median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1100/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b="1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KLINICKÝ PRŮBĚH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Onemocnění typicky probíhá ve třech fázích: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	</a:t>
            </a:r>
            <a:r>
              <a:rPr lang="cs-CZ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První fáze 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charakterizována alergickými projevy, jmenovitě alergickou rinitidou s nosními polypy a bronchiálním astmatem. Proto jsou nemocní nejprve většinou léčeni pneumology nebo alergology. Astmatické projevy se nemusí lišit od běžného astmatu, ale objevují se atypicky ve vyšším věku. Nekrotické léze v oblasti horních dýchacích cest jsou neobvyklé.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	</a:t>
            </a:r>
            <a:r>
              <a:rPr lang="cs-CZ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 druhé fázi 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objevuje eozinofilie v krvi a ve tkáních s eozinofilními plicními infiltráty, tyto mohou vymizet spontánně nebo při léčbě kortikoidy, bývají také popisovány plicní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nodulace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které nemají tendenci k rozpadu. Pleurální výpotek se objevuje v jedné třetině případů a má charakter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exsudátu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vysokým počtem eozinofilů. V oblasti zažívacího traktu se může onemocnění manifestovat eozinofilní gastroenteritidou.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	</a:t>
            </a:r>
            <a:r>
              <a:rPr lang="cs-CZ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Třetí fáze 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stadiem systémové vaskulitidy a je charakterizována celkovými projevy: únavností, horečkou, ztrátou hmotnosti, bolestmi kloubů, svalstva a projevy poškození jednotlivých orgánů (tab. 6.20).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Průměrný interval mezi začátkem astmatu a projevy vaskulitidy je 3 roky, pokud je interval kratší, bývá to spojováno s nepříznivou prognózou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12, 13].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Astma a nosní polypy – součást již 1.fáze, plíce a</a:t>
            </a:r>
            <a:r>
              <a:rPr lang="cs-CZ" baseline="0" dirty="0"/>
              <a:t> GIT – do určité míry projevy 2.fáze</a:t>
            </a:r>
            <a:endParaRPr lang="cs-CZ" dirty="0"/>
          </a:p>
          <a:p>
            <a:endParaRPr lang="cs-CZ" dirty="0"/>
          </a:p>
          <a:p>
            <a:r>
              <a:rPr lang="en-US" dirty="0"/>
              <a:t>peripheral nerve and </a:t>
            </a:r>
            <a:r>
              <a:rPr lang="en-US" dirty="0" err="1"/>
              <a:t>paranasal</a:t>
            </a:r>
            <a:endParaRPr lang="en-US" dirty="0"/>
          </a:p>
          <a:p>
            <a:r>
              <a:rPr lang="en-US" dirty="0"/>
              <a:t>sinuses are the most frequent organ in most of the previous studies</a:t>
            </a:r>
          </a:p>
          <a:p>
            <a:r>
              <a:rPr lang="en-US" dirty="0"/>
              <a:t>(51e98% and 48e96%, respectively).</a:t>
            </a:r>
            <a:endParaRPr lang="cs-CZ" dirty="0"/>
          </a:p>
          <a:p>
            <a:r>
              <a:rPr lang="cs-CZ" dirty="0"/>
              <a:t>24% </a:t>
            </a:r>
            <a:r>
              <a:rPr lang="cs-CZ" dirty="0" err="1"/>
              <a:t>symetr</a:t>
            </a:r>
            <a:r>
              <a:rPr lang="cs-CZ" dirty="0"/>
              <a:t>. </a:t>
            </a:r>
            <a:r>
              <a:rPr lang="cs-CZ" dirty="0" err="1"/>
              <a:t>Mononeuritis</a:t>
            </a:r>
            <a:endParaRPr lang="cs-CZ" dirty="0"/>
          </a:p>
          <a:p>
            <a:endParaRPr lang="cs-CZ" dirty="0"/>
          </a:p>
          <a:p>
            <a:r>
              <a:rPr lang="cs-CZ" dirty="0"/>
              <a:t>Plíce</a:t>
            </a:r>
            <a:r>
              <a:rPr lang="cs-CZ" baseline="0" dirty="0"/>
              <a:t> - </a:t>
            </a:r>
            <a:r>
              <a:rPr lang="en-US" baseline="0" dirty="0"/>
              <a:t>lung involvement is also frequently seen</a:t>
            </a:r>
            <a:r>
              <a:rPr lang="cs-CZ" baseline="0" dirty="0"/>
              <a:t> </a:t>
            </a:r>
            <a:r>
              <a:rPr lang="en-US" baseline="0" dirty="0"/>
              <a:t>(around 40e60%).</a:t>
            </a:r>
            <a:endParaRPr lang="cs-CZ" baseline="0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lumber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radiculopathy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(3%) are sometimes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observed.38 Subsequently, lung involvement is also frequently seen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(around 40e60%). Migrating patchy infiltrates with peripheral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dominance, which are very similar to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pneumonitis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typical manifestation of lung in EGPA patients. Pulmonary nodules,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granulomatous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mass lesions or alveolar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haemorrhage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relatively rare.31,39 Heart and gastrointestinal involvements are less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frequent in EGPA, but are more associated with a mortality risk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nerve, sinus and lung involvements. Kidney involvement was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 in around 20e25% of the patients in most of the studies,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far less common than in MPA and GPA. Kidney biopsy usually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pauci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focal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segmental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necrotising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glomerulonephritis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crescentic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formation, which is indistinguishable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other forms of AAV.40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infiltration or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eosinophilic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usually absent in kidney biopsy specimens.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1990 - 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kritéria Američan College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Rheumatology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 roku 1990: biopticky prokázaná vaskulitida z biopsie postiženého orgánu spolu se čtyřmi ze šesti následujících kritérií (tab. 6.21). Přítomnost čtyř nebo více z těchto šesti kritérií značí diagnózu CSS s 85 % senzitivitou a 99,7 % specificitou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19].</a:t>
            </a: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/>
              <a:t>John </a:t>
            </a:r>
            <a:r>
              <a:rPr lang="cs-CZ" dirty="0" err="1"/>
              <a:t>Lanham</a:t>
            </a:r>
            <a:r>
              <a:rPr lang="cs-CZ" dirty="0"/>
              <a:t> v roce 1984.Lanham vyjmenoval příznaky pozorované u souboru pacientů s EGPA a navrhl, které symptomy byly pro onemocnění vyžadující a které symptomy ano &amp;</a:t>
            </a:r>
            <a:r>
              <a:rPr lang="cs-CZ" dirty="0" err="1"/>
              <a:t>quot</a:t>
            </a:r>
            <a:r>
              <a:rPr lang="cs-CZ" dirty="0"/>
              <a:t>;další&amp;</a:t>
            </a:r>
            <a:r>
              <a:rPr lang="cs-CZ" dirty="0" err="1"/>
              <a:t>quot</a:t>
            </a:r>
            <a:r>
              <a:rPr lang="cs-CZ" dirty="0"/>
              <a:t>;.</a:t>
            </a:r>
            <a:r>
              <a:rPr lang="cs-CZ" dirty="0" err="1"/>
              <a:t>American</a:t>
            </a:r>
            <a:r>
              <a:rPr lang="cs-CZ" dirty="0"/>
              <a:t> College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Rheumatology</a:t>
            </a:r>
            <a:r>
              <a:rPr lang="cs-CZ" dirty="0"/>
              <a:t> (ACR) v roce 1990 zveřejnila seznam 6 symptomy napomáhající klasifikaci vaskulitid, vytvořené porovnáním </a:t>
            </a:r>
            <a:r>
              <a:rPr lang="cs-CZ" b="1" dirty="0"/>
              <a:t>20 pacientů s EGPA </a:t>
            </a:r>
            <a:r>
              <a:rPr lang="cs-CZ" dirty="0"/>
              <a:t>se 787 pacienty s jinými formami </a:t>
            </a:r>
            <a:r>
              <a:rPr lang="cs-CZ" b="1" dirty="0"/>
              <a:t>vaskulitidy.Toto bylo často používáno pro diagnostiku ačkoli je určen pro klasifikac</a:t>
            </a:r>
            <a:r>
              <a:rPr lang="cs-CZ" dirty="0"/>
              <a:t>i. V roce 1994 a revidován v roce 2012, </a:t>
            </a:r>
            <a:r>
              <a:rPr lang="cs-CZ" dirty="0" err="1"/>
              <a:t>International</a:t>
            </a:r>
            <a:r>
              <a:rPr lang="cs-CZ" dirty="0"/>
              <a:t> Konference </a:t>
            </a:r>
            <a:r>
              <a:rPr lang="cs-CZ" dirty="0" err="1"/>
              <a:t>Chapel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 </a:t>
            </a:r>
            <a:r>
              <a:rPr lang="cs-CZ" dirty="0" err="1"/>
              <a:t>Consensus</a:t>
            </a:r>
            <a:r>
              <a:rPr lang="cs-CZ" dirty="0"/>
              <a:t> </a:t>
            </a:r>
            <a:r>
              <a:rPr lang="cs-CZ" dirty="0" err="1"/>
              <a:t>Conference</a:t>
            </a:r>
            <a:r>
              <a:rPr lang="cs-CZ" dirty="0"/>
              <a:t> vytvořila </a:t>
            </a:r>
            <a:r>
              <a:rPr lang="cs-CZ" b="1" dirty="0"/>
              <a:t>nomenklaturu a definici vaskulitid, opět často nesprávně používáno jako diagnostické kritérium</a:t>
            </a:r>
            <a:r>
              <a:rPr lang="cs-CZ" dirty="0"/>
              <a:t>. Konečně v roce 2014 diagnostické kritéria poskytla Evropská respirační společnost syndrom </a:t>
            </a:r>
            <a:r>
              <a:rPr lang="cs-CZ" dirty="0" err="1"/>
              <a:t>Churg</a:t>
            </a:r>
            <a:r>
              <a:rPr lang="cs-CZ" dirty="0"/>
              <a:t> </a:t>
            </a:r>
            <a:r>
              <a:rPr lang="cs-CZ" dirty="0" err="1"/>
              <a:t>Straussové</a:t>
            </a:r>
            <a:r>
              <a:rPr lang="cs-CZ" dirty="0"/>
              <a:t> (ERS-CSS) komando; publikovaná literatura však stále používá řadu kritérií. 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V současné době se ustupuje od nutnosti histologického průkazu CSS a diagnóza je založena na souboru klinických příznaků. Klinické projevy vaskulitidy, jako např.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mononeuritis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multiplex či purpura, ve spojení se systémovými symptomy, např. únavností, ztrátou tělesné hmotnosti a zvýšenou teplotou u nemocného s diagnózou astmatu jsou vysoce podezřelé z diagnózy CSS. Eozinofilie a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MPO ANCA upevní diagnózu. Histopatologický nález může diagnózu CSS podpořit, není však již striktně vyžadován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[20,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 </a:t>
            </a: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diagnostic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Lanham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Asthma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 peripheral blood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eosinophil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 &gt;1.5  106/cc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involving two or more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extrapulmonary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three criteria should be fulfilled for diagnosis of the disease.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Idiopatický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hypereozinofilní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 ( HES) je definován jako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 krvi ≥ 1,5  × 10</a:t>
            </a:r>
            <a:r>
              <a:rPr lang="cs-CZ" sz="120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/l trvající minimálně 6 měsíců, s orgánovým postižením, po vyloučení hematologické ( klonální eozinofilie, přítomnost klonálních nebo genotypicky abnormálních T-lymfocytů) nebo jiné sekundární příčiny ( např. parazitární onemocnění, infekční příčiny, malignity). Kratší doba než 6 měsíců je akceptována, pokud jsou přítomny symptomy, které vyžadují časné zahájení terapie ke snížení počtu eozinofilů, nebo dojde-li dříve ke smrti v důsledku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Pozornost musíme věnovat  i pacientům se zdánlivě  asymptomatickou jednorázově zachycenou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hypereozinofilií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Jedná se o vzácné onemocnění - incidence život ohrožujícího idiopatického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hypereozinofilního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syndromu je uváděna asi 0,5 případů na 100 000 obyvatel a rok.  </a:t>
            </a:r>
            <a:r>
              <a:rPr lang="cs-CZ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( 1,2)							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Častá primární klinická manifestace HES postižením plicního parenchymu ( obraz eozinofilní pneumonie) a/nebo dýchacích cest ( obraz těžkého eozinofilního astma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bronchiale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je důvodem, proč se diagnostikou a další péčí o tyto pacienty musí zabývat i pneumolog. 	U pacientů s podezřením na idiopatický HES je primárně nutné vyloučit klonální a jednoznačně sekundární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provést vyšetření zaměřená na přítomnost a závažnost postižení jednotlivých orgánů a vyloučení projevů vaskulitidy v rámci možné eozinofilní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granulomatozy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polyangiitidou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Nezbytné hematologické vyšetření by mělo zahrnovat i vyloučení velmi vzácné genetické abnormality PDGFRA, PDGFRB, FGFR1 nebo PCM1-JAK2 </a:t>
            </a:r>
            <a:r>
              <a:rPr lang="cs-CZ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( 1).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oběru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anamnézy je kladen důraz na cestovatelskou anamnézu, možnost polékové nebo jiné sekundární etiologie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anamnestické známky specifických orgánových postižení. Kromě plného funkčního vyšetření plic je nezbytné provést CT hrudníku, kardiologické vyšetření včetně echokardiografie a kardiologických laboratorních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markerů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vyšetření funkce ledvin, alergologické vyšetření, parazitologické vyšetření, základní vyšetření přítomnosti autoprotilátek včetně ANCA, ORL vyšetření a sonografické vyšetření břicha. Indikace dalších vyšetření se již řídí nálezy a symptomy pacienta ( bronchoskopie s BAL, gastroskopie, CT CNS, neurologické a revmatologické vyšetření atd.). 										Časné zahájení léčby může předejít závažnému orgánovému postižení, na druhou stranu může ztížit definitivní stanovení diagnózy a oddálit zavedení kauzální léčby sekundární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 Nejsou jednoznačná doporučení, kdy zahájit terapii v případě absence orgánového postižení, ale již při počtu eozinofilů 1,5 – 2,0 x 10</a:t>
            </a:r>
            <a:r>
              <a:rPr lang="cs-CZ" sz="120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/l je start terapie ke zvážení    </a:t>
            </a:r>
            <a:r>
              <a:rPr lang="cs-CZ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( 1)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Základem léčby HES je i nadále systémová kortikoterapie, v úvodu v dávce odpovídající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prednisolonu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1mg/kg/den s rychlým poklesem na dávku udržující  počet eozinofilů v krvi &lt;1,50 x 10</a:t>
            </a:r>
            <a:r>
              <a:rPr lang="cs-CZ" sz="120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/l s plnou kontrolou symptomů. V případě nutnosti dlouhodobé terapie, recidivující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nebo u stavů vyžadujících vysoké dávky systémové kortikoterapie k udržení kontroly nad onemocněním je možné využít i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-IL5 léčbu nebo kombinovanou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imunosupresi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která ale mívá řadu nežádoucích účinků. </a:t>
            </a:r>
            <a:r>
              <a:rPr lang="cs-CZ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( 1, 2)</a:t>
            </a:r>
            <a:endParaRPr lang="cs-CZ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 rozdíl od diagnostických kritérií (sloužících pro stanovení diagnózy) je účelem klasifikačních kritérií zajistit, aby k zařazení do klinických a jiných výzkumných studií byla vybrána homogenní skupina pacientů s danou diagnózou.</a:t>
            </a:r>
          </a:p>
          <a:p>
            <a:r>
              <a:rPr lang="cs-CZ" dirty="0"/>
              <a:t>Diagnostika je nadále </a:t>
            </a:r>
            <a:r>
              <a:rPr lang="cs-CZ" b="1" dirty="0"/>
              <a:t>založena na souhrnu klinických projevů</a:t>
            </a:r>
            <a:r>
              <a:rPr lang="cs-CZ" b="1" baseline="0" dirty="0"/>
              <a:t> a laboratorních nálezů ( </a:t>
            </a:r>
            <a:r>
              <a:rPr lang="cs-CZ" b="1" baseline="0" dirty="0" err="1"/>
              <a:t>eozino</a:t>
            </a:r>
            <a:r>
              <a:rPr lang="cs-CZ" b="1" baseline="0" dirty="0"/>
              <a:t>, </a:t>
            </a:r>
            <a:r>
              <a:rPr lang="cs-CZ" b="1" baseline="0" dirty="0" err="1"/>
              <a:t>pANCA</a:t>
            </a:r>
            <a:r>
              <a:rPr lang="cs-CZ" b="1" baseline="0" dirty="0"/>
              <a:t>), </a:t>
            </a:r>
            <a:r>
              <a:rPr lang="cs-CZ" b="1" baseline="0" dirty="0" err="1"/>
              <a:t>ev.podpořena</a:t>
            </a:r>
            <a:r>
              <a:rPr lang="cs-CZ" b="1" baseline="0" dirty="0"/>
              <a:t> histologií.</a:t>
            </a:r>
            <a:r>
              <a:rPr lang="cs-CZ" baseline="0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Klinické projevy vaskulitidy, jako např.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mononeuritis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multiplex či purpura, ve spojení se systémovými symptomy, např. únavností, ztrátou tělesné hmotnosti a zvýšenou teplotou u nemocného s diagnózou astmatu jsou vysoce podezřelé z diagnózy CSS. Eozinofilie a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MPO ANCA upevní diagnózu. Histopatologický nález může diagnózu CSS podpořit, není však již striktně vyžadován</a:t>
            </a:r>
            <a:endParaRPr lang="cs-CZ" dirty="0"/>
          </a:p>
          <a:p>
            <a:r>
              <a:rPr lang="cs-CZ" b="1" dirty="0"/>
              <a:t>Eozinofilní </a:t>
            </a:r>
            <a:r>
              <a:rPr lang="cs-CZ" b="1" dirty="0" err="1"/>
              <a:t>granulomatóza</a:t>
            </a:r>
            <a:r>
              <a:rPr lang="cs-CZ" b="1" dirty="0"/>
              <a:t> s </a:t>
            </a:r>
            <a:r>
              <a:rPr lang="cs-CZ" b="1" dirty="0" err="1"/>
              <a:t>polyangiitidou</a:t>
            </a:r>
            <a:endParaRPr lang="cs-CZ" b="1" dirty="0"/>
          </a:p>
          <a:p>
            <a:r>
              <a:rPr lang="cs-CZ" dirty="0"/>
              <a:t>Zde bylo využito dat od 107 pacientů s EGPA a 450 kontrol s jiným typem vaskulitidy a výsledky byly validovány u 119 pacientů s EGPA a 437 kontrol. Na základě statistické analýzy bylo vybráno 11 možných položek kritérií u EGPA, z nichž bylo nakonec v konečné verzi ponecháno sedm, tři kritéria jsou klinická, zbylá opět využívají laboratorní výsledky, zobrazovací metody nebo biopsie </a:t>
            </a:r>
            <a:r>
              <a:rPr lang="cs-CZ" i="1" dirty="0"/>
              <a:t>(v závorce jsou vždy uvedeny příslušné body za jednotlivé položky, které se sčítají, pro diagnózu EGPA je potřebné dosáhnout součtu ≥ 6)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Rozvinutá EGPA je zajímavé onemocnění, kde se kombinuje </a:t>
            </a:r>
          </a:p>
          <a:p>
            <a:r>
              <a:rPr lang="cs-CZ" dirty="0"/>
              <a:t>Imunitní reakce 2.typu </a:t>
            </a:r>
          </a:p>
          <a:p>
            <a:r>
              <a:rPr lang="cs-CZ" dirty="0"/>
              <a:t>EGPA je uznáván jako </a:t>
            </a:r>
            <a:r>
              <a:rPr lang="cs-CZ" b="1" dirty="0"/>
              <a:t>Th2 </a:t>
            </a:r>
            <a:r>
              <a:rPr lang="cs-CZ" b="1" dirty="0" err="1"/>
              <a:t>předominantní</a:t>
            </a:r>
            <a:r>
              <a:rPr lang="cs-CZ" b="1" dirty="0"/>
              <a:t> onemocnění</a:t>
            </a:r>
            <a:r>
              <a:rPr lang="cs-CZ" dirty="0"/>
              <a:t> se zvýšenými hladinami IL-4, IL-5, IL-13 a </a:t>
            </a:r>
            <a:r>
              <a:rPr lang="cs-CZ" dirty="0" err="1"/>
              <a:t>IgE</a:t>
            </a:r>
            <a:r>
              <a:rPr lang="cs-CZ" dirty="0"/>
              <a:t> podle řady případových kontrolních studií a kazuistik.Asociace mezi IL-10 hladiny a AN negativní EGPA byly hlášeny.Zdá se vám také pomůže </a:t>
            </a:r>
            <a:r>
              <a:rPr lang="cs-CZ" b="1" dirty="0"/>
              <a:t>Th17,</a:t>
            </a:r>
            <a:r>
              <a:rPr lang="cs-CZ" dirty="0"/>
              <a:t> že odpovědi jsou také s zvýšená hladina</a:t>
            </a:r>
            <a:r>
              <a:rPr lang="cs-CZ" b="1" dirty="0"/>
              <a:t> IL-25 </a:t>
            </a:r>
            <a:r>
              <a:rPr lang="cs-CZ" dirty="0"/>
              <a:t>v séru, potencující snížení Th2 </a:t>
            </a:r>
            <a:r>
              <a:rPr lang="cs-CZ" dirty="0" err="1"/>
              <a:t>cytokinů.Eosinofilní</a:t>
            </a:r>
            <a:r>
              <a:rPr lang="cs-CZ" dirty="0"/>
              <a:t> produkty jsou rozpoznatelné v séru, BAL, moči a biopsiích s různými časovými průběhy.</a:t>
            </a:r>
          </a:p>
          <a:p>
            <a:r>
              <a:rPr lang="cs-CZ" dirty="0"/>
              <a:t>MPA – mikroskopická </a:t>
            </a:r>
            <a:r>
              <a:rPr lang="cs-CZ" dirty="0" err="1"/>
              <a:t>polyangiitida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MPO</a:t>
            </a:r>
          </a:p>
          <a:p>
            <a:r>
              <a:rPr lang="cs-CZ" dirty="0" err="1"/>
              <a:t>Glomerulonephritis</a:t>
            </a:r>
            <a:r>
              <a:rPr lang="cs-CZ" dirty="0"/>
              <a:t>,</a:t>
            </a:r>
          </a:p>
          <a:p>
            <a:r>
              <a:rPr lang="cs-CZ" dirty="0" err="1"/>
              <a:t>alveolar</a:t>
            </a:r>
            <a:r>
              <a:rPr lang="cs-CZ" dirty="0"/>
              <a:t> </a:t>
            </a:r>
            <a:r>
              <a:rPr lang="cs-CZ" dirty="0" err="1"/>
              <a:t>haemorrhage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peripheral</a:t>
            </a:r>
            <a:r>
              <a:rPr lang="cs-CZ" dirty="0"/>
              <a:t> nerve </a:t>
            </a:r>
            <a:r>
              <a:rPr lang="cs-CZ" dirty="0" err="1"/>
              <a:t>neuropathy</a:t>
            </a:r>
            <a:r>
              <a:rPr lang="cs-CZ" dirty="0"/>
              <a:t> are more</a:t>
            </a:r>
          </a:p>
          <a:p>
            <a:r>
              <a:rPr lang="cs-CZ" dirty="0" err="1"/>
              <a:t>frequent</a:t>
            </a:r>
            <a:r>
              <a:rPr lang="cs-CZ" dirty="0"/>
              <a:t> in ANCA-positive </a:t>
            </a:r>
            <a:r>
              <a:rPr lang="cs-CZ" dirty="0" err="1"/>
              <a:t>patients</a:t>
            </a:r>
            <a:r>
              <a:rPr lang="cs-CZ" dirty="0"/>
              <a:t> –p</a:t>
            </a:r>
            <a:r>
              <a:rPr lang="cs-CZ" baseline="0" dirty="0"/>
              <a:t> ANCA – protilátky proti </a:t>
            </a:r>
            <a:r>
              <a:rPr lang="cs-CZ" baseline="0" dirty="0" err="1"/>
              <a:t>myeloperoxidáze</a:t>
            </a:r>
            <a:r>
              <a:rPr lang="cs-CZ" baseline="0" dirty="0"/>
              <a:t> </a:t>
            </a:r>
            <a:r>
              <a:rPr lang="cs-CZ" baseline="0" dirty="0" err="1"/>
              <a:t>neutrofilů</a:t>
            </a:r>
            <a:endParaRPr lang="cs-CZ" baseline="0" dirty="0"/>
          </a:p>
          <a:p>
            <a:endParaRPr lang="cs-CZ" baseline="0" dirty="0"/>
          </a:p>
          <a:p>
            <a:r>
              <a:rPr lang="en-US" dirty="0"/>
              <a:t>ANCA</a:t>
            </a:r>
          </a:p>
          <a:p>
            <a:r>
              <a:rPr lang="en-US" dirty="0"/>
              <a:t>positive</a:t>
            </a:r>
          </a:p>
          <a:p>
            <a:r>
              <a:rPr lang="en-US" dirty="0"/>
              <a:t>EGPA is sharing an MHC association with MPA, while</a:t>
            </a:r>
          </a:p>
          <a:p>
            <a:r>
              <a:rPr lang="en-US" dirty="0"/>
              <a:t>ANCA-negative EGPA is genetically more similar to asthma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 MPO-ANCA–negative </a:t>
            </a:r>
            <a:r>
              <a:rPr lang="cs-CZ" dirty="0" err="1"/>
              <a:t>patients</a:t>
            </a:r>
            <a:r>
              <a:rPr lang="cs-CZ" dirty="0"/>
              <a:t>, </a:t>
            </a:r>
            <a:r>
              <a:rPr lang="cs-CZ" dirty="0" err="1"/>
              <a:t>sural</a:t>
            </a:r>
            <a:r>
              <a:rPr lang="cs-CZ" dirty="0"/>
              <a:t> nerve </a:t>
            </a:r>
            <a:r>
              <a:rPr lang="cs-CZ" dirty="0" err="1"/>
              <a:t>biopsy</a:t>
            </a:r>
            <a:r>
              <a:rPr lang="cs-CZ" dirty="0"/>
              <a:t> </a:t>
            </a:r>
            <a:r>
              <a:rPr lang="cs-CZ" dirty="0" err="1"/>
              <a:t>findings</a:t>
            </a:r>
            <a:r>
              <a:rPr lang="cs-CZ" dirty="0"/>
              <a:t> </a:t>
            </a:r>
            <a:r>
              <a:rPr lang="cs-CZ" dirty="0" err="1"/>
              <a:t>showed</a:t>
            </a:r>
            <a:r>
              <a:rPr lang="cs-CZ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large</a:t>
            </a:r>
            <a:r>
              <a:rPr lang="cs-CZ" b="1" dirty="0"/>
              <a:t> </a:t>
            </a:r>
            <a:r>
              <a:rPr lang="cs-CZ" b="1" dirty="0" err="1"/>
              <a:t>numbers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eosinophils</a:t>
            </a:r>
            <a:r>
              <a:rPr lang="cs-CZ" b="1" dirty="0"/>
              <a:t> </a:t>
            </a:r>
            <a:r>
              <a:rPr lang="cs-CZ" b="1" dirty="0" err="1"/>
              <a:t>occluded</a:t>
            </a:r>
            <a:r>
              <a:rPr lang="cs-CZ" b="1" dirty="0"/>
              <a:t> </a:t>
            </a:r>
            <a:r>
              <a:rPr lang="cs-CZ" b="1" dirty="0" err="1"/>
              <a:t>epineural</a:t>
            </a:r>
            <a:r>
              <a:rPr lang="cs-CZ" b="1" dirty="0"/>
              <a:t> </a:t>
            </a:r>
            <a:r>
              <a:rPr lang="cs-CZ" dirty="0" err="1"/>
              <a:t>vessels</a:t>
            </a:r>
            <a:r>
              <a:rPr lang="cs-CZ" dirty="0"/>
              <a:t>, </a:t>
            </a:r>
            <a:r>
              <a:rPr lang="cs-CZ" dirty="0" err="1"/>
              <a:t>whereas</a:t>
            </a:r>
            <a:r>
              <a:rPr lang="cs-CZ" dirty="0"/>
              <a:t> in </a:t>
            </a:r>
            <a:r>
              <a:rPr lang="cs-CZ" dirty="0" err="1"/>
              <a:t>sural</a:t>
            </a:r>
            <a:r>
              <a:rPr lang="cs-CZ" dirty="0"/>
              <a:t> nerve </a:t>
            </a:r>
            <a:r>
              <a:rPr lang="cs-CZ" dirty="0" err="1"/>
              <a:t>biopsies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MPO-ANCA–</a:t>
            </a:r>
            <a:r>
              <a:rPr lang="cs-CZ" dirty="0" err="1"/>
              <a:t>associated</a:t>
            </a:r>
            <a:r>
              <a:rPr lang="cs-CZ" dirty="0"/>
              <a:t> EGPA, </a:t>
            </a:r>
            <a:r>
              <a:rPr lang="cs-CZ" b="1" dirty="0" err="1"/>
              <a:t>necrotizing</a:t>
            </a:r>
            <a:r>
              <a:rPr lang="cs-CZ" b="1" dirty="0"/>
              <a:t> </a:t>
            </a:r>
            <a:r>
              <a:rPr lang="cs-CZ" b="1" dirty="0" err="1"/>
              <a:t>vasculitis</a:t>
            </a:r>
            <a:r>
              <a:rPr lang="cs-CZ" b="1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epineural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more </a:t>
            </a:r>
            <a:r>
              <a:rPr lang="cs-CZ" dirty="0" err="1"/>
              <a:t>frequently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45</a:t>
            </a:r>
            <a:r>
              <a:rPr lang="cs-CZ" dirty="0"/>
              <a:t>). On </a:t>
            </a:r>
            <a:r>
              <a:rPr lang="cs-CZ" dirty="0" err="1"/>
              <a:t>the</a:t>
            </a:r>
            <a:r>
              <a:rPr lang="cs-CZ" dirty="0"/>
              <a:t> basis </a:t>
            </a:r>
            <a:r>
              <a:rPr lang="cs-CZ" dirty="0" err="1"/>
              <a:t>of</a:t>
            </a:r>
            <a:r>
              <a:rPr lang="cs-CZ" dirty="0"/>
              <a:t> these </a:t>
            </a:r>
            <a:r>
              <a:rPr lang="cs-CZ" dirty="0" err="1"/>
              <a:t>results</a:t>
            </a:r>
            <a:r>
              <a:rPr lang="cs-CZ" dirty="0"/>
              <a:t>, </a:t>
            </a:r>
            <a:r>
              <a:rPr lang="cs-CZ" dirty="0" err="1"/>
              <a:t>Nishi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colleagues</a:t>
            </a:r>
            <a:r>
              <a:rPr lang="cs-CZ" dirty="0"/>
              <a:t> </a:t>
            </a:r>
            <a:r>
              <a:rPr lang="cs-CZ" dirty="0" err="1"/>
              <a:t>recently</a:t>
            </a:r>
            <a:r>
              <a:rPr lang="cs-CZ" dirty="0"/>
              <a:t> </a:t>
            </a:r>
            <a:r>
              <a:rPr lang="cs-CZ" dirty="0" err="1"/>
              <a:t>postulated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distinct</a:t>
            </a:r>
            <a:r>
              <a:rPr lang="cs-CZ" dirty="0"/>
              <a:t> </a:t>
            </a:r>
            <a:r>
              <a:rPr lang="cs-CZ" dirty="0" err="1"/>
              <a:t>pathophysiological</a:t>
            </a:r>
            <a:r>
              <a:rPr lang="cs-CZ" dirty="0"/>
              <a:t> </a:t>
            </a:r>
            <a:r>
              <a:rPr lang="cs-CZ" dirty="0" err="1"/>
              <a:t>mechanisms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phenotypes</a:t>
            </a:r>
            <a:r>
              <a:rPr lang="cs-CZ" dirty="0"/>
              <a:t>: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vasculitis</a:t>
            </a:r>
            <a:r>
              <a:rPr lang="cs-CZ" dirty="0"/>
              <a:t> </a:t>
            </a:r>
            <a:r>
              <a:rPr lang="cs-CZ" dirty="0" err="1"/>
              <a:t>subtype</a:t>
            </a:r>
            <a:r>
              <a:rPr lang="cs-CZ" dirty="0"/>
              <a:t>, </a:t>
            </a:r>
            <a:r>
              <a:rPr lang="cs-CZ" dirty="0" err="1"/>
              <a:t>ischemia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necrotizing</a:t>
            </a:r>
            <a:r>
              <a:rPr lang="cs-CZ" dirty="0"/>
              <a:t> </a:t>
            </a:r>
            <a:r>
              <a:rPr lang="cs-CZ" dirty="0" err="1"/>
              <a:t>vasculitis</a:t>
            </a:r>
            <a:r>
              <a:rPr lang="cs-CZ" dirty="0"/>
              <a:t>, </a:t>
            </a:r>
            <a:r>
              <a:rPr lang="cs-CZ" dirty="0" err="1"/>
              <a:t>whereas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nonvasculitis</a:t>
            </a:r>
            <a:r>
              <a:rPr lang="cs-CZ" dirty="0"/>
              <a:t> </a:t>
            </a:r>
            <a:r>
              <a:rPr lang="cs-CZ" dirty="0" err="1"/>
              <a:t>phenotype</a:t>
            </a:r>
            <a:r>
              <a:rPr lang="cs-CZ" dirty="0"/>
              <a:t>, </a:t>
            </a:r>
            <a:r>
              <a:rPr lang="cs-CZ" dirty="0" err="1"/>
              <a:t>intraluminal</a:t>
            </a:r>
            <a:r>
              <a:rPr lang="cs-CZ" dirty="0"/>
              <a:t> </a:t>
            </a:r>
            <a:r>
              <a:rPr lang="cs-CZ" dirty="0" err="1"/>
              <a:t>eosinophils</a:t>
            </a:r>
            <a:r>
              <a:rPr lang="cs-CZ" dirty="0"/>
              <a:t> </a:t>
            </a:r>
            <a:r>
              <a:rPr lang="cs-CZ" dirty="0" err="1"/>
              <a:t>occlude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, </a:t>
            </a:r>
            <a:r>
              <a:rPr lang="cs-CZ" dirty="0" err="1"/>
              <a:t>resulting</a:t>
            </a:r>
            <a:r>
              <a:rPr lang="cs-CZ" dirty="0"/>
              <a:t> in </a:t>
            </a:r>
            <a:r>
              <a:rPr lang="cs-CZ" dirty="0" err="1"/>
              <a:t>ischemia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eosinophil</a:t>
            </a:r>
            <a:r>
              <a:rPr lang="cs-CZ" dirty="0"/>
              <a:t>-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damage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predisposition</a:t>
            </a:r>
            <a:r>
              <a:rPr lang="cs-CZ" dirty="0"/>
              <a:t>, </a:t>
            </a:r>
            <a:r>
              <a:rPr lang="cs-CZ" b="1" dirty="0" err="1"/>
              <a:t>eosinophilic</a:t>
            </a:r>
            <a:r>
              <a:rPr lang="cs-CZ" b="1" dirty="0"/>
              <a:t> </a:t>
            </a:r>
            <a:r>
              <a:rPr lang="cs-CZ" b="1" dirty="0" err="1"/>
              <a:t>inflammation</a:t>
            </a:r>
            <a:r>
              <a:rPr lang="cs-CZ" b="1" dirty="0"/>
              <a:t>, </a:t>
            </a:r>
            <a:r>
              <a:rPr lang="cs-CZ" b="1" dirty="0" err="1"/>
              <a:t>and</a:t>
            </a:r>
            <a:r>
              <a:rPr lang="cs-CZ" b="1" dirty="0"/>
              <a:t> ANCA-</a:t>
            </a:r>
            <a:r>
              <a:rPr lang="cs-CZ" b="1" dirty="0" err="1"/>
              <a:t>mediated</a:t>
            </a:r>
            <a:r>
              <a:rPr lang="cs-CZ" b="1" dirty="0"/>
              <a:t> </a:t>
            </a:r>
            <a:r>
              <a:rPr lang="cs-CZ" b="1" dirty="0" err="1"/>
              <a:t>inflammation</a:t>
            </a:r>
            <a:r>
              <a:rPr lang="cs-CZ" b="1" dirty="0"/>
              <a:t> </a:t>
            </a:r>
            <a:r>
              <a:rPr lang="cs-CZ" b="1" dirty="0" err="1"/>
              <a:t>putatively</a:t>
            </a:r>
            <a:r>
              <a:rPr lang="cs-CZ" b="1" dirty="0"/>
              <a:t> </a:t>
            </a:r>
            <a:r>
              <a:rPr lang="cs-CZ" b="1" dirty="0" err="1"/>
              <a:t>involved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development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EGPA.</a:t>
            </a:r>
            <a:r>
              <a:rPr lang="cs-CZ" dirty="0"/>
              <a:t>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genetic</a:t>
            </a:r>
            <a:r>
              <a:rPr lang="cs-CZ" dirty="0"/>
              <a:t> </a:t>
            </a:r>
            <a:r>
              <a:rPr lang="cs-CZ" dirty="0" err="1"/>
              <a:t>predisposition</a:t>
            </a:r>
            <a:r>
              <a:rPr lang="cs-CZ" dirty="0"/>
              <a:t> </a:t>
            </a:r>
            <a:r>
              <a:rPr lang="cs-CZ" dirty="0" err="1"/>
              <a:t>provoke</a:t>
            </a:r>
            <a:r>
              <a:rPr lang="cs-CZ" dirty="0"/>
              <a:t> </a:t>
            </a:r>
            <a:r>
              <a:rPr lang="cs-CZ" dirty="0" err="1"/>
              <a:t>eosinophilic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ANCA-</a:t>
            </a:r>
            <a:r>
              <a:rPr lang="cs-CZ" dirty="0" err="1"/>
              <a:t>mediated</a:t>
            </a:r>
            <a:r>
              <a:rPr lang="cs-CZ" dirty="0"/>
              <a:t> </a:t>
            </a:r>
            <a:r>
              <a:rPr lang="cs-CZ" dirty="0" err="1"/>
              <a:t>inflammation</a:t>
            </a:r>
            <a:r>
              <a:rPr lang="cs-CZ" dirty="0"/>
              <a:t>. </a:t>
            </a:r>
            <a:r>
              <a:rPr lang="cs-CZ" dirty="0" err="1"/>
              <a:t>Eosinophilic</a:t>
            </a:r>
            <a:r>
              <a:rPr lang="cs-CZ" dirty="0"/>
              <a:t> </a:t>
            </a:r>
            <a:r>
              <a:rPr lang="cs-CZ" dirty="0" err="1"/>
              <a:t>inflammation</a:t>
            </a:r>
            <a:r>
              <a:rPr lang="cs-CZ" dirty="0"/>
              <a:t>; IL-5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produced</a:t>
            </a:r>
            <a:r>
              <a:rPr lang="cs-CZ" dirty="0"/>
              <a:t> </a:t>
            </a:r>
            <a:r>
              <a:rPr lang="cs-CZ" dirty="0" err="1"/>
              <a:t>mainly</a:t>
            </a:r>
            <a:r>
              <a:rPr lang="cs-CZ" dirty="0"/>
              <a:t> by Th2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ILC2s. IL-5 </a:t>
            </a:r>
            <a:r>
              <a:rPr lang="cs-CZ" dirty="0" err="1"/>
              <a:t>binds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IL-5 receptor on </a:t>
            </a:r>
            <a:r>
              <a:rPr lang="cs-CZ" dirty="0" err="1"/>
              <a:t>eosinophils</a:t>
            </a:r>
            <a:r>
              <a:rPr lang="cs-CZ" dirty="0"/>
              <a:t> to </a:t>
            </a:r>
            <a:r>
              <a:rPr lang="cs-CZ" dirty="0" err="1"/>
              <a:t>induce</a:t>
            </a:r>
            <a:r>
              <a:rPr lang="cs-CZ" dirty="0"/>
              <a:t> </a:t>
            </a:r>
            <a:r>
              <a:rPr lang="cs-CZ" dirty="0" err="1"/>
              <a:t>eosinophilopoiesis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bone </a:t>
            </a:r>
            <a:r>
              <a:rPr lang="cs-CZ" dirty="0" err="1"/>
              <a:t>marrow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induce</a:t>
            </a:r>
            <a:r>
              <a:rPr lang="cs-CZ" dirty="0"/>
              <a:t>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prolonged</a:t>
            </a:r>
            <a:r>
              <a:rPr lang="cs-CZ" dirty="0"/>
              <a:t> </a:t>
            </a:r>
            <a:r>
              <a:rPr lang="cs-CZ" dirty="0" err="1"/>
              <a:t>survival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eosinophils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tissues</a:t>
            </a:r>
            <a:r>
              <a:rPr lang="cs-CZ" dirty="0"/>
              <a:t>. </a:t>
            </a:r>
            <a:r>
              <a:rPr lang="cs-CZ" dirty="0" err="1"/>
              <a:t>ANCAmediated</a:t>
            </a:r>
            <a:r>
              <a:rPr lang="cs-CZ" dirty="0"/>
              <a:t> </a:t>
            </a:r>
            <a:r>
              <a:rPr lang="cs-CZ" dirty="0" err="1"/>
              <a:t>inflammation</a:t>
            </a:r>
            <a:r>
              <a:rPr lang="cs-CZ" dirty="0"/>
              <a:t>; </a:t>
            </a:r>
            <a:r>
              <a:rPr lang="cs-CZ" dirty="0" err="1"/>
              <a:t>Proinflammatory</a:t>
            </a:r>
            <a:r>
              <a:rPr lang="cs-CZ" dirty="0"/>
              <a:t> </a:t>
            </a:r>
            <a:r>
              <a:rPr lang="cs-CZ" dirty="0" err="1"/>
              <a:t>cytokines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complement</a:t>
            </a:r>
            <a:r>
              <a:rPr lang="cs-CZ" dirty="0"/>
              <a:t> 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pathway</a:t>
            </a:r>
            <a:r>
              <a:rPr lang="cs-CZ" dirty="0"/>
              <a:t> prime </a:t>
            </a:r>
            <a:r>
              <a:rPr lang="cs-CZ" dirty="0" err="1"/>
              <a:t>neutrophils</a:t>
            </a:r>
            <a:r>
              <a:rPr lang="cs-CZ" dirty="0"/>
              <a:t>. ANCA </a:t>
            </a:r>
            <a:r>
              <a:rPr lang="cs-CZ" dirty="0" err="1"/>
              <a:t>binds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primed</a:t>
            </a:r>
            <a:r>
              <a:rPr lang="cs-CZ" dirty="0"/>
              <a:t> </a:t>
            </a:r>
            <a:r>
              <a:rPr lang="cs-CZ" b="1" dirty="0" err="1"/>
              <a:t>neutrophils</a:t>
            </a:r>
            <a:r>
              <a:rPr lang="cs-CZ" b="1" dirty="0"/>
              <a:t> via </a:t>
            </a:r>
            <a:r>
              <a:rPr lang="cs-CZ" b="1" dirty="0" err="1"/>
              <a:t>Fcg</a:t>
            </a:r>
            <a:r>
              <a:rPr lang="cs-CZ" b="1" dirty="0"/>
              <a:t> </a:t>
            </a:r>
            <a:r>
              <a:rPr lang="cs-CZ" b="1" dirty="0" err="1"/>
              <a:t>receptors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MPO protein </a:t>
            </a:r>
            <a:r>
              <a:rPr lang="cs-CZ" b="1" dirty="0" err="1"/>
              <a:t>expressed</a:t>
            </a:r>
            <a:r>
              <a:rPr lang="cs-CZ" b="1" dirty="0"/>
              <a:t> on </a:t>
            </a:r>
            <a:r>
              <a:rPr lang="cs-CZ" b="1" dirty="0" err="1"/>
              <a:t>the</a:t>
            </a:r>
            <a:r>
              <a:rPr lang="cs-CZ" b="1" dirty="0"/>
              <a:t> cell </a:t>
            </a:r>
            <a:r>
              <a:rPr lang="cs-CZ" b="1" dirty="0" err="1"/>
              <a:t>surfac</a:t>
            </a:r>
            <a:r>
              <a:rPr lang="cs-CZ" dirty="0" err="1"/>
              <a:t>e</a:t>
            </a:r>
            <a:r>
              <a:rPr lang="cs-CZ" dirty="0"/>
              <a:t>, </a:t>
            </a:r>
            <a:r>
              <a:rPr lang="cs-CZ" dirty="0" err="1"/>
              <a:t>leading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reactive</a:t>
            </a:r>
            <a:r>
              <a:rPr lang="cs-CZ" dirty="0"/>
              <a:t> oxygen species (ROS),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proteolytic</a:t>
            </a:r>
            <a:r>
              <a:rPr lang="cs-CZ" b="1" dirty="0"/>
              <a:t> </a:t>
            </a:r>
            <a:r>
              <a:rPr lang="cs-CZ" b="1" dirty="0" err="1"/>
              <a:t>enzymes</a:t>
            </a:r>
            <a:r>
              <a:rPr lang="cs-CZ" b="1" dirty="0"/>
              <a:t> </a:t>
            </a:r>
            <a:r>
              <a:rPr lang="cs-CZ" b="1" dirty="0" err="1"/>
              <a:t>and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formation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neutrophil</a:t>
            </a:r>
            <a:r>
              <a:rPr lang="cs-CZ" b="1" dirty="0"/>
              <a:t> </a:t>
            </a:r>
            <a:r>
              <a:rPr lang="cs-CZ" b="1" dirty="0" err="1"/>
              <a:t>extracellular</a:t>
            </a:r>
            <a:r>
              <a:rPr lang="cs-CZ" b="1" dirty="0"/>
              <a:t> </a:t>
            </a:r>
            <a:r>
              <a:rPr lang="cs-CZ" b="1" dirty="0" err="1"/>
              <a:t>traps</a:t>
            </a:r>
            <a:r>
              <a:rPr lang="cs-CZ" b="1" dirty="0"/>
              <a:t> (</a:t>
            </a:r>
            <a:r>
              <a:rPr lang="cs-CZ" b="1" dirty="0" err="1"/>
              <a:t>NETs</a:t>
            </a:r>
            <a:r>
              <a:rPr lang="cs-CZ" b="1" dirty="0"/>
              <a:t>). </a:t>
            </a:r>
            <a:r>
              <a:rPr lang="cs-CZ" dirty="0"/>
              <a:t>ANCA, </a:t>
            </a:r>
            <a:r>
              <a:rPr lang="cs-CZ" dirty="0" err="1"/>
              <a:t>antineutrophil</a:t>
            </a:r>
            <a:r>
              <a:rPr lang="cs-CZ" dirty="0"/>
              <a:t> </a:t>
            </a:r>
            <a:r>
              <a:rPr lang="cs-CZ" dirty="0" err="1"/>
              <a:t>cytoplasmic</a:t>
            </a:r>
            <a:r>
              <a:rPr lang="cs-CZ" dirty="0"/>
              <a:t> </a:t>
            </a:r>
            <a:r>
              <a:rPr lang="cs-CZ" dirty="0" err="1"/>
              <a:t>antibody</a:t>
            </a:r>
            <a:r>
              <a:rPr lang="cs-CZ" dirty="0"/>
              <a:t>; APC, antigen-</a:t>
            </a:r>
            <a:r>
              <a:rPr lang="cs-CZ" dirty="0" err="1"/>
              <a:t>presenting</a:t>
            </a:r>
            <a:r>
              <a:rPr lang="cs-CZ" dirty="0"/>
              <a:t> cell; BAFF, B cell </a:t>
            </a:r>
            <a:r>
              <a:rPr lang="cs-CZ" dirty="0" err="1"/>
              <a:t>activating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belonging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TNF </a:t>
            </a:r>
            <a:r>
              <a:rPr lang="cs-CZ" dirty="0" err="1"/>
              <a:t>family</a:t>
            </a:r>
            <a:r>
              <a:rPr lang="cs-CZ" dirty="0"/>
              <a:t>; GM </a:t>
            </a:r>
            <a:r>
              <a:rPr lang="cs-CZ" dirty="0" err="1"/>
              <a:t>progenitor</a:t>
            </a:r>
            <a:r>
              <a:rPr lang="cs-CZ" dirty="0"/>
              <a:t>, </a:t>
            </a:r>
            <a:r>
              <a:rPr lang="cs-CZ" dirty="0" err="1"/>
              <a:t>granulocytemacrophage</a:t>
            </a:r>
            <a:r>
              <a:rPr lang="cs-CZ" dirty="0"/>
              <a:t> </a:t>
            </a:r>
            <a:r>
              <a:rPr lang="cs-CZ" dirty="0" err="1"/>
              <a:t>progenitor</a:t>
            </a:r>
            <a:r>
              <a:rPr lang="cs-CZ" dirty="0"/>
              <a:t>; ILC2, </a:t>
            </a:r>
            <a:r>
              <a:rPr lang="cs-CZ" dirty="0" err="1"/>
              <a:t>group</a:t>
            </a:r>
            <a:r>
              <a:rPr lang="cs-CZ" dirty="0"/>
              <a:t> 2 </a:t>
            </a:r>
            <a:r>
              <a:rPr lang="cs-CZ" dirty="0" err="1"/>
              <a:t>innate</a:t>
            </a:r>
            <a:r>
              <a:rPr lang="cs-CZ" dirty="0"/>
              <a:t> </a:t>
            </a:r>
            <a:r>
              <a:rPr lang="cs-CZ" dirty="0" err="1"/>
              <a:t>lymphoid</a:t>
            </a:r>
            <a:r>
              <a:rPr lang="cs-CZ" dirty="0"/>
              <a:t> cell; MPO, </a:t>
            </a:r>
            <a:r>
              <a:rPr lang="cs-CZ" dirty="0" err="1"/>
              <a:t>myeloperoxidase</a:t>
            </a:r>
            <a:r>
              <a:rPr lang="cs-CZ" dirty="0"/>
              <a:t>; </a:t>
            </a:r>
            <a:r>
              <a:rPr lang="cs-CZ" dirty="0" err="1"/>
              <a:t>NETs</a:t>
            </a:r>
            <a:r>
              <a:rPr lang="cs-CZ" dirty="0"/>
              <a:t> </a:t>
            </a:r>
            <a:r>
              <a:rPr lang="cs-CZ" dirty="0" err="1"/>
              <a:t>formation</a:t>
            </a:r>
            <a:r>
              <a:rPr lang="cs-CZ" dirty="0"/>
              <a:t>, </a:t>
            </a:r>
            <a:r>
              <a:rPr lang="cs-CZ" dirty="0" err="1"/>
              <a:t>neutrophil</a:t>
            </a:r>
            <a:r>
              <a:rPr lang="cs-CZ" dirty="0"/>
              <a:t> </a:t>
            </a:r>
            <a:r>
              <a:rPr lang="cs-CZ" dirty="0" err="1"/>
              <a:t>extracellular</a:t>
            </a:r>
            <a:r>
              <a:rPr lang="cs-CZ" dirty="0"/>
              <a:t> </a:t>
            </a:r>
            <a:r>
              <a:rPr lang="cs-CZ" dirty="0" err="1"/>
              <a:t>traps</a:t>
            </a:r>
            <a:r>
              <a:rPr lang="cs-CZ" dirty="0"/>
              <a:t> </a:t>
            </a:r>
            <a:r>
              <a:rPr lang="cs-CZ" dirty="0" err="1"/>
              <a:t>formation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Triáda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eozinofilní infiltrace, granulomy a vaskulitida se v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různých orgánech se uplatňuje různě. 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 případě floridních lézí nacházíme typicky astmatické změny na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bronších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infiltrací stěny početnými eozinofilními granulocyty, v parenchymu jsou známky eozinofilní pneumonie s poměrně častými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granulomatózními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formacemi. V alveolech je typická triáda zahrnující výplň alveolů početnými eozinofilními granulocyty, četnými makrofágy a atypickými aktivovanými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pneumocyty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II. typu. Charakteristickým postižením je nekrotizující vaskulitida malých a středních cév, granulomy a infiltrace tkání eozinofily. Granulomy mívají většinou 1 mm v průměru i více, jejich centrum je složeno s eozinofilů a obklopené radiálně uloženými makrofágy a epiteloidními buňkami. V zánětlivém stadiu nacházíme v granulomech zmnožené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polymorfonukleáry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 lymfocyty, ty však mizí ve fázi hojení [16]. Přítomné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granulomatózní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formace mají typické ohraničení centrální nekrotické zóny palisádou histiocytů s příměsí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obrovskobuněčných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mnohojaderných elementů. V centrální nekróze kromě vitálních eozinofilních granulomů nacházíme eozinofilní nekrotický tkáňový detritus, léze bývá některými autory označována jako alergický granulom a je pro histopatologický obraz syndromu CSS velmi typická [14].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	Při postižení ledvin se CSS odlišuje od ostatních vaskulitid malých cév histologickým nálezem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pauciimunní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glomerulonefritidy (obr. 6.4, 6.5).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1.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Cevy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plicniho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parenchymu – obraz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nekrotizujici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eozinofilni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vaskulitidy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Obraz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eozinofilni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pneumonie –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alveoly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vyplněne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eozinofily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cs-CZ" dirty="0"/>
              <a:t>Hranice mezi eozinofilní fází EGPA a HES prakticky není, ale i přeryv</a:t>
            </a:r>
            <a:r>
              <a:rPr lang="cs-CZ" baseline="0" dirty="0"/>
              <a:t> EGPA a HES</a:t>
            </a:r>
          </a:p>
          <a:p>
            <a:pPr marL="228600" indent="-228600">
              <a:buNone/>
            </a:pPr>
            <a:r>
              <a:rPr lang="cs-CZ" dirty="0"/>
              <a:t>V roce 2014 poskytovala menší diagnóza pracovní skupina ERS-CSS kritéria pro tyto dva hlavní fenotypy - oddělení </a:t>
            </a:r>
            <a:r>
              <a:rPr lang="cs-CZ" dirty="0" err="1"/>
              <a:t>vaskulitického</a:t>
            </a:r>
            <a:r>
              <a:rPr lang="cs-CZ" dirty="0"/>
              <a:t> fenotypu, který zůstává </a:t>
            </a:r>
            <a:r>
              <a:rPr lang="cs-CZ" dirty="0" err="1"/>
              <a:t>tzv.eozinofilní</a:t>
            </a:r>
            <a:r>
              <a:rPr lang="cs-CZ" dirty="0"/>
              <a:t> </a:t>
            </a:r>
            <a:r>
              <a:rPr lang="cs-CZ" dirty="0" err="1"/>
              <a:t>granulomatóza</a:t>
            </a:r>
            <a:r>
              <a:rPr lang="cs-CZ" dirty="0"/>
              <a:t> s </a:t>
            </a:r>
            <a:r>
              <a:rPr lang="cs-CZ" dirty="0" err="1"/>
              <a:t>polyangiitidou</a:t>
            </a:r>
            <a:r>
              <a:rPr lang="cs-CZ" dirty="0"/>
              <a:t> (EGPA), z ANCA negativní tkáně fenotyp nazývaný </a:t>
            </a:r>
            <a:r>
              <a:rPr lang="cs-CZ" dirty="0" err="1"/>
              <a:t>hypereozinofilní</a:t>
            </a:r>
            <a:r>
              <a:rPr lang="cs-CZ" dirty="0"/>
              <a:t> astma se systémovými projevy (HASM).</a:t>
            </a:r>
          </a:p>
          <a:p>
            <a:pPr marL="228600" indent="-228600">
              <a:buAutoNum type="arabicPeriod"/>
            </a:pPr>
            <a:endParaRPr lang="cs-CZ" dirty="0"/>
          </a:p>
          <a:p>
            <a:pPr marL="228600" indent="-228600">
              <a:buAutoNum type="arabicPeriod"/>
            </a:pPr>
            <a:r>
              <a:rPr lang="cs-CZ" dirty="0"/>
              <a:t>Fáze – jen astma ( s polypy), mohou hraničně splnit HES kriteria</a:t>
            </a:r>
            <a:r>
              <a:rPr lang="cs-CZ" baseline="0" dirty="0"/>
              <a:t> nebo ovlivnění diagnostiky nasazenými SKS nebo </a:t>
            </a:r>
            <a:r>
              <a:rPr lang="cs-CZ" baseline="0" dirty="0" err="1"/>
              <a:t>anti</a:t>
            </a:r>
            <a:r>
              <a:rPr lang="cs-CZ" baseline="0" dirty="0"/>
              <a:t>-IL5 z důvodu astmatu</a:t>
            </a:r>
          </a:p>
          <a:p>
            <a:pPr marL="228600" indent="-228600">
              <a:buAutoNum type="arabicPeriod"/>
            </a:pPr>
            <a:r>
              <a:rPr lang="cs-CZ" baseline="0" dirty="0"/>
              <a:t>Fáze – prakticky plný překryv s HES, jen do obrazu HES nespadají </a:t>
            </a:r>
            <a:r>
              <a:rPr lang="cs-CZ" baseline="0" dirty="0" err="1"/>
              <a:t>gramulomy</a:t>
            </a:r>
            <a:r>
              <a:rPr lang="cs-CZ" baseline="0" dirty="0"/>
              <a:t> a výpotek je vzácně</a:t>
            </a:r>
          </a:p>
          <a:p>
            <a:pPr marL="228600" indent="-228600">
              <a:buAutoNum type="arabicPeriod"/>
            </a:pPr>
            <a:r>
              <a:rPr lang="cs-CZ" baseline="0" dirty="0"/>
              <a:t> fáze - rozvinutá vaskulitida a granulomy – tady ten překryv je problematický – jistě pod </a:t>
            </a:r>
            <a:r>
              <a:rPr lang="cs-CZ" baseline="0" dirty="0" err="1"/>
              <a:t>diagnozou</a:t>
            </a:r>
            <a:r>
              <a:rPr lang="cs-CZ" baseline="0" dirty="0"/>
              <a:t> HES jsou vedeni pacienti s EGPA a naopak</a:t>
            </a:r>
          </a:p>
          <a:p>
            <a:pPr marL="228600" indent="-228600">
              <a:buAutoNum type="arabicPeriod"/>
            </a:pPr>
            <a:endParaRPr lang="cs-CZ" baseline="0" dirty="0"/>
          </a:p>
          <a:p>
            <a:r>
              <a:rPr lang="cs-CZ" dirty="0"/>
              <a:t>DAH, </a:t>
            </a:r>
            <a:r>
              <a:rPr lang="cs-CZ" dirty="0" err="1"/>
              <a:t>glomerulomefritis</a:t>
            </a:r>
            <a:r>
              <a:rPr lang="cs-CZ" dirty="0"/>
              <a:t>, granulomy, </a:t>
            </a:r>
            <a:r>
              <a:rPr lang="cs-CZ" dirty="0" err="1"/>
              <a:t>zobr.metody</a:t>
            </a:r>
            <a:r>
              <a:rPr lang="cs-CZ" dirty="0"/>
              <a:t> </a:t>
            </a:r>
            <a:r>
              <a:rPr lang="cs-CZ" dirty="0" err="1"/>
              <a:t>vaskulitis</a:t>
            </a:r>
            <a:r>
              <a:rPr lang="cs-CZ" dirty="0"/>
              <a:t>, histologie, zpozornět u </a:t>
            </a:r>
            <a:r>
              <a:rPr lang="cs-CZ" dirty="0" err="1"/>
              <a:t>neurol.projevů</a:t>
            </a:r>
            <a:r>
              <a:rPr lang="cs-CZ" dirty="0"/>
              <a:t>, eozinofilního pleurálního výpotku, kardiálního postižení ( ale </a:t>
            </a:r>
            <a:r>
              <a:rPr lang="cs-CZ" dirty="0" err="1"/>
              <a:t>Loff.endomyokarditis</a:t>
            </a:r>
            <a:r>
              <a:rPr lang="cs-CZ" dirty="0"/>
              <a:t>, v tom případě ale stejně spíše </a:t>
            </a:r>
            <a:r>
              <a:rPr lang="cs-CZ" dirty="0" err="1"/>
              <a:t>kombin.imunosuprese</a:t>
            </a:r>
            <a:r>
              <a:rPr lang="cs-CZ" dirty="0"/>
              <a:t> jako indukce)</a:t>
            </a:r>
          </a:p>
          <a:p>
            <a:r>
              <a:rPr lang="cs-CZ" dirty="0"/>
              <a:t>HES – neorganizované nahromadění </a:t>
            </a:r>
            <a:r>
              <a:rPr lang="cs-CZ" dirty="0" err="1"/>
              <a:t>eozino</a:t>
            </a:r>
            <a:r>
              <a:rPr lang="cs-CZ" dirty="0"/>
              <a:t> v tkáních s jejich poškozením</a:t>
            </a:r>
          </a:p>
          <a:p>
            <a:r>
              <a:rPr lang="cs-CZ" dirty="0"/>
              <a:t>EGPA – organizované ( granulomy), vaskulitida, ne čistá Th2 </a:t>
            </a:r>
            <a:r>
              <a:rPr lang="cs-CZ" dirty="0" err="1"/>
              <a:t>imun.odpověď</a:t>
            </a:r>
            <a:r>
              <a:rPr lang="cs-CZ" dirty="0"/>
              <a:t>, i Th1, i </a:t>
            </a:r>
            <a:r>
              <a:rPr lang="cs-CZ" dirty="0" err="1"/>
              <a:t>protilátková</a:t>
            </a:r>
            <a:endParaRPr lang="cs-CZ" dirty="0"/>
          </a:p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Vaskulárního </a:t>
            </a:r>
            <a:r>
              <a:rPr lang="cs-CZ" dirty="0" err="1"/>
              <a:t>endoteliálního</a:t>
            </a:r>
            <a:r>
              <a:rPr lang="cs-CZ" dirty="0"/>
              <a:t> růstového faktoru (VEGF) v séru a jeho průkaz v eozinofilech v tkáňových biopsiích </a:t>
            </a:r>
          </a:p>
          <a:p>
            <a:pPr>
              <a:buFontTx/>
              <a:buNone/>
            </a:pPr>
            <a:r>
              <a:rPr lang="cs-CZ" alt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Skiagram hrudníku</a:t>
            </a:r>
            <a:r>
              <a:rPr lang="cs-CZ" alt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oboustranné, mnohočetné někdy migrující infiltráty, vzácně s tvorbou dutin a s pleurálním výpotkem</a:t>
            </a:r>
          </a:p>
          <a:p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skiagram hrudníku může být normální, přestože na HRCT jsou již charakteristické změny</a:t>
            </a:r>
          </a:p>
          <a:p>
            <a:endParaRPr lang="cs-CZ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altLang="cs-CZ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HRCT   plic</a:t>
            </a:r>
            <a:r>
              <a:rPr lang="cs-CZ" alt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cs-CZ" alt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ožiska</a:t>
            </a: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opacit mléčného skla nebo kondenzace parenchymu</a:t>
            </a:r>
          </a:p>
          <a:p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ztluštění </a:t>
            </a:r>
            <a:r>
              <a:rPr lang="cs-CZ" alt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interlobulárních</a:t>
            </a: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sept, </a:t>
            </a:r>
            <a:r>
              <a:rPr lang="cs-CZ" alt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nodulace</a:t>
            </a: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 ztluštění stěn bronchů, </a:t>
            </a:r>
            <a:r>
              <a:rPr lang="cs-CZ" alt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lcharakteristickým</a:t>
            </a:r>
            <a:r>
              <a:rPr lang="cs-CZ" alt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nálezem jsou rozšířené tepny s nepravidelnými a hvězdicovitými tvary,  tyto změny jsou podmíněny eozinofilní infiltrací přilehlých lymfatických cév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pa</a:t>
            </a:r>
          </a:p>
          <a:p>
            <a:r>
              <a:rPr lang="en-US" dirty="0" err="1"/>
              <a:t>tients</a:t>
            </a:r>
            <a:endParaRPr lang="en-US" dirty="0"/>
          </a:p>
          <a:p>
            <a:r>
              <a:rPr lang="en-US" dirty="0"/>
              <a:t>have </a:t>
            </a:r>
            <a:r>
              <a:rPr lang="en-US" dirty="0" err="1"/>
              <a:t>extrapulmonary</a:t>
            </a:r>
            <a:r>
              <a:rPr lang="en-US" dirty="0"/>
              <a:t> organ involvements with </a:t>
            </a:r>
            <a:r>
              <a:rPr lang="en-US" dirty="0" err="1"/>
              <a:t>eosinophilia</a:t>
            </a:r>
            <a:r>
              <a:rPr lang="en-US" dirty="0"/>
              <a:t>,</a:t>
            </a:r>
          </a:p>
          <a:p>
            <a:r>
              <a:rPr lang="en-US" dirty="0"/>
              <a:t>idiopathic </a:t>
            </a:r>
            <a:r>
              <a:rPr lang="en-US" dirty="0" err="1"/>
              <a:t>hypereosinophilic</a:t>
            </a:r>
            <a:r>
              <a:rPr lang="en-US" dirty="0"/>
              <a:t> syndrome (HES) and IgG4-related</a:t>
            </a:r>
          </a:p>
          <a:p>
            <a:r>
              <a:rPr lang="en-US" dirty="0"/>
              <a:t>disease can be important differential diagnoses. HES usually </a:t>
            </a:r>
            <a:r>
              <a:rPr lang="en-US" dirty="0" err="1"/>
              <a:t>oc</a:t>
            </a:r>
            <a:endParaRPr lang="en-US" dirty="0"/>
          </a:p>
          <a:p>
            <a:r>
              <a:rPr lang="en-US" dirty="0"/>
              <a:t>curs</a:t>
            </a:r>
          </a:p>
          <a:p>
            <a:r>
              <a:rPr lang="en-US" dirty="0"/>
              <a:t>in a patient who lacks a history of allergic disease, and bone</a:t>
            </a:r>
          </a:p>
          <a:p>
            <a:r>
              <a:rPr lang="en-US" dirty="0"/>
              <a:t>marrow examination and a test for FIP1L1-</a:t>
            </a:r>
          </a:p>
          <a:p>
            <a:r>
              <a:rPr lang="en-US" dirty="0" err="1"/>
              <a:t>PDGFRa</a:t>
            </a:r>
            <a:endParaRPr lang="en-US" dirty="0"/>
          </a:p>
          <a:p>
            <a:r>
              <a:rPr lang="en-US" dirty="0"/>
              <a:t>fusion gene are</a:t>
            </a:r>
          </a:p>
          <a:p>
            <a:r>
              <a:rPr lang="en-US" dirty="0"/>
              <a:t>required in diagnostic procedure. IgG4-related disease is a local/</a:t>
            </a:r>
          </a:p>
          <a:p>
            <a:r>
              <a:rPr lang="en-US" dirty="0"/>
              <a:t>systemic disorder </a:t>
            </a:r>
            <a:r>
              <a:rPr lang="en-US" dirty="0" err="1"/>
              <a:t>characterised</a:t>
            </a:r>
            <a:r>
              <a:rPr lang="en-US" dirty="0"/>
              <a:t> by IgG4-secreting plasma cells and</a:t>
            </a:r>
          </a:p>
          <a:p>
            <a:r>
              <a:rPr lang="en-US" dirty="0"/>
              <a:t>fibrosis, which is sometimes accompanied by </a:t>
            </a:r>
            <a:r>
              <a:rPr lang="en-US" dirty="0" err="1"/>
              <a:t>eosinophilia</a:t>
            </a:r>
            <a:r>
              <a:rPr lang="en-US" dirty="0"/>
              <a:t> and</a:t>
            </a:r>
          </a:p>
          <a:p>
            <a:r>
              <a:rPr lang="en-US" dirty="0"/>
              <a:t>asthma.</a:t>
            </a:r>
            <a:r>
              <a:rPr lang="cs-CZ" dirty="0"/>
              <a:t> </a:t>
            </a:r>
            <a:r>
              <a:rPr lang="en-US" dirty="0" err="1"/>
              <a:t>Histopathologic</a:t>
            </a:r>
            <a:r>
              <a:rPr lang="en-US" dirty="0"/>
              <a:t> examination is essential for diagnosis of</a:t>
            </a:r>
          </a:p>
          <a:p>
            <a:r>
              <a:rPr lang="en-US" dirty="0"/>
              <a:t>IgG4-related disease, and the measurement of serum IgG4 levels is</a:t>
            </a:r>
          </a:p>
          <a:p>
            <a:r>
              <a:rPr lang="en-US" dirty="0" err="1"/>
              <a:t>helpfulHES</a:t>
            </a:r>
            <a:r>
              <a:rPr lang="en-US" dirty="0"/>
              <a:t> and IgG4-related disease can </a:t>
            </a:r>
            <a:r>
              <a:rPr lang="en-US" dirty="0" err="1"/>
              <a:t>fulfil</a:t>
            </a:r>
            <a:r>
              <a:rPr lang="en-US" dirty="0"/>
              <a:t> the 1990 ACR</a:t>
            </a:r>
          </a:p>
          <a:p>
            <a:r>
              <a:rPr lang="en-US" dirty="0"/>
              <a:t>criteria or Lanham criteria. Distinguishing those diseases from</a:t>
            </a:r>
          </a:p>
          <a:p>
            <a:r>
              <a:rPr lang="en-US" dirty="0"/>
              <a:t>EGPA is sometimes difficult in the case of ANCA-negative and/or</a:t>
            </a:r>
          </a:p>
          <a:p>
            <a:r>
              <a:rPr lang="en-US" dirty="0"/>
              <a:t>lacking </a:t>
            </a:r>
            <a:r>
              <a:rPr lang="en-US" dirty="0" err="1"/>
              <a:t>histopathologic</a:t>
            </a:r>
            <a:r>
              <a:rPr lang="en-US" dirty="0"/>
              <a:t> examination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 err="1"/>
              <a:t>osinophilic</a:t>
            </a:r>
            <a:r>
              <a:rPr lang="en-US" dirty="0"/>
              <a:t> pneumonia and allergic </a:t>
            </a:r>
            <a:r>
              <a:rPr lang="en-US" dirty="0" err="1"/>
              <a:t>broncho</a:t>
            </a:r>
            <a:endParaRPr lang="en-US" dirty="0"/>
          </a:p>
          <a:p>
            <a:r>
              <a:rPr lang="en-US" dirty="0"/>
              <a:t>pulmonary</a:t>
            </a:r>
          </a:p>
          <a:p>
            <a:r>
              <a:rPr lang="en-US" dirty="0"/>
              <a:t>mycosis should be considered next if clinical </a:t>
            </a:r>
            <a:r>
              <a:rPr lang="en-US" dirty="0" err="1"/>
              <a:t>manifes</a:t>
            </a:r>
            <a:endParaRPr lang="en-US" dirty="0"/>
          </a:p>
          <a:p>
            <a:r>
              <a:rPr lang="en-US" dirty="0" err="1"/>
              <a:t>tations</a:t>
            </a:r>
            <a:endParaRPr lang="en-US" dirty="0"/>
          </a:p>
          <a:p>
            <a:r>
              <a:rPr lang="en-US" dirty="0"/>
              <a:t>are restricted to lung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</a:t>
            </a:r>
            <a:r>
              <a:rPr lang="cs-CZ" baseline="0" dirty="0"/>
              <a:t> terapii rozlišujeme indukční léčbu, </a:t>
            </a:r>
            <a:r>
              <a:rPr lang="cs-CZ" baseline="0" dirty="0" err="1"/>
              <a:t>udržovascí</a:t>
            </a:r>
            <a:r>
              <a:rPr lang="cs-CZ" baseline="0" dirty="0"/>
              <a:t> léčbu a léčbu vel. a </a:t>
            </a:r>
            <a:r>
              <a:rPr lang="cs-CZ" baseline="0" dirty="0" err="1"/>
              <a:t>mal</a:t>
            </a:r>
            <a:r>
              <a:rPr lang="cs-CZ" baseline="0" dirty="0"/>
              <a:t>. </a:t>
            </a:r>
            <a:r>
              <a:rPr lang="cs-CZ" baseline="0" dirty="0" err="1"/>
              <a:t>relapsů</a:t>
            </a:r>
            <a:r>
              <a:rPr lang="cs-CZ" baseline="0" dirty="0"/>
              <a:t>, liší se podle toho, jestli je EGPA život nebo funkci orgánu ohrožující nebo není, je lehčí. 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indukční, jejímž cílem je navodit remisi onemocnění, a léčbu udržovací, jejímž cílem je remisi udržet, resp. předejít vzniku </a:t>
            </a:r>
            <a:r>
              <a:rPr lang="cs-CZ" dirty="0" err="1"/>
              <a:t>relapsů</a:t>
            </a:r>
            <a:r>
              <a:rPr lang="cs-CZ" dirty="0"/>
              <a:t> onemocnění </a:t>
            </a:r>
          </a:p>
          <a:p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onemocnění se někdy rozdělují na velké s poškozením plic (např. plicní hemoragie, či infiltrace) nebo ledvin (zhoršení renálních funkcí) a na 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malé charakterizované např. jen teplotou, vzestupem CRP, zvýšením titrů ANCA nebo kožními změnami. Velké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zpravidla léčeny léky používanými v indukční léčbě, zatímco malé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mohou být léčeny jen zvýšením dávek léků, které jsou používány v léčbě udržovací</a:t>
            </a: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Indukce – i u život neohrožující EGPA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kombin.imnosuprese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metotrexát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azathioprin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mykofenolát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mepo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+ SKS,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mepo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mělo mít přednost vzhledem ke studii. Možno i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rituximab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pokud je to nezbytné (není jinak kontrola). U život-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ohrožiujících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SKS +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nebo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rituximab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Udržovací – sever – SKS 5-10mg +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myko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aza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metotrexát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Mepo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těžké EGPA – lépe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rituximab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i když byl před tím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úspěšný)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non-sever EGPA – jednoznačně doporučována změna na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MEPo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AZA,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myko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nebo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metotre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this evidence,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mepolizumab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recommended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treat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nonsevere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relapsing disease in patients receiving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methotrexate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azathioprine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mycophenolate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mofetil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switching to an alternative agent of that group.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 zavedením kortikoidů umírala polovina pacientů do 3 měsíců od prvních projevů vaskulitidy a 5 let přežívalo méně než 5 % pacientů. Neléčená ANCA pozitivní vaskulitida je tedy onemocnění smrtelné, svou prognózou srovnatelné s hematologickými malignitami. V současnosti pět let přežívá díky kombinované léčbě více než 75 % nemocných. Nejčastější příčinou smrti v akutní fázi onemocnění je infarkt myokardu nebo srdeční selhání. Výskyt pozdních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relapsů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nemoci je možný, ale není tak častý jako u jiných vaskulitid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4E22-58C9-431C-80CE-760853638DC8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tomto doporučení je</a:t>
            </a:r>
            <a:r>
              <a:rPr lang="cs-CZ" baseline="0" dirty="0"/>
              <a:t> uvedené doporučení pro léčbu jednotlivých stavů u EGPA 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Glukokortikoidy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prednison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0,5-1,5 mg/kg/den  1 měsíc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2-3 měsíc postupná redukce cíl  v  3 měsíci </a:t>
            </a: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prednison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20mg/ den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multiorgánové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postižení a s nepříznivé prognostické faktory  intravenózní podání  vysokých dávek  (GK)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methylprednisolon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15mg /kg/den po dobu 3 dnů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následně  </a:t>
            </a: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. kortikosteroidy (</a:t>
            </a: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prednison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40-60 mg/den)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0"/>
              </a:spcAft>
              <a:defRPr/>
            </a:pPr>
            <a:endParaRPr lang="cs-CZ" alt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Cyklofosfamid</a:t>
            </a:r>
            <a:endParaRPr lang="cs-CZ" alt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multiorgánové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postižení  FFS &gt; 2, nebo FFS &gt;1 CNS, srdce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kortikorezistentní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formy onemocnění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kontinuálně perorálně (vstupní dávka 2 mg/kg)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pulzně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 i.v.  10mg/kg a 4 týdny  po dobu 3-6 měsíců.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pulzní podání méně toxické,  srovnatelně účinné s </a:t>
            </a: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. ??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alternativa CFA : </a:t>
            </a: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methotrexát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(méně účinný u </a:t>
            </a: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význ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. postižení plic)</a:t>
            </a:r>
          </a:p>
          <a:p>
            <a:r>
              <a:rPr lang="cs-CZ" alt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Azathioprin</a:t>
            </a:r>
            <a:r>
              <a:rPr lang="cs-CZ" alt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iniciálně 25-50mg/d ,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cilem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2mg/kg/d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deficit 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thiopurin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methyltransferasy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(TPMT) riziko NÚ</a:t>
            </a:r>
          </a:p>
          <a:p>
            <a:endParaRPr lang="cs-CZ" alt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Methotrexát</a:t>
            </a:r>
            <a:endParaRPr lang="cs-CZ" altLang="cs-CZ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inciálně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10mg/týdně  s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tirací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+ 2,5mg/týdně do 20-25mg/týdně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redukce NÚ + 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Acidum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folicum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  5-10mg následující den  po užití MTX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CAVE  MTX pneumonitida;  nepodávat u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renalní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insuf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&lt; 50ml </a:t>
            </a:r>
          </a:p>
          <a:p>
            <a:pPr lvl="1"/>
            <a:endParaRPr lang="cs-CZ" alt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Leflunomid</a:t>
            </a:r>
            <a:r>
              <a:rPr lang="cs-CZ" alt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10-20mg /den 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CAVE ILD (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preex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plicní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onem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., kouření, BMI &lt; 20)</a:t>
            </a:r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Mykofenolát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mofetil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fekt v kombinaci s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glukokortikoidy</a:t>
            </a:r>
          </a:p>
          <a:p>
            <a:pPr marL="205740" lvl="1">
              <a:spcAft>
                <a:spcPts val="0"/>
              </a:spcAft>
              <a:defRPr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Intravenozní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imunoglobuliny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refrakterní nebo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relabující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forma CSS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efekt v kombinaci s glukokortikoidy bez nebo s 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cyklofosfamidem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5740" lvl="1">
              <a:spcAft>
                <a:spcPts val="0"/>
              </a:spcAft>
              <a:defRPr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Rituximab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-CD20) 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refrakterní nebo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relabující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forma CSS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83%  remise nebo 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parc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.- zlepšení  v 6měsící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.. 90% v 12 měsíci léčby   </a:t>
            </a:r>
          </a:p>
          <a:p>
            <a:pPr marL="68580" indent="-68580">
              <a:spcAft>
                <a:spcPts val="0"/>
              </a:spcAft>
              <a:defRPr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Interferon alfa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refrakterní nebo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relabující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forma CSS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53% remise, 30% zlepšení v 6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měs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, 36 %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dlouh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remise 31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měs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8580" indent="-68580">
              <a:spcAft>
                <a:spcPts val="0"/>
              </a:spcAft>
              <a:defRPr/>
            </a:pPr>
            <a:endParaRPr lang="cs-CZ" sz="1100" dirty="0"/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 err="1"/>
              <a:t>Plasmafereza</a:t>
            </a:r>
            <a:r>
              <a:rPr lang="cs-CZ" sz="1100" dirty="0"/>
              <a:t> </a:t>
            </a:r>
          </a:p>
          <a:p>
            <a:pPr marL="205740" lvl="1">
              <a:spcAft>
                <a:spcPts val="0"/>
              </a:spcAft>
              <a:defRPr/>
            </a:pPr>
            <a:r>
              <a:rPr lang="cs-CZ" sz="1100" dirty="0"/>
              <a:t>jen u rychle </a:t>
            </a:r>
            <a:r>
              <a:rPr lang="cs-CZ" sz="1100" dirty="0" err="1"/>
              <a:t>progredující</a:t>
            </a:r>
            <a:r>
              <a:rPr lang="cs-CZ" sz="1100" dirty="0"/>
              <a:t> GN, nebo syndromu difuzní alveolární </a:t>
            </a:r>
            <a:r>
              <a:rPr lang="cs-CZ" sz="1100" dirty="0" err="1"/>
              <a:t>hemorhagie</a:t>
            </a:r>
            <a:r>
              <a:rPr lang="cs-CZ" sz="11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4E22-58C9-431C-80CE-760853638DC8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Etanerceb</a:t>
            </a:r>
            <a:r>
              <a:rPr lang="cs-CZ" dirty="0"/>
              <a:t>, </a:t>
            </a:r>
            <a:r>
              <a:rPr lang="cs-CZ" dirty="0" err="1"/>
              <a:t>infliximab</a:t>
            </a:r>
            <a:r>
              <a:rPr lang="cs-CZ" dirty="0"/>
              <a:t>, </a:t>
            </a:r>
            <a:r>
              <a:rPr lang="cs-CZ" dirty="0" err="1"/>
              <a:t>plazmafereza</a:t>
            </a:r>
            <a:endParaRPr lang="cs-CZ" dirty="0"/>
          </a:p>
          <a:p>
            <a:r>
              <a:rPr lang="cs-CZ" dirty="0"/>
              <a:t>Délka</a:t>
            </a:r>
            <a:r>
              <a:rPr lang="cs-CZ" baseline="0" dirty="0"/>
              <a:t> léčby – není uváděna, obecně vysoké dávky SKS cca měsíc, pak snižovat, pak 20mg/den</a:t>
            </a:r>
          </a:p>
          <a:p>
            <a:r>
              <a:rPr lang="cs-CZ" baseline="0" dirty="0"/>
              <a:t>U těžkých – 2 roky?? </a:t>
            </a:r>
            <a:endParaRPr lang="cs-CZ" dirty="0"/>
          </a:p>
          <a:p>
            <a:endParaRPr lang="cs-CZ" dirty="0"/>
          </a:p>
          <a:p>
            <a:r>
              <a:rPr lang="cs-CZ" dirty="0"/>
              <a:t>V tomto doporučení je</a:t>
            </a:r>
            <a:r>
              <a:rPr lang="cs-CZ" baseline="0" dirty="0"/>
              <a:t> uvedené doporučení pro léčbu jednotlivých stavů u EGPA 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Glukokortikoidy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prednison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0,5-1,5 mg/kg/den  1 měsíc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2-3 měsíc postupná redukce cíl  v  3 měsíci </a:t>
            </a: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prednison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20mg/ den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multiorgánové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postižení a s nepříznivé prognostické faktory  intravenózní podání  vysokých dávek  (GK)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methylprednisolon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15mg /kg/den po dobu 3 dnů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následně  </a:t>
            </a: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. kortikosteroidy (</a:t>
            </a: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prednison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40-60 mg/den)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Aft>
                <a:spcPts val="0"/>
              </a:spcAft>
              <a:defRPr/>
            </a:pPr>
            <a:endParaRPr lang="cs-CZ" alt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Cyklofosfamid</a:t>
            </a:r>
            <a:endParaRPr lang="cs-CZ" altLang="cs-CZ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multiorgánové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postižení  FFS &gt; 2, nebo FFS &gt;1 CNS, srdce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kortikorezistentní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formy onemocnění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kontinuálně perorálně (vstupní dávka 2 mg/kg)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pulzně</a:t>
            </a:r>
            <a:r>
              <a:rPr lang="cs-CZ" alt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  i.v.  10mg/kg a 4 týdny  po dobu 3-6 měsíců. 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pulzní podání méně toxické,  srovnatelně účinné s </a:t>
            </a: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. ??</a:t>
            </a:r>
          </a:p>
          <a:p>
            <a:pPr>
              <a:spcAft>
                <a:spcPts val="0"/>
              </a:spcAft>
              <a:defRPr/>
            </a:pP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alternativa CFA : </a:t>
            </a: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methotrexát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(méně účinný u </a:t>
            </a:r>
            <a:r>
              <a:rPr lang="cs-CZ" alt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význ</a:t>
            </a:r>
            <a:r>
              <a:rPr lang="cs-CZ" altLang="cs-CZ" sz="1000" dirty="0">
                <a:latin typeface="Arial" panose="020B0604020202020204" pitchFamily="34" charset="0"/>
                <a:cs typeface="Arial" panose="020B0604020202020204" pitchFamily="34" charset="0"/>
              </a:rPr>
              <a:t>. postižení plic)</a:t>
            </a:r>
          </a:p>
          <a:p>
            <a:r>
              <a:rPr lang="cs-CZ" alt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Azathioprin</a:t>
            </a:r>
            <a:r>
              <a:rPr lang="cs-CZ" alt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iniciálně </a:t>
            </a:r>
            <a:r>
              <a:rPr lang="cs-CZ" alt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25-50mg/d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cilem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2mg/kg/d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deficit 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thiopurin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methyltransferasy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(TPMT) riziko NÚ</a:t>
            </a:r>
          </a:p>
          <a:p>
            <a:endParaRPr lang="cs-CZ" alt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Methotrexát</a:t>
            </a:r>
            <a:endParaRPr lang="cs-CZ" altLang="cs-CZ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inciálně</a:t>
            </a:r>
            <a:r>
              <a:rPr lang="cs-CZ" alt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10mg/týdně  s </a:t>
            </a:r>
            <a:r>
              <a:rPr lang="cs-CZ" alt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tirací</a:t>
            </a:r>
            <a:r>
              <a:rPr lang="cs-CZ" alt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+ 2,5mg/týdně do 20-25mg/týdně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redukce NÚ + 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Acidum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folicum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  5-10mg následující den  po užití MTX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CAVE  MTX pneumonitida;  nepodávat u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renalní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insuf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&lt; 50ml </a:t>
            </a:r>
          </a:p>
          <a:p>
            <a:pPr lvl="1"/>
            <a:endParaRPr lang="cs-CZ" alt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Leflunomid</a:t>
            </a:r>
            <a:r>
              <a:rPr lang="cs-CZ" alt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10-20mg /den </a:t>
            </a:r>
          </a:p>
          <a:p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CAVE ILD (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preex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plicní </a:t>
            </a:r>
            <a:r>
              <a:rPr lang="cs-CZ" alt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onem</a:t>
            </a:r>
            <a:r>
              <a:rPr lang="cs-CZ" alt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., kouření, BMI &lt; 20)</a:t>
            </a:r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Mykofenolát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mofetil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fekt v kombinaci s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glukokortikoidy</a:t>
            </a:r>
          </a:p>
          <a:p>
            <a:pPr marL="205740" lvl="1">
              <a:spcAft>
                <a:spcPts val="0"/>
              </a:spcAft>
              <a:defRPr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Intravenozní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imunoglobuliny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refrakterní nebo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relabující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forma CSS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efekt v kombinaci s glukokortikoidy bez nebo s 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cyklofosfamidem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5740" lvl="1">
              <a:spcAft>
                <a:spcPts val="0"/>
              </a:spcAft>
              <a:defRPr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Rituximab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 -CD20) 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refrakterní nebo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relabující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forma CSS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83%  remise nebo 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parc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.- zlepšení  v 6měsící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.. 90% v 12 měsíci léčby   </a:t>
            </a:r>
          </a:p>
          <a:p>
            <a:pPr marL="68580" indent="-68580">
              <a:spcAft>
                <a:spcPts val="0"/>
              </a:spcAft>
              <a:defRPr/>
            </a:pP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>
                <a:latin typeface="Arial" panose="020B0604020202020204" pitchFamily="34" charset="0"/>
                <a:cs typeface="Arial" panose="020B0604020202020204" pitchFamily="34" charset="0"/>
              </a:rPr>
              <a:t>Interferon alfa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refrakterní nebo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relabující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forma CSS </a:t>
            </a:r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53% remise, 30% zlepšení v 6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měs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, 36 %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dlouh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remise 31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měs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8580" indent="-68580">
              <a:spcAft>
                <a:spcPts val="0"/>
              </a:spcAft>
              <a:defRPr/>
            </a:pPr>
            <a:endParaRPr lang="cs-CZ" sz="1100" dirty="0"/>
          </a:p>
          <a:p>
            <a:pPr marL="68580" indent="-68580">
              <a:spcAft>
                <a:spcPts val="0"/>
              </a:spcAft>
              <a:defRPr/>
            </a:pPr>
            <a:r>
              <a:rPr lang="cs-CZ" sz="1100" b="1" dirty="0" err="1"/>
              <a:t>Plasmafereza</a:t>
            </a:r>
            <a:r>
              <a:rPr lang="cs-CZ" sz="1100" dirty="0"/>
              <a:t> </a:t>
            </a:r>
          </a:p>
          <a:p>
            <a:pPr marL="205740" lvl="1">
              <a:spcAft>
                <a:spcPts val="0"/>
              </a:spcAft>
              <a:defRPr/>
            </a:pPr>
            <a:r>
              <a:rPr lang="cs-CZ" sz="1100" dirty="0"/>
              <a:t>jen u rychle </a:t>
            </a:r>
            <a:r>
              <a:rPr lang="cs-CZ" sz="1100" dirty="0" err="1"/>
              <a:t>progredující</a:t>
            </a:r>
            <a:r>
              <a:rPr lang="cs-CZ" sz="1100" dirty="0"/>
              <a:t> GN, nebo syndromu difuzní alveolární </a:t>
            </a:r>
            <a:r>
              <a:rPr lang="cs-CZ" sz="1100" dirty="0" err="1"/>
              <a:t>hemorhagie</a:t>
            </a:r>
            <a:r>
              <a:rPr lang="cs-CZ" sz="1100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 když – objevují se i jiné definice – více zohledňující infiltraci tkání </a:t>
            </a:r>
            <a:r>
              <a:rPr lang="cs-CZ" dirty="0" err="1"/>
              <a:t>eozino</a:t>
            </a:r>
            <a:r>
              <a:rPr lang="cs-CZ" dirty="0"/>
              <a:t>, která může </a:t>
            </a:r>
            <a:r>
              <a:rPr lang="cs-CZ" dirty="0" err="1"/>
              <a:t>hypereoznofilii</a:t>
            </a:r>
            <a:r>
              <a:rPr lang="cs-CZ" dirty="0"/>
              <a:t> předcházet</a:t>
            </a:r>
            <a:r>
              <a:rPr lang="cs-CZ" baseline="0" dirty="0"/>
              <a:t> a zkracující nutnou dobu trvání. To druhé je logické, to první může být poněkud zavádějící.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Rituximab</a:t>
            </a:r>
            <a:r>
              <a:rPr lang="cs-CZ" dirty="0"/>
              <a:t> – proti</a:t>
            </a:r>
            <a:r>
              <a:rPr lang="cs-CZ" baseline="0" dirty="0"/>
              <a:t> CD20 B-lymfo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Velke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relapsy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zpravidla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lečeny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leky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použivanymi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indukčni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lečbě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zatimco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male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relapsy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mohou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lečeny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jen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zvyšenim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davek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leků,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použivany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lečbě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udržovaci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 lokální terapie</a:t>
            </a:r>
            <a:endParaRPr lang="cs-CZ" baseline="0" dirty="0"/>
          </a:p>
          <a:p>
            <a:r>
              <a:rPr lang="cs-CZ" dirty="0" err="1"/>
              <a:t>Relaps</a:t>
            </a:r>
            <a:r>
              <a:rPr lang="cs-CZ" dirty="0"/>
              <a:t> - </a:t>
            </a:r>
            <a:r>
              <a:rPr lang="en-US" dirty="0" err="1"/>
              <a:t>Cyclophosphamide</a:t>
            </a:r>
            <a:r>
              <a:rPr lang="en-US" dirty="0"/>
              <a:t> may be considered in</a:t>
            </a:r>
          </a:p>
          <a:p>
            <a:r>
              <a:rPr lang="en-US" dirty="0"/>
              <a:t>instances of recurrent cardiac involvement, since cardiac involvement</a:t>
            </a:r>
            <a:r>
              <a:rPr lang="cs-CZ" dirty="0"/>
              <a:t> </a:t>
            </a:r>
            <a:r>
              <a:rPr lang="en-US" dirty="0"/>
              <a:t>is an independent predictor of death and is associated with</a:t>
            </a:r>
          </a:p>
          <a:p>
            <a:r>
              <a:rPr lang="en-US" dirty="0"/>
              <a:t>ANCA-negative</a:t>
            </a:r>
            <a:r>
              <a:rPr lang="cs-CZ" dirty="0"/>
              <a:t> </a:t>
            </a:r>
            <a:r>
              <a:rPr lang="en-US" dirty="0"/>
              <a:t>disease, as discussed in the ungraded position</a:t>
            </a:r>
            <a:r>
              <a:rPr lang="cs-CZ" dirty="0"/>
              <a:t> </a:t>
            </a:r>
            <a:r>
              <a:rPr lang="en-US" dirty="0"/>
              <a:t>statement about remission induction in active, severe disease.</a:t>
            </a:r>
            <a:endParaRPr lang="cs-CZ" dirty="0"/>
          </a:p>
          <a:p>
            <a:endParaRPr lang="cs-CZ" dirty="0"/>
          </a:p>
          <a:p>
            <a:r>
              <a:rPr lang="en-US" dirty="0"/>
              <a:t>For patients with EGPA who have</a:t>
            </a:r>
          </a:p>
          <a:p>
            <a:r>
              <a:rPr lang="en-US" dirty="0"/>
              <a:t>experienced relapse with severe disease manifestations</a:t>
            </a:r>
          </a:p>
          <a:p>
            <a:r>
              <a:rPr lang="en-US" dirty="0"/>
              <a:t>after prior successful remission induction with </a:t>
            </a:r>
            <a:r>
              <a:rPr lang="en-US" dirty="0" err="1"/>
              <a:t>rituximab</a:t>
            </a:r>
            <a:r>
              <a:rPr lang="en-US" dirty="0"/>
              <a:t>,</a:t>
            </a:r>
          </a:p>
          <a:p>
            <a:r>
              <a:rPr lang="en-US" dirty="0"/>
              <a:t>we conditionally recommend treatment with </a:t>
            </a:r>
            <a:r>
              <a:rPr lang="en-US" dirty="0" err="1"/>
              <a:t>rituximab</a:t>
            </a:r>
            <a:r>
              <a:rPr lang="en-US" dirty="0"/>
              <a:t> over</a:t>
            </a:r>
          </a:p>
          <a:p>
            <a:r>
              <a:rPr lang="en-US" dirty="0"/>
              <a:t>switching to </a:t>
            </a:r>
            <a:r>
              <a:rPr lang="en-US" dirty="0" err="1"/>
              <a:t>cyclophosphamide</a:t>
            </a:r>
            <a:r>
              <a:rPr lang="en-US" dirty="0"/>
              <a:t> for remission re-induction.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SKS samotné – taky účinné, ale </a:t>
            </a:r>
            <a:r>
              <a:rPr lang="cs-CZ" dirty="0" err="1"/>
              <a:t>relapsy</a:t>
            </a:r>
            <a:r>
              <a:rPr lang="cs-CZ" dirty="0"/>
              <a:t> – i když podle studií není úplně jasné, jestli má </a:t>
            </a:r>
            <a:r>
              <a:rPr lang="cs-CZ" dirty="0" err="1"/>
              <a:t>aza</a:t>
            </a:r>
            <a:r>
              <a:rPr lang="cs-CZ" dirty="0"/>
              <a:t>+SKS výhodu v </a:t>
            </a:r>
            <a:r>
              <a:rPr lang="cs-CZ" dirty="0" err="1"/>
              <a:t>relapsech</a:t>
            </a:r>
            <a:endParaRPr lang="cs-CZ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it was also shown that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mepolizumab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alone or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mg/day or less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prednisolone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could not achieve sustained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remission in the majority of relapsing/refractory EGPA patients.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Recently, the post hoc analysis of the MIRRA trial showed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of remission with 7.5 mg/day or less of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prednisolone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was closer to a target dose in real world than the original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the trial, was higher in the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mepolizumab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 than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 group (87% vs. 53%, p &lt; 0.001).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Ostatní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-L5 – studie probíhají, dají se očekávat podobné výsledky </a:t>
            </a:r>
          </a:p>
          <a:p>
            <a:r>
              <a:rPr lang="cs-CZ" dirty="0"/>
              <a:t>Hlavně pro ANCA= ( ve </a:t>
            </a:r>
            <a:r>
              <a:rPr lang="cs-CZ" dirty="0" err="1"/>
              <a:t>studi</a:t>
            </a:r>
            <a:r>
              <a:rPr lang="cs-CZ" baseline="0" dirty="0"/>
              <a:t> MIRRA jen 10% ANCA+)</a:t>
            </a:r>
            <a:endParaRPr lang="cs-CZ" dirty="0"/>
          </a:p>
          <a:p>
            <a:r>
              <a:rPr lang="en-US" dirty="0"/>
              <a:t>The clinical profile of </a:t>
            </a:r>
            <a:r>
              <a:rPr lang="en-US" dirty="0" err="1"/>
              <a:t>nonsevere</a:t>
            </a:r>
            <a:r>
              <a:rPr lang="en-US" dirty="0"/>
              <a:t> EGPA includes</a:t>
            </a:r>
          </a:p>
          <a:p>
            <a:r>
              <a:rPr lang="en-US" dirty="0"/>
              <a:t>predominantly asthma, sinus disease, and </a:t>
            </a:r>
            <a:r>
              <a:rPr lang="en-US" dirty="0" err="1"/>
              <a:t>nonsevere</a:t>
            </a:r>
            <a:r>
              <a:rPr lang="en-US" dirty="0"/>
              <a:t> </a:t>
            </a:r>
            <a:r>
              <a:rPr lang="en-US" dirty="0" err="1"/>
              <a:t>vasculitis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Cyclofosfamid</a:t>
            </a:r>
            <a:r>
              <a:rPr lang="cs-CZ" dirty="0"/>
              <a:t> a </a:t>
            </a:r>
            <a:r>
              <a:rPr lang="cs-CZ" dirty="0" err="1"/>
              <a:t>rituximab</a:t>
            </a:r>
            <a:r>
              <a:rPr lang="cs-CZ" dirty="0"/>
              <a:t> ne!  - jen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rituximab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However,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rituximab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be considered if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agents are not effective in controlling active,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nonsevere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disease,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if the patient has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nonsevere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vasculitis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(which in some series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mononeuritis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multiplex) and is positive for ANCA.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patients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EGPA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high</a:t>
            </a:r>
            <a:endParaRPr lang="cs-CZ" dirty="0"/>
          </a:p>
          <a:p>
            <a:r>
              <a:rPr lang="cs-CZ" dirty="0" err="1"/>
              <a:t>serum</a:t>
            </a:r>
            <a:r>
              <a:rPr lang="cs-CZ" dirty="0"/>
              <a:t> </a:t>
            </a:r>
            <a:r>
              <a:rPr lang="cs-CZ" dirty="0" err="1"/>
              <a:t>IgE</a:t>
            </a:r>
            <a:r>
              <a:rPr lang="cs-CZ" dirty="0"/>
              <a:t> </a:t>
            </a:r>
            <a:r>
              <a:rPr lang="cs-CZ" dirty="0" err="1"/>
              <a:t>levels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experienced</a:t>
            </a:r>
            <a:r>
              <a:rPr lang="cs-CZ" dirty="0"/>
              <a:t> </a:t>
            </a:r>
            <a:r>
              <a:rPr lang="cs-CZ" dirty="0" err="1"/>
              <a:t>relapse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non</a:t>
            </a:r>
          </a:p>
          <a:p>
            <a:r>
              <a:rPr lang="cs-CZ" dirty="0"/>
              <a:t>severe</a:t>
            </a:r>
          </a:p>
          <a:p>
            <a:r>
              <a:rPr lang="cs-CZ" dirty="0" err="1"/>
              <a:t>disease</a:t>
            </a:r>
            <a:r>
              <a:rPr lang="cs-CZ" dirty="0"/>
              <a:t> </a:t>
            </a:r>
            <a:r>
              <a:rPr lang="cs-CZ" dirty="0" err="1"/>
              <a:t>manifestations</a:t>
            </a:r>
            <a:r>
              <a:rPr lang="cs-CZ" dirty="0"/>
              <a:t> (</a:t>
            </a:r>
            <a:r>
              <a:rPr lang="cs-CZ" dirty="0" err="1"/>
              <a:t>asthma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/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sinonasal</a:t>
            </a:r>
            <a:endParaRPr lang="cs-CZ" dirty="0"/>
          </a:p>
          <a:p>
            <a:r>
              <a:rPr lang="cs-CZ" dirty="0" err="1"/>
              <a:t>disease</a:t>
            </a:r>
            <a:r>
              <a:rPr lang="cs-CZ" dirty="0"/>
              <a:t>)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receiving</a:t>
            </a:r>
            <a:r>
              <a:rPr lang="cs-CZ" dirty="0"/>
              <a:t> </a:t>
            </a:r>
            <a:r>
              <a:rPr lang="cs-CZ" dirty="0" err="1"/>
              <a:t>methotrexate</a:t>
            </a:r>
            <a:r>
              <a:rPr lang="cs-CZ" dirty="0"/>
              <a:t>, </a:t>
            </a:r>
            <a:r>
              <a:rPr lang="cs-CZ" dirty="0" err="1"/>
              <a:t>azathioprine</a:t>
            </a:r>
            <a:r>
              <a:rPr lang="cs-CZ" dirty="0"/>
              <a:t>,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mycophenolate</a:t>
            </a:r>
            <a:r>
              <a:rPr lang="cs-CZ" dirty="0"/>
              <a:t> </a:t>
            </a:r>
            <a:r>
              <a:rPr lang="cs-CZ" dirty="0" err="1"/>
              <a:t>mofetil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conditionally</a:t>
            </a:r>
            <a:r>
              <a:rPr lang="cs-CZ" dirty="0"/>
              <a:t> </a:t>
            </a:r>
            <a:r>
              <a:rPr lang="cs-CZ" dirty="0" err="1"/>
              <a:t>recommend</a:t>
            </a:r>
            <a:endParaRPr lang="cs-CZ" dirty="0"/>
          </a:p>
          <a:p>
            <a:r>
              <a:rPr lang="cs-CZ" dirty="0" err="1"/>
              <a:t>adding</a:t>
            </a:r>
            <a:r>
              <a:rPr lang="cs-CZ" dirty="0"/>
              <a:t> </a:t>
            </a:r>
            <a:r>
              <a:rPr lang="cs-CZ" dirty="0" err="1"/>
              <a:t>mepolizumab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adding</a:t>
            </a:r>
            <a:r>
              <a:rPr lang="cs-CZ" dirty="0"/>
              <a:t> </a:t>
            </a:r>
            <a:r>
              <a:rPr lang="cs-CZ" dirty="0" err="1"/>
              <a:t>omalizumab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7175" marR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dirty="0"/>
              <a:t>Pro pacienta – rozdílná prognóza, intenzita léčby </a:t>
            </a:r>
          </a:p>
          <a:p>
            <a:pPr marL="257175" indent="-257175">
              <a:buAutoNum type="arabicPeriod"/>
            </a:pPr>
            <a:endParaRPr lang="cs-CZ" b="1" dirty="0">
              <a:solidFill>
                <a:srgbClr val="FF0000"/>
              </a:solidFill>
            </a:endParaRPr>
          </a:p>
          <a:p>
            <a:pPr marL="257175" indent="-257175">
              <a:buAutoNum type="arabicPeriod"/>
            </a:pPr>
            <a:endParaRPr lang="cs-CZ" b="1" dirty="0">
              <a:solidFill>
                <a:srgbClr val="FF0000"/>
              </a:solidFill>
            </a:endParaRPr>
          </a:p>
          <a:p>
            <a:pPr marL="257175" indent="-257175"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EGPA </a:t>
            </a:r>
            <a:r>
              <a:rPr lang="cs-CZ" b="1" dirty="0">
                <a:solidFill>
                  <a:srgbClr val="00B050"/>
                </a:solidFill>
              </a:rPr>
              <a:t> představuje </a:t>
            </a:r>
            <a:r>
              <a:rPr lang="cs-CZ" b="1" dirty="0">
                <a:solidFill>
                  <a:srgbClr val="FF0000"/>
                </a:solidFill>
              </a:rPr>
              <a:t>dvě klinické a genetické jednotky (MPO+ a MPO-)</a:t>
            </a:r>
          </a:p>
          <a:p>
            <a:pPr marL="257175" indent="-257175"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MPO+ EGPA má častěji těžký průběh a vyžaduje kombinovanou </a:t>
            </a:r>
            <a:r>
              <a:rPr lang="cs-CZ" b="1" dirty="0" err="1">
                <a:solidFill>
                  <a:srgbClr val="FF0000"/>
                </a:solidFill>
              </a:rPr>
              <a:t>imunosupresi</a:t>
            </a:r>
            <a:endParaRPr lang="cs-CZ" b="1" dirty="0">
              <a:solidFill>
                <a:srgbClr val="FF0000"/>
              </a:solidFill>
            </a:endParaRPr>
          </a:p>
          <a:p>
            <a:pPr marL="257175" indent="-257175"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MPO- EGPA má častěji méně závažný průběh  a může být léčena </a:t>
            </a:r>
            <a:r>
              <a:rPr lang="cs-CZ" b="1" dirty="0" err="1">
                <a:solidFill>
                  <a:srgbClr val="FF0000"/>
                </a:solidFill>
              </a:rPr>
              <a:t>monoterapií</a:t>
            </a:r>
            <a:r>
              <a:rPr lang="cs-CZ" b="1" dirty="0">
                <a:solidFill>
                  <a:srgbClr val="FF0000"/>
                </a:solidFill>
              </a:rPr>
              <a:t> KS, nebo kombinaci KS s MTX, AZA nebo MMF</a:t>
            </a:r>
          </a:p>
          <a:p>
            <a:pPr marL="257175" indent="-257175"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Méně závažný průběh EGPA lze příznivě ovlivnit </a:t>
            </a:r>
            <a:r>
              <a:rPr lang="cs-CZ" b="1" dirty="0" err="1">
                <a:solidFill>
                  <a:srgbClr val="00B050"/>
                </a:solidFill>
              </a:rPr>
              <a:t>mepolizumabem</a:t>
            </a:r>
            <a:r>
              <a:rPr lang="cs-CZ" b="1" dirty="0">
                <a:solidFill>
                  <a:srgbClr val="00B050"/>
                </a:solidFill>
              </a:rPr>
              <a:t> se současnou významnou redukcí dávky KS a </a:t>
            </a:r>
            <a:r>
              <a:rPr lang="cs-CZ" b="1" dirty="0" err="1">
                <a:solidFill>
                  <a:srgbClr val="00B050"/>
                </a:solidFill>
              </a:rPr>
              <a:t>imunosupresiv</a:t>
            </a:r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Logicky produkci ANCA protilátek akutně </a:t>
            </a:r>
            <a:r>
              <a:rPr lang="cs-CZ" dirty="0" err="1"/>
              <a:t>mepo</a:t>
            </a:r>
            <a:r>
              <a:rPr lang="cs-CZ" dirty="0"/>
              <a:t> příliš neovlivní </a:t>
            </a:r>
          </a:p>
          <a:p>
            <a:r>
              <a:rPr lang="cs-CZ" dirty="0" err="1"/>
              <a:t>Mepo</a:t>
            </a:r>
            <a:r>
              <a:rPr lang="cs-CZ" dirty="0"/>
              <a:t> u </a:t>
            </a:r>
            <a:r>
              <a:rPr lang="cs-CZ" dirty="0" err="1"/>
              <a:t>relapsů</a:t>
            </a:r>
            <a:r>
              <a:rPr lang="cs-CZ" dirty="0"/>
              <a:t> z eozinofilie, ne z vaskulitidy</a:t>
            </a:r>
          </a:p>
          <a:p>
            <a:r>
              <a:rPr lang="cs-CZ" dirty="0"/>
              <a:t>Vysazení po 6-ti měsících? Postupné vysazení? </a:t>
            </a:r>
          </a:p>
          <a:p>
            <a:r>
              <a:rPr lang="cs-CZ" dirty="0"/>
              <a:t>Podle </a:t>
            </a:r>
            <a:r>
              <a:rPr lang="cs-CZ" dirty="0" err="1"/>
              <a:t>Mirra</a:t>
            </a:r>
            <a:r>
              <a:rPr lang="cs-CZ" dirty="0"/>
              <a:t> SKS pod 4mg +</a:t>
            </a:r>
            <a:r>
              <a:rPr lang="cs-CZ" baseline="0" dirty="0"/>
              <a:t> </a:t>
            </a:r>
            <a:r>
              <a:rPr lang="cs-CZ" baseline="0" dirty="0" err="1"/>
              <a:t>mepo</a:t>
            </a:r>
            <a:r>
              <a:rPr lang="cs-CZ" baseline="0" dirty="0"/>
              <a:t> – o něco častější </a:t>
            </a:r>
            <a:r>
              <a:rPr lang="cs-CZ" baseline="0" dirty="0" err="1"/>
              <a:t>relapsy</a:t>
            </a:r>
            <a:r>
              <a:rPr lang="cs-CZ" baseline="0" dirty="0"/>
              <a:t> než SKS &gt;4mg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 rozdíl od diagnostických kritérií (sloužících pro stanovení diagnózy) je účelem klasifikačních kritérií zajistit, aby k zařazení do klinických a jiných výzkumných studií byla vybrána homogenní skupina pacientů s danou diagnózou.</a:t>
            </a:r>
          </a:p>
          <a:p>
            <a:r>
              <a:rPr lang="cs-CZ" b="1" dirty="0"/>
              <a:t>Eozinofilní </a:t>
            </a:r>
            <a:r>
              <a:rPr lang="cs-CZ" b="1" dirty="0" err="1"/>
              <a:t>granulomatóza</a:t>
            </a:r>
            <a:r>
              <a:rPr lang="cs-CZ" b="1" dirty="0"/>
              <a:t> s </a:t>
            </a:r>
            <a:r>
              <a:rPr lang="cs-CZ" b="1" dirty="0" err="1"/>
              <a:t>polyangiitidou</a:t>
            </a:r>
            <a:endParaRPr lang="cs-CZ" b="1" dirty="0"/>
          </a:p>
          <a:p>
            <a:r>
              <a:rPr lang="cs-CZ" dirty="0"/>
              <a:t>Zde bylo využito dat od 107 pacientů s EGPA a 450 kontrol s jiným typem vaskulitidy a výsledky byly validovány u 119 pacientů s EGPA a 437 kontrol. Na základě statistické analýzy bylo vybráno 11 možných položek kritérií u EGPA, z nichž bylo nakonec v konečné verzi ponecháno sedm, tři kritéria jsou klinická, zbylá opět využívají laboratorní výsledky, zobrazovací metody nebo biopsie </a:t>
            </a:r>
            <a:r>
              <a:rPr lang="cs-CZ" i="1" dirty="0"/>
              <a:t>(v závorce jsou vždy uvedeny příslušné body za jednotlivé položky, které se sčítají, pro diagnózu EGPA je potřebné dosáhnout součtu ≥ 6)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0879C-523E-44CE-B493-81192ECF8DCA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6358" indent="-166358">
              <a:buFont typeface="Arial" panose="020B0604020202020204" pitchFamily="34" charset="0"/>
              <a:buChar char="•"/>
            </a:pPr>
            <a:r>
              <a:rPr lang="en-GB" sz="1400" dirty="0"/>
              <a:t>HES is defined by persistent eosinophilia (</a:t>
            </a:r>
            <a:r>
              <a:rPr lang="en-US" sz="1400" dirty="0"/>
              <a:t>≥1.5 × 10</a:t>
            </a:r>
            <a:r>
              <a:rPr lang="en-US" sz="1400" baseline="30000" dirty="0"/>
              <a:t>9</a:t>
            </a:r>
            <a:r>
              <a:rPr lang="en-US" sz="1400" dirty="0"/>
              <a:t>/L</a:t>
            </a:r>
            <a:r>
              <a:rPr lang="en-GB" sz="1400" dirty="0"/>
              <a:t>) and associated organ damage. It is diagnosed after excluding secondary causes of hypereosinophilia.</a:t>
            </a:r>
          </a:p>
          <a:p>
            <a:pPr marL="166358" indent="-166358">
              <a:buFont typeface="Arial" panose="020B0604020202020204" pitchFamily="34" charset="0"/>
              <a:buChar char="•"/>
            </a:pPr>
            <a:r>
              <a:rPr lang="en-GB" sz="1400" dirty="0"/>
              <a:t>Common symptoms are fatigue, cough, </a:t>
            </a:r>
            <a:r>
              <a:rPr lang="en-GB" sz="1400" dirty="0" err="1"/>
              <a:t>dyspnea</a:t>
            </a:r>
            <a:r>
              <a:rPr lang="en-GB" sz="1400" dirty="0"/>
              <a:t>, angioedema, rash, and fever, while cardiac complications are related to worse outcomes.  </a:t>
            </a:r>
          </a:p>
          <a:p>
            <a:pPr marL="166358" indent="-166358">
              <a:buFont typeface="Arial" panose="020B0604020202020204" pitchFamily="34" charset="0"/>
              <a:buChar char="•"/>
            </a:pPr>
            <a:r>
              <a:rPr lang="en-GB" sz="1400" dirty="0"/>
              <a:t>The classification of HES is inconsistent. However, it is generally accepted to describe myeloid, lymphoid, and idiopathic as subtypes. </a:t>
            </a:r>
          </a:p>
          <a:p>
            <a:pPr marL="166358" indent="-166358">
              <a:buFont typeface="Arial" panose="020B0604020202020204" pitchFamily="34" charset="0"/>
              <a:buChar char="•"/>
            </a:pPr>
            <a:r>
              <a:rPr lang="en-GB" sz="1400" dirty="0"/>
              <a:t>While patients with myeloid HES with F/P translocation are treated with Imatinib, patients with other types are mainly treated with corticosteroids, which results in long term complications, and other immunosuppressive therapies. </a:t>
            </a:r>
          </a:p>
          <a:p>
            <a:pPr marL="166358" indent="-166358">
              <a:buFont typeface="Arial" panose="020B0604020202020204" pitchFamily="34" charset="0"/>
              <a:buChar char="•"/>
            </a:pPr>
            <a:r>
              <a:rPr lang="en-GB" sz="1400" dirty="0"/>
              <a:t>There is no approved medicine for HES except for HES with F/P translocation.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7242">
              <a:defRPr/>
            </a:pPr>
            <a:fld id="{BA63CC9B-F1CD-4072-827A-B616240FBB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87242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521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Idiopatický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hypereozinofilní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 ( HES) je definován jako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 krvi ≥ 1,5  × 10</a:t>
            </a:r>
            <a:r>
              <a:rPr lang="cs-CZ" sz="1200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/l trvající minimálně 6 měsíců, s orgánovým postižením, po vyloučení hematologické ( klonální eozinofilie, přítomnost klonálních nebo genotypicky abnormálních T-lymfocytů) nebo jiné sekundární příčiny ( např. parazitární onemocnění, infekční příčiny, malignity). Kratší doba než 6 měsíců je akceptována, pokud jsou přítomny symptomy, které vyžadují časné zahájení terapie ke snížení počtu eozinofilů, nebo dojde-li dříve ke smrti v důsledku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Pozornost musíme věnovat  i pacientům se zdánlivě  asymptomatickou jednorázově zachycenou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hypereozinofilií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Jedná se o vzácné onemocnění - incidence život ohrožujícího idiopatického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hypereozinofilního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syndromu je uváděna asi 0,5 případů na 100 000 obyvatel a rok.  </a:t>
            </a:r>
            <a:r>
              <a:rPr lang="cs-CZ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( 1,2)							</a:t>
            </a:r>
            <a:endParaRPr lang="cs-CZ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Častá primární klinická manifestace HES postižením plicního parenchymu ( obraz eozinofilní pneumonie) a/nebo dýchacích cest ( obraz těžkého eozinofilního astma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bronchiale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je důvodem, proč se diagnostikou a další péčí o tyto pacienty musí zabývat i pneumolog</a:t>
            </a:r>
          </a:p>
          <a:p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Klinicky se u části pacientů spíše v kombinaci s astmatem setkáváme s úporným</a:t>
            </a:r>
            <a:r>
              <a:rPr lang="cs-CZ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produktivním kašlem s tvorbou hlenových zátek.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U pacientů s podezřením na idiopatický HES je primárně nutné vyloučit klonální a jednoznačně sekundární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provést vyšetření zaměřená na přítomnost a závažnost postižení jednotlivých orgánů a vyloučení projevů vaskulitidy v rámci možné eozinofilní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granulomatozy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polyangiitidou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Nezbytné hematologické vyšetření by mělo zahrnovat i vyloučení velmi vzácné genetické abnormality PDGFRA, PDGFRB, FGFR1 nebo PCM1-JAK2 </a:t>
            </a:r>
            <a:r>
              <a:rPr lang="cs-CZ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( 1).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oběru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anamnézy je kladen důraz na cestovatelskou anamnézu, možnost polékové nebo jiné sekundární etiologie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anamnestické známky specifických orgánových postižení. Kromě plného funkčního vyšetření plic je nezbytné provést CT hrudníku, kardiologické vyšetření včetně echokardiografie a kardiologických . laboratorních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markerů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vyšetření funkce ledvin, alergologické vyšetření, parazitologické vyšetření, základní vyšetření přítomnosti autoprotilátek včetně ANCA, ORL vyšetření a sonografické vyšetření břicha. Indikace dalších vyšetření se již řídí nálezy a symptomy pacienta ( bronchoskopie s BAL, gastroskopie, CT CNS, neurologické a revmatologické vyšetření atd.). 							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/>
              <a:t>Zmínit i ABPA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U pacientů s podezřením na idiopatický HES je primárně nutné vyloučit klonální a jednoznačně sekundární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provést vyšetření zaměřená na přítomnost a závažnost postižení jednotlivých orgánů a vyloučení projevů vaskulitidy v rámci možné eozinofilní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granulomatozy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polyangiitidou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Nezbytné hematologické vyšetření by mělo zahrnovat i vyloučení velmi vzácné genetické abnormality PDGFRA, PDGFRB, FGFR1 nebo PCM1-JAK2 </a:t>
            </a:r>
            <a:r>
              <a:rPr lang="cs-CZ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( 1).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Při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oběru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anamnézy je kladen důraz na cestovatelskou anamnézu, možnost polékové nebo jiné sekundární etiologie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hypereozinofilie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anamnestické známky specifických orgánových postižení. Kromě plného funkčního vyšetření plic je nezbytné provést CT hrudníku, kardiologické vyšetření včetně echokardiografie a kardiologických . laboratorních </a:t>
            </a:r>
            <a:r>
              <a:rPr lang="cs-CZ" sz="12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markerů</a:t>
            </a:r>
            <a:r>
              <a:rPr lang="cs-CZ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vyšetření funkce ledvin, alergologické vyšetření, parazitologické vyšetření, základní vyšetření přítomnosti autoprotilátek včetně ANCA, ORL vyšetření a sonografické vyšetření břicha. Indikace dalších vyšetření se již řídí nálezy a symptomy pacienta ( bronchoskopie s BAL, gastroskopie, CT CNS, neurologické a revmatologické vyšetření atd.). 							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6D43-539C-42EF-8107-941EF7730436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_MI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359153" y="1377696"/>
            <a:ext cx="8423275" cy="48134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152" y="812194"/>
            <a:ext cx="7578000" cy="369332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Heading,</a:t>
            </a:r>
            <a:r>
              <a:rPr lang="en-US" dirty="0"/>
              <a:t>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59152" y="6580573"/>
            <a:ext cx="6519950" cy="200055"/>
          </a:xfr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Footnotes, Abbreviations, and References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59153" y="304801"/>
            <a:ext cx="7577139" cy="410369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41FE5CD-0E88-49A8-8251-C5EDC6242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4368" y="6281209"/>
            <a:ext cx="332835" cy="29260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00" b="1">
                <a:solidFill>
                  <a:schemeClr val="accent2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59152" y="6219555"/>
            <a:ext cx="6519950" cy="200055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Footnotes, Abbreviations, and References here</a:t>
            </a:r>
          </a:p>
        </p:txBody>
      </p:sp>
    </p:spTree>
    <p:extLst>
      <p:ext uri="{BB962C8B-B14F-4D97-AF65-F5344CB8AC3E}">
        <p14:creationId xmlns:p14="http://schemas.microsoft.com/office/powerpoint/2010/main" val="343927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26">
          <p15:clr>
            <a:srgbClr val="FBAE40"/>
          </p15:clr>
        </p15:guide>
        <p15:guide id="4" pos="55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0B9E-DA82-47D6-AC1A-4985431375E5}" type="datetimeFigureOut">
              <a:rPr lang="cs-CZ" smtClean="0"/>
              <a:pPr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53E0-3879-467F-B1AB-02135845107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0.gstatic.com/images?q=tbn:ANd9GcSO6SlN5Wes7F79BAmJn6Wh1ozpyveg4h4rEEM4NQPeV3-Jo5QM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1519119" cy="153730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5373216"/>
            <a:ext cx="7854696" cy="115212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cs-CZ" sz="4500" b="1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</a:rPr>
              <a:t>Lucie Heribanová</a:t>
            </a:r>
          </a:p>
          <a:p>
            <a:pPr algn="ctr"/>
            <a:r>
              <a:rPr lang="cs-CZ" sz="3600" b="1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cs-CZ" sz="5100" b="1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cs typeface="BrowalliaUPC" pitchFamily="34" charset="-34"/>
              </a:rPr>
              <a:t>Pneumologická klinika 1. LF UK a FTN </a:t>
            </a:r>
            <a:br>
              <a:rPr lang="cs-CZ">
                <a:solidFill>
                  <a:schemeClr val="bg2">
                    <a:lumMod val="10000"/>
                  </a:schemeClr>
                </a:solidFill>
              </a:rPr>
            </a:br>
            <a:endParaRPr lang="cs-CZ">
              <a:solidFill>
                <a:schemeClr val="bg2">
                  <a:lumMod val="10000"/>
                </a:schemeClr>
              </a:solidFill>
            </a:endParaRPr>
          </a:p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060848"/>
            <a:ext cx="37004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209550" h="133350"/>
          </a:sp3d>
        </p:spPr>
      </p:pic>
      <p:sp>
        <p:nvSpPr>
          <p:cNvPr id="5" name="TextovéPole 4"/>
          <p:cNvSpPr txBox="1"/>
          <p:nvPr/>
        </p:nvSpPr>
        <p:spPr>
          <a:xfrm>
            <a:off x="118762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" y="188641"/>
            <a:ext cx="9144000" cy="230832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dirty="0" err="1">
                <a:solidFill>
                  <a:schemeClr val="tx2">
                    <a:lumMod val="75000"/>
                  </a:schemeClr>
                </a:solidFill>
              </a:rPr>
              <a:t>Hypereozinofilní</a:t>
            </a:r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 syndrom </a:t>
            </a:r>
          </a:p>
          <a:p>
            <a:pPr algn="ctr"/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 a eozinofilní </a:t>
            </a:r>
            <a:r>
              <a:rPr lang="cs-CZ" sz="3600" b="1" dirty="0" err="1">
                <a:solidFill>
                  <a:schemeClr val="tx2">
                    <a:lumMod val="75000"/>
                  </a:schemeClr>
                </a:solidFill>
              </a:rPr>
              <a:t>granulomatóza</a:t>
            </a:r>
            <a:endParaRPr lang="cs-CZ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 s </a:t>
            </a:r>
            <a:r>
              <a:rPr lang="cs-CZ" sz="3600" b="1" dirty="0" err="1">
                <a:solidFill>
                  <a:schemeClr val="tx2">
                    <a:lumMod val="75000"/>
                  </a:schemeClr>
                </a:solidFill>
              </a:rPr>
              <a:t>polyangiitidou</a:t>
            </a:r>
            <a:r>
              <a:rPr lang="cs-CZ" sz="36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pl-PL" sz="3600" b="1" dirty="0"/>
            </a:br>
            <a:endParaRPr lang="cs-CZ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Users\Lucka\Pictures\logo T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80928"/>
            <a:ext cx="2160240" cy="14826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cíl - plná kontrola symptomů </a:t>
            </a:r>
          </a:p>
          <a:p>
            <a:pPr>
              <a:buNone/>
            </a:pPr>
            <a:r>
              <a:rPr lang="cs-CZ" dirty="0"/>
              <a:t>          počet eozinofilů &lt; 1,5 × 10</a:t>
            </a:r>
            <a:r>
              <a:rPr lang="cs-CZ" baseline="30000" dirty="0"/>
              <a:t>9</a:t>
            </a:r>
            <a:r>
              <a:rPr lang="cs-CZ" dirty="0"/>
              <a:t>/l</a:t>
            </a:r>
          </a:p>
          <a:p>
            <a:endParaRPr lang="cs-CZ" dirty="0"/>
          </a:p>
          <a:p>
            <a:r>
              <a:rPr lang="cs-CZ" dirty="0"/>
              <a:t>systémová kortikoterapie - lék první volby </a:t>
            </a:r>
          </a:p>
          <a:p>
            <a:r>
              <a:rPr lang="cs-CZ" dirty="0" err="1"/>
              <a:t>anti</a:t>
            </a:r>
            <a:r>
              <a:rPr lang="cs-CZ" dirty="0"/>
              <a:t>-IL5 terapie ( + SKS)</a:t>
            </a:r>
          </a:p>
          <a:p>
            <a:r>
              <a:rPr lang="cs-CZ" dirty="0"/>
              <a:t>kombinovaná imunosuprese  </a:t>
            </a:r>
            <a:r>
              <a:rPr lang="cs-CZ" i="1" dirty="0"/>
              <a:t>( SKS + </a:t>
            </a:r>
            <a:r>
              <a:rPr lang="cs-CZ" i="1" dirty="0" err="1"/>
              <a:t>azathioprin</a:t>
            </a:r>
            <a:r>
              <a:rPr lang="cs-CZ" i="1" dirty="0"/>
              <a:t>, SKS + cyklosporin) </a:t>
            </a:r>
          </a:p>
          <a:p>
            <a:endParaRPr lang="cs-CZ" dirty="0"/>
          </a:p>
          <a:p>
            <a:r>
              <a:rPr lang="cs-CZ" dirty="0"/>
              <a:t>vedení léčby  ideálně na pracovišti s možností indikace biologické léčby a zkušeností s kombinovanou imunosupresí, podle převažujících projevů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iHES</a:t>
            </a:r>
            <a:r>
              <a:rPr lang="cs-CZ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terapie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42"/>
            <a:ext cx="6655504" cy="59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 descr="https://email.seznam.cz/download/j/zk0HvTu6kfwTUnhiOL6qY39S2f9RGGZLdI-JRuMp53VYr-we0L4elr4tADfKuQzD50UYT6E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4D424-F1B5-4C47-831E-384607B81948}"/>
              </a:ext>
            </a:extLst>
          </p:cNvPr>
          <p:cNvSpPr txBox="1"/>
          <p:nvPr/>
        </p:nvSpPr>
        <p:spPr>
          <a:xfrm>
            <a:off x="80682" y="857232"/>
            <a:ext cx="2133864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Žena</a:t>
            </a:r>
            <a:r>
              <a:rPr lang="en-US"/>
              <a:t>, 53let</a:t>
            </a:r>
            <a:endParaRPr lang="cs-CZ"/>
          </a:p>
          <a:p>
            <a:endParaRPr lang="cs-CZ"/>
          </a:p>
          <a:p>
            <a:endParaRPr lang="en-US"/>
          </a:p>
          <a:p>
            <a:endParaRPr lang="en-US"/>
          </a:p>
          <a:p>
            <a:r>
              <a:rPr lang="en-US" sz="2800" err="1"/>
              <a:t>eozino</a:t>
            </a:r>
            <a:r>
              <a:rPr lang="en-US" sz="2800"/>
              <a:t> </a:t>
            </a:r>
            <a:r>
              <a:rPr lang="en-US" sz="2800" err="1"/>
              <a:t>až</a:t>
            </a:r>
            <a:r>
              <a:rPr lang="en-US" sz="2800"/>
              <a:t> 9,19x10</a:t>
            </a:r>
            <a:r>
              <a:rPr lang="en-US" sz="2800" baseline="30000"/>
              <a:t>9</a:t>
            </a:r>
            <a:r>
              <a:rPr lang="en-US" sz="2800"/>
              <a:t>/l</a:t>
            </a:r>
          </a:p>
          <a:p>
            <a:endParaRPr lang="en-US" sz="2800"/>
          </a:p>
          <a:p>
            <a:r>
              <a:rPr lang="en-US" sz="2800" err="1"/>
              <a:t>eozino</a:t>
            </a:r>
            <a:r>
              <a:rPr lang="en-US" sz="2800"/>
              <a:t> v BAL 61%</a:t>
            </a:r>
            <a:endParaRPr lang="cs-CZ" sz="2800"/>
          </a:p>
          <a:p>
            <a:endParaRPr lang="cs-CZ" sz="2800">
              <a:cs typeface="Calibri"/>
            </a:endParaRPr>
          </a:p>
          <a:p>
            <a:r>
              <a:rPr lang="cs-CZ" sz="2400" err="1">
                <a:cs typeface="Calibri"/>
              </a:rPr>
              <a:t>IgE</a:t>
            </a:r>
            <a:r>
              <a:rPr lang="cs-CZ" sz="2400">
                <a:cs typeface="Calibri"/>
              </a:rPr>
              <a:t> 755 </a:t>
            </a:r>
            <a:r>
              <a:rPr lang="cs-CZ" sz="2400" err="1">
                <a:cs typeface="Calibri"/>
              </a:rPr>
              <a:t>kU</a:t>
            </a:r>
            <a:r>
              <a:rPr lang="cs-CZ" sz="2400">
                <a:cs typeface="Calibri"/>
              </a:rPr>
              <a:t>/l</a:t>
            </a:r>
          </a:p>
          <a:p>
            <a:endParaRPr lang="cs-CZ" sz="2400">
              <a:cs typeface="Calibri"/>
            </a:endParaRPr>
          </a:p>
          <a:p>
            <a:r>
              <a:rPr lang="cs-CZ" sz="2400">
                <a:cs typeface="Calibri"/>
              </a:rPr>
              <a:t>ANCA </a:t>
            </a:r>
            <a:r>
              <a:rPr lang="cs-CZ" sz="2400" err="1">
                <a:cs typeface="Calibri"/>
              </a:rPr>
              <a:t>negat</a:t>
            </a:r>
            <a:r>
              <a:rPr lang="cs-CZ" sz="2400">
                <a:cs typeface="Calibri"/>
              </a:rPr>
              <a:t>.</a:t>
            </a:r>
          </a:p>
          <a:p>
            <a:endParaRPr lang="cs-CZ" sz="2400">
              <a:cs typeface="Calibri"/>
            </a:endParaRPr>
          </a:p>
          <a:p>
            <a:r>
              <a:rPr lang="cs-CZ" sz="2400">
                <a:cs typeface="Calibri"/>
              </a:rPr>
              <a:t>lehká OVP</a:t>
            </a:r>
            <a:endParaRPr lang="en-US" sz="2400"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F724375-2BC7-4F0E-B70B-5FD1A4054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7360" t="26052" r="10080" b="11623"/>
          <a:stretch/>
        </p:blipFill>
        <p:spPr>
          <a:xfrm>
            <a:off x="2082638" y="500043"/>
            <a:ext cx="6796680" cy="5424508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4831C-B409-4A57-8055-3F9D3C0CCCF6}"/>
              </a:ext>
            </a:extLst>
          </p:cNvPr>
          <p:cNvSpPr txBox="1"/>
          <p:nvPr/>
        </p:nvSpPr>
        <p:spPr>
          <a:xfrm>
            <a:off x="80682" y="642918"/>
            <a:ext cx="2395818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Muž</a:t>
            </a:r>
            <a:r>
              <a:rPr lang="en-US" dirty="0"/>
              <a:t>, 58let</a:t>
            </a:r>
          </a:p>
          <a:p>
            <a:endParaRPr lang="en-US" dirty="0"/>
          </a:p>
          <a:p>
            <a:r>
              <a:rPr lang="en-US" sz="2400" dirty="0" err="1"/>
              <a:t>eozino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  <a:p>
            <a:r>
              <a:rPr lang="en-US" sz="2400" dirty="0" err="1"/>
              <a:t>až</a:t>
            </a:r>
            <a:r>
              <a:rPr lang="en-US" sz="2400" dirty="0"/>
              <a:t>  4,19x10</a:t>
            </a:r>
            <a:r>
              <a:rPr lang="en-US" sz="2400" baseline="30000" dirty="0"/>
              <a:t>9</a:t>
            </a:r>
            <a:r>
              <a:rPr lang="en-US" sz="2400" dirty="0"/>
              <a:t>/l</a:t>
            </a:r>
            <a:endParaRPr lang="en-US" sz="2400" dirty="0">
              <a:cs typeface="Calibri"/>
            </a:endParaRPr>
          </a:p>
          <a:p>
            <a:endParaRPr lang="en-US" sz="2400" dirty="0"/>
          </a:p>
          <a:p>
            <a:r>
              <a:rPr lang="en-US" sz="2400" b="1" dirty="0" err="1"/>
              <a:t>eozino</a:t>
            </a:r>
            <a:r>
              <a:rPr lang="en-US" sz="2400" b="1" dirty="0"/>
              <a:t> v BAL 100%</a:t>
            </a:r>
            <a:endParaRPr lang="cs-CZ" sz="2400" b="1" dirty="0"/>
          </a:p>
          <a:p>
            <a:endParaRPr lang="cs-CZ" sz="2400" dirty="0">
              <a:cs typeface="Calibri"/>
            </a:endParaRPr>
          </a:p>
          <a:p>
            <a:r>
              <a:rPr lang="cs-CZ" sz="2400" dirty="0">
                <a:cs typeface="Calibri"/>
              </a:rPr>
              <a:t>CRP 140mg/l</a:t>
            </a:r>
          </a:p>
          <a:p>
            <a:endParaRPr lang="cs-CZ" sz="2400" dirty="0">
              <a:cs typeface="Calibri"/>
            </a:endParaRPr>
          </a:p>
          <a:p>
            <a:r>
              <a:rPr lang="cs-CZ" sz="2400" dirty="0" err="1">
                <a:cs typeface="Calibri"/>
              </a:rPr>
              <a:t>IgE</a:t>
            </a:r>
            <a:r>
              <a:rPr lang="cs-CZ" sz="2400" dirty="0">
                <a:cs typeface="Calibri"/>
              </a:rPr>
              <a:t> 6,9kU/l</a:t>
            </a:r>
          </a:p>
          <a:p>
            <a:endParaRPr lang="cs-CZ" sz="2400" dirty="0">
              <a:cs typeface="Calibri"/>
            </a:endParaRPr>
          </a:p>
          <a:p>
            <a:r>
              <a:rPr lang="cs-CZ" sz="2400" dirty="0">
                <a:cs typeface="Calibri"/>
              </a:rPr>
              <a:t>ECP &gt;200ng/ml</a:t>
            </a:r>
          </a:p>
          <a:p>
            <a:endParaRPr lang="cs-CZ" sz="2400" dirty="0">
              <a:cs typeface="Calibri"/>
            </a:endParaRPr>
          </a:p>
          <a:p>
            <a:r>
              <a:rPr lang="cs-CZ" sz="2400" dirty="0">
                <a:cs typeface="Calibri"/>
              </a:rPr>
              <a:t>ANCA </a:t>
            </a:r>
            <a:r>
              <a:rPr lang="cs-CZ" sz="2400" dirty="0" err="1">
                <a:cs typeface="Calibri"/>
              </a:rPr>
              <a:t>negat</a:t>
            </a:r>
            <a:r>
              <a:rPr lang="cs-CZ" sz="2400" dirty="0">
                <a:cs typeface="Calibri"/>
              </a:rPr>
              <a:t>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83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9FC51E-3E54-DE3C-4E6E-F0994EF6C0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8628" t="19463" r="45588" b="23021"/>
          <a:stretch>
            <a:fillRect/>
          </a:stretch>
        </p:blipFill>
        <p:spPr>
          <a:xfrm>
            <a:off x="1533237" y="367691"/>
            <a:ext cx="5724813" cy="5175860"/>
          </a:xfrm>
        </p:spPr>
      </p:pic>
      <p:sp>
        <p:nvSpPr>
          <p:cNvPr id="7" name="TextovéPole 6"/>
          <p:cNvSpPr txBox="1"/>
          <p:nvPr/>
        </p:nvSpPr>
        <p:spPr>
          <a:xfrm>
            <a:off x="1162050" y="5924550"/>
            <a:ext cx="748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Obraz</a:t>
            </a:r>
            <a:r>
              <a:rPr lang="en-US" sz="2000" b="1" dirty="0"/>
              <a:t> </a:t>
            </a:r>
            <a:r>
              <a:rPr lang="en-US" sz="2000" b="1" dirty="0" err="1"/>
              <a:t>endomyokardiální</a:t>
            </a:r>
            <a:r>
              <a:rPr lang="en-US" sz="2000" b="1" dirty="0"/>
              <a:t> </a:t>
            </a:r>
            <a:r>
              <a:rPr lang="en-US" sz="2000" b="1" dirty="0" err="1"/>
              <a:t>fibrózy</a:t>
            </a:r>
            <a:r>
              <a:rPr lang="en-US" sz="2000" b="1" dirty="0"/>
              <a:t> </a:t>
            </a:r>
            <a:r>
              <a:rPr lang="en-US" sz="2000" b="1" dirty="0" err="1"/>
              <a:t>při</a:t>
            </a:r>
            <a:r>
              <a:rPr lang="en-US" sz="2000" b="1" dirty="0"/>
              <a:t> </a:t>
            </a:r>
            <a:r>
              <a:rPr lang="en-US" sz="2000" b="1" dirty="0" err="1"/>
              <a:t>vyšetření</a:t>
            </a:r>
            <a:r>
              <a:rPr lang="en-US" sz="2000" b="1" dirty="0"/>
              <a:t> </a:t>
            </a:r>
            <a:r>
              <a:rPr lang="en-US" sz="2000" b="1" dirty="0" err="1"/>
              <a:t>magnetickou</a:t>
            </a:r>
            <a:r>
              <a:rPr lang="en-US" sz="2000" b="1" dirty="0"/>
              <a:t> </a:t>
            </a:r>
            <a:r>
              <a:rPr lang="en-US" sz="2000" b="1" dirty="0" err="1"/>
              <a:t>rezonancí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7403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multisystémové</a:t>
            </a:r>
            <a:r>
              <a:rPr lang="cs-CZ" dirty="0"/>
              <a:t> onemocnění charakterizované astmatem, </a:t>
            </a:r>
            <a:r>
              <a:rPr lang="cs-CZ" dirty="0" err="1"/>
              <a:t>hypereozinofilií</a:t>
            </a:r>
            <a:r>
              <a:rPr lang="cs-CZ" dirty="0"/>
              <a:t> v periferní krvi a histopatologickým obrazem nekrotizující vaskulitidy, extravaskulárních granulomů a tkáňové eozinofilie</a:t>
            </a:r>
          </a:p>
          <a:p>
            <a:endParaRPr lang="cs-CZ" dirty="0"/>
          </a:p>
          <a:p>
            <a:r>
              <a:rPr lang="cs-CZ" sz="2600" i="1" dirty="0"/>
              <a:t>nekrotizující vaskulitida malých a středních cév, granulomy  -  drobné -  1mm, </a:t>
            </a:r>
            <a:r>
              <a:rPr lang="cs-CZ" sz="2600" i="1" dirty="0" err="1"/>
              <a:t>eozino</a:t>
            </a:r>
            <a:r>
              <a:rPr lang="cs-CZ" sz="2600" i="1" dirty="0"/>
              <a:t> +  radiálně uložené makrofágy a epiteloidní </a:t>
            </a:r>
            <a:r>
              <a:rPr lang="cs-CZ" sz="2600" i="1" dirty="0" err="1"/>
              <a:t>bb</a:t>
            </a:r>
            <a:endParaRPr lang="cs-CZ" sz="2600" b="1" i="1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Eozinofilní </a:t>
            </a:r>
            <a:r>
              <a:rPr lang="cs-CZ" sz="3000" b="1" kern="0" dirty="0" err="1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granulomatóza</a:t>
            </a:r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 </a:t>
            </a:r>
            <a:r>
              <a:rPr lang="cs-CZ" sz="3000" b="1" kern="0" dirty="0" err="1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polyangiitidou</a:t>
            </a:r>
            <a:endParaRPr lang="cs-CZ" sz="3000" b="1" kern="0" dirty="0">
              <a:solidFill>
                <a:srgbClr val="00924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Definice - CHCC 2012 - v rámci definice jednotlivých ANCA-asociovaných vaskulitid: </a:t>
            </a:r>
            <a:r>
              <a:rPr lang="cs-CZ" sz="3200" dirty="0"/>
              <a:t>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cs-CZ" dirty="0"/>
              <a:t>EGPA - Eozinofilní nekrotizující </a:t>
            </a:r>
            <a:r>
              <a:rPr lang="cs-CZ" dirty="0" err="1"/>
              <a:t>granulomatózní</a:t>
            </a:r>
            <a:r>
              <a:rPr lang="cs-CZ" dirty="0"/>
              <a:t> zánět často postihující respirační trakt a nekrotizující vaskulitida postihující převážně cévy malého a středního kalibru, asociovaná s astmatem a eozinofilií. ANCA je přítomná častěji při výskytu glomerulonefritidy. 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</a:t>
            </a:r>
            <a:r>
              <a:rPr lang="en-US" sz="2800" dirty="0" err="1"/>
              <a:t>ncidence</a:t>
            </a:r>
            <a:r>
              <a:rPr lang="en-US" sz="2800" dirty="0"/>
              <a:t> </a:t>
            </a:r>
            <a:r>
              <a:rPr lang="cs-CZ" sz="2800" dirty="0"/>
              <a:t> 0.9 – 2,4/milion</a:t>
            </a:r>
          </a:p>
          <a:p>
            <a:r>
              <a:rPr lang="en-US" sz="2800" dirty="0"/>
              <a:t>prevalence</a:t>
            </a:r>
            <a:r>
              <a:rPr lang="cs-CZ" sz="2800" dirty="0"/>
              <a:t> 1</a:t>
            </a:r>
            <a:r>
              <a:rPr lang="en-US" sz="2800" dirty="0"/>
              <a:t>0.7</a:t>
            </a:r>
            <a:r>
              <a:rPr lang="cs-CZ" sz="2800" dirty="0"/>
              <a:t> - </a:t>
            </a:r>
            <a:r>
              <a:rPr lang="en-US" sz="2800" dirty="0"/>
              <a:t>17.8</a:t>
            </a:r>
            <a:r>
              <a:rPr lang="cs-CZ" sz="2800" dirty="0"/>
              <a:t>/</a:t>
            </a:r>
            <a:r>
              <a:rPr lang="en-US" sz="2800" dirty="0" err="1"/>
              <a:t>milion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věk 49 – 59 let ( 14 – 75 let), ženy 48% - 64%  </a:t>
            </a:r>
          </a:p>
          <a:p>
            <a:endParaRPr lang="cs-CZ" sz="2800" dirty="0"/>
          </a:p>
          <a:p>
            <a:r>
              <a:rPr lang="cs-CZ" sz="2800" dirty="0"/>
              <a:t>5-</a:t>
            </a:r>
            <a:r>
              <a:rPr lang="cs-CZ" sz="2800" dirty="0" err="1"/>
              <a:t>leté</a:t>
            </a:r>
            <a:r>
              <a:rPr lang="cs-CZ" sz="2800" dirty="0"/>
              <a:t> přežití 88%-97%, 10-</a:t>
            </a:r>
            <a:r>
              <a:rPr lang="cs-CZ" sz="2800" dirty="0" err="1"/>
              <a:t>leté</a:t>
            </a:r>
            <a:r>
              <a:rPr lang="cs-CZ" sz="2800" dirty="0"/>
              <a:t> přežití  7</a:t>
            </a:r>
            <a:r>
              <a:rPr lang="en-US" sz="2800" dirty="0"/>
              <a:t>8</a:t>
            </a:r>
            <a:r>
              <a:rPr lang="cs-CZ" sz="2800" dirty="0"/>
              <a:t>% - 89</a:t>
            </a:r>
            <a:r>
              <a:rPr lang="en-US" sz="2800" dirty="0"/>
              <a:t>%</a:t>
            </a:r>
            <a:endParaRPr lang="cs-CZ" sz="2800" dirty="0"/>
          </a:p>
          <a:p>
            <a:endParaRPr lang="cs-CZ" sz="2800" dirty="0"/>
          </a:p>
          <a:p>
            <a:r>
              <a:rPr lang="cs-CZ" sz="2800" dirty="0" err="1"/>
              <a:t>relaps</a:t>
            </a:r>
            <a:r>
              <a:rPr lang="cs-CZ" sz="2800" dirty="0"/>
              <a:t> do 5-ti let 54% - 64% 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EGPA v číslech </a:t>
            </a:r>
          </a:p>
        </p:txBody>
      </p:sp>
      <p:sp>
        <p:nvSpPr>
          <p:cNvPr id="7" name="TextovéPole 5">
            <a:extLst>
              <a:ext uri="{FF2B5EF4-FFF2-40B4-BE49-F238E27FC236}">
                <a16:creationId xmlns:a16="http://schemas.microsoft.com/office/drawing/2014/main" id="{A35E8F8E-0E9A-4EC8-81D9-2EAE8758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479854"/>
            <a:ext cx="7027733" cy="378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altLang="cs-CZ" sz="1000" dirty="0" err="1">
                <a:latin typeface="+mn-lt"/>
              </a:rPr>
              <a:t>Furuta</a:t>
            </a:r>
            <a:r>
              <a:rPr lang="en-US" altLang="cs-CZ" sz="1000" dirty="0">
                <a:latin typeface="+mn-lt"/>
              </a:rPr>
              <a:t> S, Iwamoto T, Nakajima H. Update on eosinophilic granulomatosis with polyangiitis. </a:t>
            </a:r>
            <a:r>
              <a:rPr lang="en-US" altLang="cs-CZ" sz="1000" dirty="0" err="1">
                <a:latin typeface="+mn-lt"/>
              </a:rPr>
              <a:t>Allergol</a:t>
            </a:r>
            <a:r>
              <a:rPr lang="en-US" altLang="cs-CZ" sz="1000" dirty="0">
                <a:latin typeface="+mn-lt"/>
              </a:rPr>
              <a:t> Int. 2019 Oct;68(4):430-436.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EGPA – 3 fáze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cs-CZ" sz="2400" b="1" dirty="0"/>
              <a:t>1. fáze  </a:t>
            </a:r>
            <a:r>
              <a:rPr lang="cs-CZ" sz="2400" dirty="0"/>
              <a:t>-  </a:t>
            </a:r>
            <a:r>
              <a:rPr lang="cs-CZ" sz="2400" b="1" dirty="0"/>
              <a:t>prodromální</a:t>
            </a:r>
          </a:p>
          <a:p>
            <a:pPr>
              <a:buNone/>
            </a:pPr>
            <a:r>
              <a:rPr lang="cs-CZ" sz="2400" dirty="0"/>
              <a:t> - alergické projevy, chronická </a:t>
            </a:r>
            <a:r>
              <a:rPr lang="cs-CZ" sz="2400" dirty="0" err="1"/>
              <a:t>rinitis</a:t>
            </a:r>
            <a:r>
              <a:rPr lang="cs-CZ" sz="2400" dirty="0"/>
              <a:t>, nosní polypy, eozinofilní astma </a:t>
            </a:r>
            <a:r>
              <a:rPr lang="cs-CZ" sz="2400" dirty="0" err="1"/>
              <a:t>bronchiale</a:t>
            </a:r>
            <a:endParaRPr lang="cs-CZ" sz="2400" dirty="0"/>
          </a:p>
          <a:p>
            <a:r>
              <a:rPr lang="cs-CZ" sz="2400" b="1" dirty="0"/>
              <a:t>2. fáze </a:t>
            </a:r>
            <a:r>
              <a:rPr lang="cs-CZ" sz="2400" dirty="0"/>
              <a:t> - </a:t>
            </a:r>
            <a:r>
              <a:rPr lang="cs-CZ" sz="2400" b="1" dirty="0"/>
              <a:t>eozinofilní</a:t>
            </a:r>
          </a:p>
          <a:p>
            <a:pPr>
              <a:buNone/>
            </a:pPr>
            <a:r>
              <a:rPr lang="cs-CZ" sz="2400" dirty="0"/>
              <a:t> - eozinofilie v krvi i ve tkáních – plicní infiltráty, pleurální výpotek ( 30%), eozinofilní gastroenteritis</a:t>
            </a:r>
          </a:p>
          <a:p>
            <a:r>
              <a:rPr lang="cs-CZ" sz="2400" b="1" dirty="0"/>
              <a:t>3.fáze</a:t>
            </a:r>
            <a:r>
              <a:rPr lang="cs-CZ" sz="2400" dirty="0"/>
              <a:t> - </a:t>
            </a:r>
            <a:r>
              <a:rPr lang="cs-CZ" sz="2400" b="1" dirty="0" err="1"/>
              <a:t>vaskulitická</a:t>
            </a:r>
            <a:endParaRPr lang="cs-CZ" sz="2400" b="1" dirty="0"/>
          </a:p>
          <a:p>
            <a:pPr>
              <a:buNone/>
            </a:pPr>
            <a:r>
              <a:rPr lang="cs-CZ" sz="2400" dirty="0"/>
              <a:t> - celkové projevy, </a:t>
            </a:r>
            <a:r>
              <a:rPr lang="cs-CZ" sz="2400" dirty="0" err="1"/>
              <a:t>projevy</a:t>
            </a:r>
            <a:r>
              <a:rPr lang="cs-CZ" sz="2400" dirty="0"/>
              <a:t> z poškození jednotlivých orgánů </a:t>
            </a:r>
          </a:p>
          <a:p>
            <a:endParaRPr lang="cs-CZ" sz="2400" i="1" dirty="0"/>
          </a:p>
          <a:p>
            <a:pPr algn="ctr">
              <a:buNone/>
            </a:pPr>
            <a:r>
              <a:rPr lang="cs-CZ" sz="2400" dirty="0"/>
              <a:t>Průměrný interval mezi začátkem astmatu a projevy vaskulitidy je 3 roky, pokud je interval kratší, bývá to spojováno s nepříznivou prognózou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8568952" cy="579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Cond"/>
                        </a:rPr>
                        <a:t>Typ orgánového postižení/četnost</a:t>
                      </a:r>
                      <a:endParaRPr lang="cs-CZ" sz="1600" dirty="0">
                        <a:solidFill>
                          <a:srgbClr val="000000"/>
                        </a:solidFill>
                        <a:latin typeface="Myriad Pro Cond"/>
                        <a:ea typeface="Times New Roman"/>
                        <a:cs typeface="Myriad Pro Cond"/>
                      </a:endParaRPr>
                    </a:p>
                  </a:txBody>
                  <a:tcPr marL="53975" marR="53975" marT="53975" marB="539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Cond"/>
                        </a:rPr>
                        <a:t>Klinické projevy</a:t>
                      </a:r>
                      <a:endParaRPr lang="cs-CZ" sz="1600">
                        <a:solidFill>
                          <a:srgbClr val="000000"/>
                        </a:solidFill>
                        <a:latin typeface="Myriad Pro Cond"/>
                        <a:ea typeface="Times New Roman"/>
                        <a:cs typeface="Myriad Pro Cond"/>
                      </a:endParaRPr>
                    </a:p>
                  </a:txBody>
                  <a:tcPr marL="53975" marR="53975" marT="53975" marB="539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Kardiovaskulární systém (50 %)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16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angina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pectoris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srdeční selhání, náhlá smrt, podle ECHO mitrální regurgitace a 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hemodynamicky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nevýznamný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perikardiální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výpotek,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pericarditis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myokarditida </a:t>
                      </a:r>
                      <a:r>
                        <a:rPr lang="cs-CZ" sz="14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3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Nervový systém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(60 %)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Myriad Pro Light Cond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( 51%-98%)</a:t>
                      </a:r>
                      <a:r>
                        <a:rPr lang="cs-CZ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2</a:t>
                      </a:r>
                      <a:endParaRPr lang="cs-CZ" sz="14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periferní neuropatie –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mononeuritis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multiplex, nejčastěji postižený nerv – n.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peroneus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60 %, postižení CNS vzácné, psychické změny, epilepsie, mozkový infarkt či krvácení</a:t>
                      </a:r>
                      <a:r>
                        <a:rPr lang="cs-CZ" sz="14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 </a:t>
                      </a:r>
                      <a:r>
                        <a:rPr lang="cs-CZ" sz="14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symetrická </a:t>
                      </a:r>
                      <a:r>
                        <a:rPr lang="cs-CZ" sz="140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mononeuritis</a:t>
                      </a:r>
                      <a:r>
                        <a:rPr lang="cs-CZ" sz="14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multiplex 24% </a:t>
                      </a:r>
                      <a:r>
                        <a:rPr lang="cs-CZ" sz="14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cs-CZ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Ledviny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(50 %)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(20% - 25%)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2</a:t>
                      </a:r>
                      <a:endParaRPr lang="cs-CZ" sz="16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změny v močovém sedimentu, hematurie, proteinurie, známky renální insuficience se sekundární hypertenzí, histologický nález odpovídá fokální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segmentární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glomerulonefritidě </a:t>
                      </a:r>
                      <a:r>
                        <a:rPr lang="cs-CZ" sz="14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Gastrointestinální trakt 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Myriad Pro Light Cond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(30–60 %)</a:t>
                      </a:r>
                      <a:endParaRPr lang="cs-CZ" sz="16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vaskulitida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mezenterických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cév nebo eozinofilní infiltrace střevní stěny vedoucí k ischemii, nekróze, slizničním ulceracím, perforaci střeva, krvácení nebo ileóznímu stavu </a:t>
                      </a: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Kožní projevy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Myriad Pro Light Cond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(40–75 %)</a:t>
                      </a:r>
                      <a:endParaRPr lang="cs-CZ" sz="16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purpura, často nekrotická, podkožní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noduly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papuly</a:t>
                      </a: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Oční postižení (vzácné)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16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episcleritis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konjunktivální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noduly</a:t>
                      </a:r>
                      <a:endParaRPr lang="cs-CZ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Děloha (velmi vzácné)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cs-CZ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ureterální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granulomy, stenózy</a:t>
                      </a: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Plíce</a:t>
                      </a:r>
                      <a:r>
                        <a:rPr lang="cs-CZ" sz="16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cs-CZ" sz="16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( 40%-60%)</a:t>
                      </a:r>
                      <a:endParaRPr lang="cs-CZ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975" marR="53975" marT="5397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migrující periferní infiltráty ( </a:t>
                      </a:r>
                      <a:r>
                        <a:rPr lang="cs-CZ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eozino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pneumonie) často,  granulomy méně často, DAH vzácně</a:t>
                      </a:r>
                    </a:p>
                  </a:txBody>
                  <a:tcPr marL="53975" marR="53975" marT="53975" marB="539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35E8F8E-0E9A-4EC8-81D9-2EAE8758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479854"/>
            <a:ext cx="7027733" cy="378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cs-CZ" altLang="cs-CZ" sz="1000" dirty="0">
                <a:latin typeface="+mn-lt"/>
              </a:rPr>
              <a:t>1. www.</a:t>
            </a:r>
            <a:r>
              <a:rPr lang="cs-CZ" altLang="cs-CZ" sz="1000" dirty="0" err="1">
                <a:latin typeface="+mn-lt"/>
              </a:rPr>
              <a:t>pneumologie.cz</a:t>
            </a:r>
            <a:endParaRPr lang="cs-CZ" altLang="cs-CZ" sz="1000" dirty="0">
              <a:latin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cs-CZ" altLang="cs-CZ" sz="1000" dirty="0">
                <a:latin typeface="+mn-lt"/>
              </a:rPr>
              <a:t>2. </a:t>
            </a:r>
            <a:r>
              <a:rPr lang="en-US" altLang="cs-CZ" sz="1000" dirty="0" err="1">
                <a:latin typeface="+mn-lt"/>
              </a:rPr>
              <a:t>Furuta</a:t>
            </a:r>
            <a:r>
              <a:rPr lang="en-US" altLang="cs-CZ" sz="1000" dirty="0">
                <a:latin typeface="+mn-lt"/>
              </a:rPr>
              <a:t> S, Iwamoto T, Nakajima H. Update on eosinophilic granulomatosis with polyangiitis. </a:t>
            </a:r>
            <a:r>
              <a:rPr lang="en-US" altLang="cs-CZ" sz="1000" dirty="0" err="1">
                <a:latin typeface="+mn-lt"/>
              </a:rPr>
              <a:t>Allergol</a:t>
            </a:r>
            <a:r>
              <a:rPr lang="en-US" altLang="cs-CZ" sz="1000" dirty="0">
                <a:latin typeface="+mn-lt"/>
              </a:rPr>
              <a:t> Int. 2019 Oct;68(4):430-436.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000000"/>
                </a:solidFill>
                <a:latin typeface="Times New Roman"/>
                <a:ea typeface="Times New Roman"/>
                <a:cs typeface="Myriad Pro Cond"/>
              </a:rPr>
              <a:t> </a:t>
            </a:r>
            <a:r>
              <a:rPr lang="cs-CZ" sz="2800" dirty="0">
                <a:solidFill>
                  <a:srgbClr val="000000"/>
                </a:solidFill>
                <a:latin typeface="Times New Roman"/>
                <a:ea typeface="Times New Roman"/>
                <a:cs typeface="Myriad Pro Light Cond"/>
              </a:rPr>
              <a:t>Projevy třetí fáze EGPA – postižení jednotlivých orgánů</a:t>
            </a:r>
            <a:br>
              <a:rPr lang="cs-CZ" sz="2800" dirty="0">
                <a:solidFill>
                  <a:srgbClr val="000000"/>
                </a:solidFill>
                <a:latin typeface="Myriad Pro Light Cond"/>
                <a:ea typeface="Times New Roman"/>
                <a:cs typeface="Myriad Pro Light Cond"/>
              </a:rPr>
            </a:br>
            <a:endParaRPr lang="cs-CZ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5">
            <a:extLst>
              <a:ext uri="{FF2B5EF4-FFF2-40B4-BE49-F238E27FC236}">
                <a16:creationId xmlns:a16="http://schemas.microsoft.com/office/drawing/2014/main" id="{C84789F4-539B-4674-9D17-5C985FC0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05" y="332656"/>
            <a:ext cx="8794595" cy="574909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Klasifikační kriteria ACR – 1990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3717032"/>
            <a:ext cx="784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biopticky prokázaná vaskulitida z biopsie postiženého orgánu + alespoň 4 kriteria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4797152"/>
          <a:ext cx="6888088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err="1"/>
                        <a:t>Lanhamova</a:t>
                      </a:r>
                      <a:r>
                        <a:rPr lang="cs-CZ" sz="2400" dirty="0"/>
                        <a:t> kriteria - 1984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Astma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Nejvyšší  zjištěný počet eozinofilů  &gt;1,5x10</a:t>
                      </a:r>
                      <a:r>
                        <a:rPr lang="cs-CZ" baseline="30000" dirty="0"/>
                        <a:t>9</a:t>
                      </a:r>
                      <a:r>
                        <a:rPr lang="cs-CZ" baseline="0" dirty="0"/>
                        <a:t>/l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Systémová vaskulitida</a:t>
                      </a:r>
                      <a:r>
                        <a:rPr lang="cs-CZ" baseline="0" dirty="0"/>
                        <a:t> postihující  2 nebo více mimoplicní orgány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Zástupný symbol pro obsah 5"/>
          <p:cNvGraphicFramePr>
            <a:graphicFrameLocks/>
          </p:cNvGraphicFramePr>
          <p:nvPr/>
        </p:nvGraphicFramePr>
        <p:xfrm>
          <a:off x="179512" y="980728"/>
          <a:ext cx="8229600" cy="256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Kriterium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Senzitivita (%)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Specificita (%)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Astma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Eozinofilie nad 10 %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Neuropatie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Prchavé plicní infiltráty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Postižení paranasálních dutin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79,3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Extravaskulární eozinofilie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08720"/>
            <a:ext cx="8191500" cy="52682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20000"/>
              </a:lnSpc>
            </a:pPr>
            <a:r>
              <a:rPr lang="cs-CZ" b="1" dirty="0"/>
              <a:t>Idiopatický </a:t>
            </a:r>
            <a:r>
              <a:rPr lang="cs-CZ" b="1" dirty="0" err="1"/>
              <a:t>hypereozinofilní</a:t>
            </a:r>
            <a:r>
              <a:rPr lang="cs-CZ" b="1" dirty="0"/>
              <a:t> syndrom ( HES)</a:t>
            </a:r>
          </a:p>
          <a:p>
            <a:pPr>
              <a:buFontTx/>
              <a:buChar char="-"/>
            </a:pPr>
            <a:r>
              <a:rPr lang="cs-CZ" dirty="0" err="1"/>
              <a:t>hypereozinofilie</a:t>
            </a:r>
            <a:r>
              <a:rPr lang="cs-CZ" dirty="0"/>
              <a:t> v krvi </a:t>
            </a:r>
            <a:r>
              <a:rPr lang="cs-CZ" b="1" dirty="0"/>
              <a:t>≥ 1,5  × 10</a:t>
            </a:r>
            <a:r>
              <a:rPr lang="cs-CZ" b="1" baseline="30000" dirty="0"/>
              <a:t>9</a:t>
            </a:r>
            <a:r>
              <a:rPr lang="cs-CZ" b="1" dirty="0"/>
              <a:t> /l</a:t>
            </a:r>
            <a:r>
              <a:rPr lang="cs-CZ" dirty="0"/>
              <a:t> trvající min.6 měsíců</a:t>
            </a:r>
          </a:p>
          <a:p>
            <a:pPr>
              <a:buFontTx/>
              <a:buChar char="-"/>
            </a:pPr>
            <a:r>
              <a:rPr lang="cs-CZ" dirty="0"/>
              <a:t>orgánové postižení</a:t>
            </a:r>
          </a:p>
          <a:p>
            <a:pPr>
              <a:buFontTx/>
              <a:buChar char="-"/>
            </a:pPr>
            <a:r>
              <a:rPr lang="cs-CZ" dirty="0"/>
              <a:t> vyloučení hematologické příčiny </a:t>
            </a:r>
            <a:r>
              <a:rPr lang="cs-CZ" sz="2400" i="1" dirty="0"/>
              <a:t>( klonální eozinofilie, přítomnost klonálních nebo genotypicky abnormálních T-lymfocytů) </a:t>
            </a:r>
          </a:p>
          <a:p>
            <a:pPr>
              <a:buFontTx/>
              <a:buChar char="-"/>
            </a:pPr>
            <a:r>
              <a:rPr lang="cs-CZ" dirty="0"/>
              <a:t>vyloučení jiné  příčiny </a:t>
            </a:r>
            <a:r>
              <a:rPr lang="cs-CZ" sz="2400" i="1" dirty="0"/>
              <a:t>( sekundární HES při např. parazitárním onemocnění, infekční příčiny, malignity…)</a:t>
            </a:r>
          </a:p>
          <a:p>
            <a:pPr>
              <a:buNone/>
            </a:pPr>
            <a:r>
              <a:rPr lang="cs-CZ" dirty="0"/>
              <a:t>   </a:t>
            </a:r>
          </a:p>
          <a:p>
            <a:pPr algn="ctr">
              <a:buNone/>
            </a:pPr>
            <a:r>
              <a:rPr lang="cs-CZ" dirty="0"/>
              <a:t> Kratší doba než 6 měsíců je akceptována, pokud jsou přítomny symptomy, které vyžadují časné zahájení terapie ke snížení počtu eozinofilů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HES – definice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67B525A-FAB0-4632-AFA5-F0F505AD4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33000" contrast="48000"/>
          </a:blip>
          <a:stretch>
            <a:fillRect/>
          </a:stretch>
        </p:blipFill>
        <p:spPr>
          <a:xfrm>
            <a:off x="467544" y="332656"/>
            <a:ext cx="5832648" cy="59881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72200" y="476672"/>
            <a:ext cx="2555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Účel klasifikačních kritérií</a:t>
            </a:r>
          </a:p>
          <a:p>
            <a:r>
              <a:rPr lang="cs-CZ" sz="2400" dirty="0"/>
              <a:t> - správné zařazení pacientů  do klinických a jiných výzkumných studií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588224" y="3284984"/>
            <a:ext cx="2555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Diagnostika EGPA</a:t>
            </a:r>
          </a:p>
          <a:p>
            <a:r>
              <a:rPr lang="cs-CZ" sz="2400" dirty="0"/>
              <a:t> - klinické příznaky</a:t>
            </a:r>
          </a:p>
          <a:p>
            <a:r>
              <a:rPr lang="cs-CZ" sz="2400" dirty="0"/>
              <a:t> - laboratorní  </a:t>
            </a:r>
          </a:p>
          <a:p>
            <a:r>
              <a:rPr lang="cs-CZ" sz="2400" dirty="0"/>
              <a:t>   nálezy</a:t>
            </a:r>
          </a:p>
          <a:p>
            <a:r>
              <a:rPr lang="cs-CZ" sz="2400" dirty="0"/>
              <a:t> - histologie </a:t>
            </a:r>
          </a:p>
          <a:p>
            <a:r>
              <a:rPr lang="cs-CZ" sz="2400" dirty="0"/>
              <a:t>    vhodná, </a:t>
            </a:r>
          </a:p>
          <a:p>
            <a:r>
              <a:rPr lang="cs-CZ" sz="2400" dirty="0"/>
              <a:t>    ne nezbytná</a:t>
            </a:r>
          </a:p>
        </p:txBody>
      </p:sp>
    </p:spTree>
    <p:extLst>
      <p:ext uri="{BB962C8B-B14F-4D97-AF65-F5344CB8AC3E}">
        <p14:creationId xmlns:p14="http://schemas.microsoft.com/office/powerpoint/2010/main" val="2829782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EGPA – imunitní odpověď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eozinofilní zánět ( Th2, ILC2) – IL-5</a:t>
            </a:r>
          </a:p>
          <a:p>
            <a:r>
              <a:rPr lang="cs-CZ" sz="2400" dirty="0"/>
              <a:t>lokálně Th1 - </a:t>
            </a:r>
            <a:r>
              <a:rPr lang="cs-CZ" sz="2400" dirty="0" err="1"/>
              <a:t>angiocentrická</a:t>
            </a:r>
            <a:r>
              <a:rPr lang="cs-CZ" sz="2400" dirty="0"/>
              <a:t> </a:t>
            </a:r>
            <a:r>
              <a:rPr lang="cs-CZ" sz="2400" dirty="0" err="1"/>
              <a:t>granulomatóza</a:t>
            </a:r>
            <a:endParaRPr lang="cs-CZ" sz="2400" dirty="0"/>
          </a:p>
          <a:p>
            <a:r>
              <a:rPr lang="cs-CZ" sz="2400" dirty="0"/>
              <a:t>ANCA aktivované </a:t>
            </a:r>
            <a:r>
              <a:rPr lang="cs-CZ" sz="2400" dirty="0" err="1"/>
              <a:t>neutrofily</a:t>
            </a:r>
            <a:r>
              <a:rPr lang="cs-CZ" sz="2400" dirty="0"/>
              <a:t> - vaskulitida</a:t>
            </a:r>
          </a:p>
          <a:p>
            <a:r>
              <a:rPr lang="cs-CZ" sz="2400" dirty="0"/>
              <a:t>vztah mezi ANCA a eozinofilním zánětem není jasný</a:t>
            </a:r>
          </a:p>
          <a:p>
            <a:endParaRPr lang="cs-CZ" sz="2400" dirty="0"/>
          </a:p>
          <a:p>
            <a:r>
              <a:rPr lang="cs-CZ" sz="2400" dirty="0"/>
              <a:t>ANCA pozitivní 30% - 47%  ( MPO – </a:t>
            </a:r>
            <a:r>
              <a:rPr lang="cs-CZ" sz="2400" dirty="0" err="1"/>
              <a:t>pANCA</a:t>
            </a:r>
            <a:r>
              <a:rPr lang="cs-CZ" sz="2400" dirty="0"/>
              <a:t>)</a:t>
            </a:r>
          </a:p>
          <a:p>
            <a:r>
              <a:rPr lang="cs-CZ" sz="2400" dirty="0"/>
              <a:t>glomerulonefritis a DAH u  ANCA+, srdeční selhání  ANCA-</a:t>
            </a:r>
          </a:p>
          <a:p>
            <a:endParaRPr lang="cs-CZ" sz="2400" dirty="0"/>
          </a:p>
          <a:p>
            <a:r>
              <a:rPr lang="cs-CZ" sz="2400" dirty="0"/>
              <a:t>2 geneticky odlišné podskupiny - odpovídá ANCA+ a ANCA-</a:t>
            </a:r>
          </a:p>
          <a:p>
            <a:r>
              <a:rPr lang="cs-CZ" sz="2400" dirty="0"/>
              <a:t>podobné genetické charakteristiky pro ANCA+ EGPA a MPA  nebo pro ANCA- EGPA a astma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794" t="22906" r="12430" b="15045"/>
          <a:stretch>
            <a:fillRect/>
          </a:stretch>
        </p:blipFill>
        <p:spPr bwMode="auto">
          <a:xfrm>
            <a:off x="382610" y="476672"/>
            <a:ext cx="8293846" cy="548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id="{A35E8F8E-0E9A-4EC8-81D9-2EAE8758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479854"/>
            <a:ext cx="7027733" cy="3781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altLang="cs-CZ" sz="1000" dirty="0" err="1">
                <a:latin typeface="+mn-lt"/>
              </a:rPr>
              <a:t>Furuta</a:t>
            </a:r>
            <a:r>
              <a:rPr lang="en-US" altLang="cs-CZ" sz="1000" dirty="0">
                <a:latin typeface="+mn-lt"/>
              </a:rPr>
              <a:t> S, Iwamoto T, Nakajima H. Update on eosinophilic granulomatosis with polyangiitis. </a:t>
            </a:r>
            <a:r>
              <a:rPr lang="en-US" altLang="cs-CZ" sz="1000" dirty="0" err="1">
                <a:latin typeface="+mn-lt"/>
              </a:rPr>
              <a:t>Allergol</a:t>
            </a:r>
            <a:r>
              <a:rPr lang="en-US" altLang="cs-CZ" sz="1000" dirty="0">
                <a:latin typeface="+mn-lt"/>
              </a:rPr>
              <a:t> Int. 2019 Oct;68(4):430-436.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5" y="3933056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69060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39552" y="3645024"/>
            <a:ext cx="316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Nekrotizujici</a:t>
            </a:r>
            <a:r>
              <a:rPr lang="cs-CZ" sz="1600" dirty="0"/>
              <a:t> </a:t>
            </a:r>
            <a:r>
              <a:rPr lang="cs-CZ" sz="1600" dirty="0" err="1"/>
              <a:t>eozinofilni</a:t>
            </a:r>
            <a:r>
              <a:rPr lang="cs-CZ" sz="1600" dirty="0"/>
              <a:t> vaskulitida</a:t>
            </a:r>
            <a:r>
              <a:rPr lang="cs-CZ" sz="1600" baseline="30000" dirty="0"/>
              <a:t>2</a:t>
            </a:r>
            <a:endParaRPr lang="cs-CZ" sz="1600" dirty="0"/>
          </a:p>
          <a:p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355976" y="3645024"/>
            <a:ext cx="2581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Eozinofilni</a:t>
            </a:r>
            <a:r>
              <a:rPr lang="cs-CZ" sz="1600" dirty="0"/>
              <a:t> pneumonie</a:t>
            </a:r>
            <a:r>
              <a:rPr lang="cs-CZ" sz="1600" baseline="30000" dirty="0"/>
              <a:t>2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88640"/>
            <a:ext cx="780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Histologicky je EGPA  charakterizována nekrotizující</a:t>
            </a:r>
          </a:p>
          <a:p>
            <a:r>
              <a:rPr lang="cs-CZ" dirty="0"/>
              <a:t>vaskulitidou malých a středních cév, granulomy a infiltrací tkáně eozinofily.</a:t>
            </a:r>
          </a:p>
        </p:txBody>
      </p:sp>
      <p:graphicFrame>
        <p:nvGraphicFramePr>
          <p:cNvPr id="13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3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histologický nález</a:t>
                      </a:r>
                      <a:r>
                        <a:rPr lang="cs-CZ" sz="1600" baseline="30000" dirty="0"/>
                        <a:t>1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kůže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 eozinofilní vaskulitida a </a:t>
                      </a:r>
                      <a:r>
                        <a:rPr lang="cs-CZ" sz="1600" dirty="0" err="1"/>
                        <a:t>leukocytoklastická</a:t>
                      </a:r>
                      <a:r>
                        <a:rPr lang="cs-CZ" sz="1600" dirty="0"/>
                        <a:t> vaskulitida bez eozinofilů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plíce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eozinofilní infiltrace, n</a:t>
                      </a:r>
                      <a:r>
                        <a:rPr lang="en-US" sz="1600" dirty="0"/>
                        <a:t>e</a:t>
                      </a:r>
                      <a:r>
                        <a:rPr lang="cs-CZ" sz="1600" dirty="0"/>
                        <a:t>k</a:t>
                      </a:r>
                      <a:r>
                        <a:rPr lang="en-US" sz="1600" dirty="0" err="1"/>
                        <a:t>roti</a:t>
                      </a:r>
                      <a:r>
                        <a:rPr lang="cs-CZ" sz="1600" dirty="0"/>
                        <a:t>zující vaskulitida, eozinofilní granulomy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srdce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 eozinofilní infiltrace myokardu a endokardu a vaskulitida malých cév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eozinofilní infiltrace s erozemi,  vaskulitida, eozinofilní granulomy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periferní nervy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nekrotizující vaskulitida malých arterií </a:t>
                      </a:r>
                      <a:r>
                        <a:rPr lang="cs-CZ" sz="1600" dirty="0" err="1"/>
                        <a:t>epineurálně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ledviny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pauciimunní</a:t>
                      </a:r>
                      <a:r>
                        <a:rPr lang="cs-CZ" sz="1600" dirty="0"/>
                        <a:t> nekrotizující glomerulonefritis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195736" y="6504057"/>
            <a:ext cx="8482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000" dirty="0">
                <a:latin typeface="+mn-lt"/>
              </a:rPr>
              <a:t>1. </a:t>
            </a:r>
            <a:r>
              <a:rPr lang="en-US" altLang="cs-CZ" sz="1000" dirty="0" err="1">
                <a:latin typeface="+mn-lt"/>
              </a:rPr>
              <a:t>Furuta</a:t>
            </a:r>
            <a:r>
              <a:rPr lang="en-US" altLang="cs-CZ" sz="1000" dirty="0">
                <a:latin typeface="+mn-lt"/>
              </a:rPr>
              <a:t> S, Iwamoto T, Nakajima H. Update on </a:t>
            </a:r>
            <a:r>
              <a:rPr lang="en-US" altLang="cs-CZ" sz="1000" dirty="0" err="1">
                <a:latin typeface="+mn-lt"/>
              </a:rPr>
              <a:t>eosinophilic</a:t>
            </a:r>
            <a:r>
              <a:rPr lang="en-US" altLang="cs-CZ" sz="1000" dirty="0">
                <a:latin typeface="+mn-lt"/>
              </a:rPr>
              <a:t> </a:t>
            </a:r>
            <a:r>
              <a:rPr lang="en-US" altLang="cs-CZ" sz="1000" dirty="0" err="1">
                <a:latin typeface="+mn-lt"/>
              </a:rPr>
              <a:t>granulomatosis</a:t>
            </a:r>
            <a:r>
              <a:rPr lang="en-US" altLang="cs-CZ" sz="1000" dirty="0">
                <a:latin typeface="+mn-lt"/>
              </a:rPr>
              <a:t> with </a:t>
            </a:r>
            <a:r>
              <a:rPr lang="en-US" altLang="cs-CZ" sz="1000" dirty="0" err="1">
                <a:latin typeface="+mn-lt"/>
              </a:rPr>
              <a:t>polyangiitis</a:t>
            </a:r>
            <a:r>
              <a:rPr lang="en-US" altLang="cs-CZ" sz="1000" dirty="0">
                <a:latin typeface="+mn-lt"/>
              </a:rPr>
              <a:t>. </a:t>
            </a:r>
            <a:r>
              <a:rPr lang="en-US" altLang="cs-CZ" sz="1000" dirty="0" err="1">
                <a:latin typeface="+mn-lt"/>
              </a:rPr>
              <a:t>Allergol</a:t>
            </a:r>
            <a:r>
              <a:rPr lang="en-US" altLang="cs-CZ" sz="1000" dirty="0">
                <a:latin typeface="+mn-lt"/>
              </a:rPr>
              <a:t> Int. 2019 Oct;68(4):430-436.</a:t>
            </a:r>
          </a:p>
          <a:p>
            <a:r>
              <a:rPr lang="cs-CZ" sz="1000" dirty="0"/>
              <a:t>2. </a:t>
            </a:r>
            <a:r>
              <a:rPr lang="cs-CZ" sz="1000" dirty="0" err="1"/>
              <a:t>M</a:t>
            </a:r>
            <a:r>
              <a:rPr lang="cs-CZ" sz="1000" dirty="0"/>
              <a:t>.</a:t>
            </a:r>
            <a:r>
              <a:rPr lang="cs-CZ" sz="1000" dirty="0" err="1"/>
              <a:t>Žurková</a:t>
            </a:r>
            <a:r>
              <a:rPr lang="cs-CZ" sz="1000" dirty="0"/>
              <a:t> a spol. Syndrom </a:t>
            </a:r>
            <a:r>
              <a:rPr lang="cs-CZ" sz="1000" dirty="0" err="1"/>
              <a:t>Churg</a:t>
            </a:r>
            <a:r>
              <a:rPr lang="cs-CZ" sz="1000" dirty="0"/>
              <a:t>-</a:t>
            </a:r>
            <a:r>
              <a:rPr lang="cs-CZ" sz="1000" dirty="0" err="1"/>
              <a:t>Straussové</a:t>
            </a:r>
            <a:r>
              <a:rPr lang="cs-CZ" sz="1000" dirty="0"/>
              <a:t>. </a:t>
            </a:r>
            <a:r>
              <a:rPr lang="cs-CZ" sz="1000" dirty="0" err="1"/>
              <a:t>Int.med</a:t>
            </a:r>
            <a:r>
              <a:rPr lang="cs-CZ" sz="1000" dirty="0"/>
              <a:t>. pro praxi. </a:t>
            </a:r>
            <a:r>
              <a:rPr lang="it-IT" sz="1000" dirty="0"/>
              <a:t>2009; 11(10)</a:t>
            </a:r>
            <a:r>
              <a:rPr lang="cs-CZ" sz="1000" dirty="0"/>
              <a:t>, 463-465</a:t>
            </a:r>
          </a:p>
          <a:p>
            <a:r>
              <a:rPr lang="cs-CZ" sz="1000" dirty="0"/>
              <a:t> </a:t>
            </a:r>
            <a:r>
              <a:rPr lang="it-IT" sz="1000" dirty="0"/>
              <a:t> </a:t>
            </a:r>
            <a:endParaRPr lang="cs-CZ" sz="1000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l="28784" t="24536" r="28424" b="14564"/>
          <a:stretch>
            <a:fillRect/>
          </a:stretch>
        </p:blipFill>
        <p:spPr bwMode="auto">
          <a:xfrm>
            <a:off x="6012160" y="3356992"/>
            <a:ext cx="26997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Hranice</a:t>
            </a:r>
            <a:r>
              <a:rPr lang="cs-CZ" dirty="0"/>
              <a:t> </a:t>
            </a:r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mezi HES a EGPA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19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467544" y="1628800"/>
            <a:ext cx="2736304" cy="144016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555776" y="1556792"/>
            <a:ext cx="2088232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1. fáze „EGPA“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835696" y="2060848"/>
            <a:ext cx="172819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2. fáze „EGPA“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331640" y="2708920"/>
            <a:ext cx="2088232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3. fáze EGPA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55576" y="206084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HES</a:t>
            </a:r>
          </a:p>
        </p:txBody>
      </p:sp>
      <p:pic>
        <p:nvPicPr>
          <p:cNvPr id="9" name="Obrázek 2">
            <a:extLst>
              <a:ext uri="{FF2B5EF4-FFF2-40B4-BE49-F238E27FC236}">
                <a16:creationId xmlns:a16="http://schemas.microsoft.com/office/drawing/2014/main" id="{914210FE-8020-4766-937E-FCA926767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23000" contras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204864"/>
            <a:ext cx="5580113" cy="394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7">
            <a:extLst>
              <a:ext uri="{FF2B5EF4-FFF2-40B4-BE49-F238E27FC236}">
                <a16:creationId xmlns:a16="http://schemas.microsoft.com/office/drawing/2014/main" id="{7B5DE954-14ED-4BFF-9948-15CB5E7FB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6673334"/>
            <a:ext cx="3429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/>
            <a:r>
              <a:rPr lang="en-US" altLang="cs-CZ" sz="600" dirty="0" err="1">
                <a:latin typeface="Calibri Light" panose="020F0302020204030204" pitchFamily="34" charset="0"/>
              </a:rPr>
              <a:t>Moiseev</a:t>
            </a:r>
            <a:r>
              <a:rPr lang="en-US" altLang="cs-CZ" sz="600" dirty="0">
                <a:latin typeface="Calibri Light" panose="020F0302020204030204" pitchFamily="34" charset="0"/>
              </a:rPr>
              <a:t> S et al. Am J </a:t>
            </a:r>
            <a:r>
              <a:rPr lang="en-US" altLang="cs-CZ" sz="600" dirty="0" err="1">
                <a:latin typeface="Calibri Light" panose="020F0302020204030204" pitchFamily="34" charset="0"/>
              </a:rPr>
              <a:t>Respir</a:t>
            </a:r>
            <a:r>
              <a:rPr lang="en-US" altLang="cs-CZ" sz="600" dirty="0">
                <a:latin typeface="Calibri Light" panose="020F0302020204030204" pitchFamily="34" charset="0"/>
              </a:rPr>
              <a:t> </a:t>
            </a:r>
            <a:r>
              <a:rPr lang="en-US" altLang="cs-CZ" sz="600" dirty="0" err="1">
                <a:latin typeface="Calibri Light" panose="020F0302020204030204" pitchFamily="34" charset="0"/>
              </a:rPr>
              <a:t>Crit</a:t>
            </a:r>
            <a:r>
              <a:rPr lang="en-US" altLang="cs-CZ" sz="600" dirty="0">
                <a:latin typeface="Calibri Light" panose="020F0302020204030204" pitchFamily="34" charset="0"/>
              </a:rPr>
              <a:t> Care Med. 2020; </a:t>
            </a:r>
            <a:r>
              <a:rPr lang="en-US" altLang="cs-CZ" sz="600" dirty="0" err="1">
                <a:latin typeface="Calibri Light" panose="020F0302020204030204" pitchFamily="34" charset="0"/>
              </a:rPr>
              <a:t>doi</a:t>
            </a:r>
            <a:r>
              <a:rPr lang="en-US" altLang="cs-CZ" sz="600" dirty="0">
                <a:latin typeface="Calibri Light" panose="020F0302020204030204" pitchFamily="34" charset="0"/>
              </a:rPr>
              <a:t>: 10.1164/rccm.202005-1628SO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83568" y="3861048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Úzká červená linie nebo široká zelená hranice?</a:t>
            </a:r>
          </a:p>
          <a:p>
            <a:endParaRPr lang="cs-CZ" b="1" dirty="0"/>
          </a:p>
          <a:p>
            <a:r>
              <a:rPr lang="cs-CZ" dirty="0"/>
              <a:t>2 fenotypy HES</a:t>
            </a:r>
          </a:p>
          <a:p>
            <a:r>
              <a:rPr lang="cs-CZ" b="1" dirty="0"/>
              <a:t> - s astma </a:t>
            </a:r>
            <a:r>
              <a:rPr lang="cs-CZ" b="1" dirty="0" err="1"/>
              <a:t>bronchiale</a:t>
            </a:r>
            <a:r>
              <a:rPr lang="cs-CZ" b="1" dirty="0"/>
              <a:t> </a:t>
            </a:r>
          </a:p>
          <a:p>
            <a:r>
              <a:rPr lang="cs-CZ" b="1" dirty="0"/>
              <a:t> - </a:t>
            </a:r>
            <a:r>
              <a:rPr lang="cs-CZ" dirty="0"/>
              <a:t>bez astma </a:t>
            </a:r>
            <a:r>
              <a:rPr lang="cs-CZ" dirty="0" err="1"/>
              <a:t>bronchiale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EGPA -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laboratorní nálezy – eozinofilie &gt; 1,5 x 10</a:t>
            </a:r>
            <a:r>
              <a:rPr lang="cs-CZ" baseline="30000" dirty="0"/>
              <a:t>9</a:t>
            </a:r>
            <a:r>
              <a:rPr lang="cs-CZ" dirty="0"/>
              <a:t>/l, </a:t>
            </a:r>
            <a:r>
              <a:rPr lang="cs-CZ" dirty="0" err="1"/>
              <a:t>pANCA</a:t>
            </a:r>
            <a:r>
              <a:rPr lang="cs-CZ" dirty="0"/>
              <a:t> +, ECP, ( VEGF)</a:t>
            </a:r>
          </a:p>
          <a:p>
            <a:pPr>
              <a:buNone/>
            </a:pPr>
            <a:r>
              <a:rPr lang="cs-CZ" dirty="0"/>
              <a:t>     -  </a:t>
            </a:r>
            <a:r>
              <a:rPr lang="cs-CZ" dirty="0" err="1"/>
              <a:t>nespec</a:t>
            </a:r>
            <a:r>
              <a:rPr lang="cs-CZ" dirty="0"/>
              <a:t>. </a:t>
            </a:r>
            <a:r>
              <a:rPr lang="cs-CZ" dirty="0" err="1"/>
              <a:t>IgE</a:t>
            </a:r>
            <a:r>
              <a:rPr lang="cs-CZ" dirty="0"/>
              <a:t>, CRP, FW, RF, anemie</a:t>
            </a:r>
          </a:p>
          <a:p>
            <a:pPr>
              <a:buNone/>
            </a:pPr>
            <a:r>
              <a:rPr lang="cs-CZ" dirty="0"/>
              <a:t>     -  </a:t>
            </a:r>
            <a:r>
              <a:rPr lang="cs-CZ" dirty="0" err="1"/>
              <a:t>screening</a:t>
            </a:r>
            <a:r>
              <a:rPr lang="cs-CZ" dirty="0"/>
              <a:t> postižení ledvin a srdce</a:t>
            </a:r>
          </a:p>
          <a:p>
            <a:endParaRPr lang="cs-CZ" dirty="0"/>
          </a:p>
          <a:p>
            <a:r>
              <a:rPr lang="cs-CZ" dirty="0"/>
              <a:t>HRCT hrudníku, BRSK + BAL, kardiologické vyšetření + echo ( MRI), </a:t>
            </a:r>
            <a:r>
              <a:rPr lang="cs-CZ" dirty="0" err="1"/>
              <a:t>nefrologické</a:t>
            </a:r>
            <a:r>
              <a:rPr lang="cs-CZ" dirty="0"/>
              <a:t> vyšetření, ORL, neurologické vyšetření ( včetně MR nebo CT), </a:t>
            </a:r>
            <a:r>
              <a:rPr lang="cs-CZ" dirty="0" err="1"/>
              <a:t>sono</a:t>
            </a:r>
            <a:r>
              <a:rPr lang="cs-CZ" dirty="0"/>
              <a:t> břicha, gastroenterologické vyšetření, kožní vyšetření, biopsie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EGPA – diferenciální 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3 situace:</a:t>
            </a:r>
          </a:p>
          <a:p>
            <a:pPr>
              <a:buNone/>
            </a:pPr>
            <a:r>
              <a:rPr lang="cs-CZ" dirty="0"/>
              <a:t>-  pacient s vaskulitidou - má EGPA nebo jinou vaskulitidu? </a:t>
            </a:r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pacient s astmatem a </a:t>
            </a:r>
            <a:r>
              <a:rPr lang="cs-CZ" dirty="0" err="1"/>
              <a:t>hypereozinofilií</a:t>
            </a:r>
            <a:r>
              <a:rPr lang="cs-CZ" dirty="0"/>
              <a:t> + orgánové a celkové projevy - má ještě HES nebo EGPA, </a:t>
            </a:r>
            <a:r>
              <a:rPr lang="cs-CZ" i="1" dirty="0"/>
              <a:t>ev.IgG4-onemocnění</a:t>
            </a:r>
            <a:r>
              <a:rPr lang="cs-CZ" dirty="0"/>
              <a:t>? </a:t>
            </a:r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pacient s těžkým eozinofilním astmatem </a:t>
            </a:r>
            <a:r>
              <a:rPr lang="cs-CZ" sz="2600" dirty="0"/>
              <a:t>( na SKS) </a:t>
            </a:r>
            <a:r>
              <a:rPr lang="cs-CZ" dirty="0"/>
              <a:t>+ </a:t>
            </a:r>
            <a:r>
              <a:rPr lang="cs-CZ" dirty="0" err="1"/>
              <a:t>nespec.obtíže</a:t>
            </a:r>
            <a:r>
              <a:rPr lang="cs-CZ" dirty="0"/>
              <a:t> - EGPA? </a:t>
            </a:r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EGPA -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900" dirty="0">
                <a:latin typeface="+mj-lt"/>
              </a:rPr>
              <a:t>Terapie</a:t>
            </a:r>
          </a:p>
          <a:p>
            <a:r>
              <a:rPr lang="cs-CZ" sz="2900" dirty="0">
                <a:latin typeface="+mj-lt"/>
              </a:rPr>
              <a:t>život ohrožující (sever) EGPA</a:t>
            </a:r>
          </a:p>
          <a:p>
            <a:r>
              <a:rPr lang="cs-CZ" sz="2900" dirty="0">
                <a:latin typeface="+mj-lt"/>
              </a:rPr>
              <a:t>život neohrožující ( non-sever) EGPA</a:t>
            </a:r>
          </a:p>
          <a:p>
            <a:pPr>
              <a:buNone/>
            </a:pPr>
            <a:endParaRPr lang="cs-CZ" sz="2900" dirty="0">
              <a:latin typeface="+mj-lt"/>
            </a:endParaRPr>
          </a:p>
          <a:p>
            <a:r>
              <a:rPr lang="cs-CZ" sz="2900" dirty="0">
                <a:latin typeface="+mj-lt"/>
              </a:rPr>
              <a:t>indukční léčba </a:t>
            </a:r>
          </a:p>
          <a:p>
            <a:r>
              <a:rPr lang="cs-CZ" sz="2900" dirty="0">
                <a:latin typeface="+mj-lt"/>
              </a:rPr>
              <a:t>udržovací léčba </a:t>
            </a:r>
          </a:p>
          <a:p>
            <a:pPr>
              <a:spcAft>
                <a:spcPts val="0"/>
              </a:spcAft>
              <a:defRPr/>
            </a:pPr>
            <a:r>
              <a:rPr lang="cs-CZ" sz="2900" dirty="0">
                <a:latin typeface="+mj-lt"/>
              </a:rPr>
              <a:t>léčba velkých a malých </a:t>
            </a:r>
            <a:r>
              <a:rPr lang="cs-CZ" sz="2900" dirty="0" err="1">
                <a:latin typeface="+mj-lt"/>
              </a:rPr>
              <a:t>relapsů</a:t>
            </a:r>
            <a:endParaRPr lang="cs-CZ" dirty="0"/>
          </a:p>
          <a:p>
            <a:endParaRPr lang="cs-CZ" dirty="0"/>
          </a:p>
          <a:p>
            <a:r>
              <a:rPr lang="cs-CZ" dirty="0"/>
              <a:t>Je EGPA život ohrožující? </a:t>
            </a:r>
          </a:p>
          <a:p>
            <a:r>
              <a:rPr lang="cs-CZ" dirty="0"/>
              <a:t>Je EGPA v remisi?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208912" cy="468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575">
                <a:tc gridSpan="2">
                  <a:txBody>
                    <a:bodyPr/>
                    <a:lstStyle/>
                    <a:p>
                      <a:pPr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Myriad Pro Light Cond"/>
                      </a:endParaRPr>
                    </a:p>
                    <a:p>
                      <a:pPr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Myriad Pro Light Cond"/>
                      </a:endParaRPr>
                    </a:p>
                    <a:p>
                      <a:pPr algn="just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Skórovací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systém </a:t>
                      </a:r>
                      <a:r>
                        <a:rPr lang="cs-CZ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rFFS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0" marR="0" marT="0" marB="71755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Cond"/>
                        </a:rPr>
                        <a:t>Typ poškození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Cond"/>
                        <a:ea typeface="Times New Roman"/>
                        <a:cs typeface="Myriad Pro Cond"/>
                      </a:endParaRPr>
                    </a:p>
                  </a:txBody>
                  <a:tcPr marL="53975" marR="53975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Cond"/>
                        </a:rPr>
                        <a:t>Přítomnost příznaku</a:t>
                      </a:r>
                      <a:endParaRPr lang="cs-CZ" sz="2000">
                        <a:solidFill>
                          <a:srgbClr val="000000"/>
                        </a:solidFill>
                        <a:latin typeface="Myriad Pro Cond"/>
                        <a:ea typeface="Times New Roman"/>
                        <a:cs typeface="Myriad Pro Cond"/>
                      </a:endParaRPr>
                    </a:p>
                  </a:txBody>
                  <a:tcPr marL="53975" marR="53975" marT="64770" marB="647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Věk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latin typeface="Helvetica"/>
                          <a:ea typeface="Times New Roman"/>
                          <a:cs typeface="Myriad Pro Light Cond"/>
                        </a:rPr>
                        <a:t>&gt;65 let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</a:t>
                      </a:r>
                    </a:p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Postižení srdce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</a:t>
                      </a:r>
                    </a:p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Renální insuficience (koncentrace kreatininu více než 150 mg/l)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</a:t>
                      </a:r>
                    </a:p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Myriad Pro Light Cond"/>
                      </a:endParaRPr>
                    </a:p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Postižení gastrointestinálního traktu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Myriad Pro Light Cond"/>
                      </a:endParaRPr>
                    </a:p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</a:t>
                      </a:r>
                    </a:p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Postižení uší, nosu, krku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 </a:t>
                      </a:r>
                    </a:p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Myriad Pro Light Cond"/>
                        </a:rPr>
                        <a:t>1</a:t>
                      </a:r>
                      <a:endParaRPr lang="cs-CZ" sz="2000" dirty="0">
                        <a:solidFill>
                          <a:srgbClr val="000000"/>
                        </a:solidFill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53975" marR="53975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1520" y="5301208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FFS -  skóre 0 - žádný z příznaků, skóre 1 - jeden příznak, skóre 2  - dva a více příznaků</a:t>
            </a:r>
          </a:p>
          <a:p>
            <a:r>
              <a:rPr lang="cs-CZ" dirty="0"/>
              <a:t>5-</a:t>
            </a:r>
            <a:r>
              <a:rPr lang="cs-CZ" dirty="0" err="1"/>
              <a:t>letá</a:t>
            </a:r>
            <a:r>
              <a:rPr lang="cs-CZ" dirty="0"/>
              <a:t> mortalita  - skóre 0 -  12 %,  skóre 1 - 26 %, skóre 2 -  46 %</a:t>
            </a:r>
          </a:p>
          <a:p>
            <a:endParaRPr lang="cs-CZ" dirty="0"/>
          </a:p>
          <a:p>
            <a:r>
              <a:rPr lang="cs-CZ" dirty="0"/>
              <a:t>Identifikace pacientů s  vysokým rizikem </a:t>
            </a:r>
            <a:r>
              <a:rPr lang="cs-CZ" dirty="0" err="1"/>
              <a:t>relapsu</a:t>
            </a:r>
            <a:r>
              <a:rPr lang="cs-CZ" dirty="0"/>
              <a:t> a smrti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55576" y="1700808"/>
          <a:ext cx="786956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604"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Definice</a:t>
                      </a:r>
                      <a:r>
                        <a:rPr lang="cs-CZ" baseline="0" dirty="0"/>
                        <a:t> pojmů – GPA, MPA, EGPA</a:t>
                      </a:r>
                      <a:endParaRPr lang="cs-CZ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06">
                <a:tc>
                  <a:txBody>
                    <a:bodyPr/>
                    <a:lstStyle/>
                    <a:p>
                      <a:r>
                        <a:rPr lang="cs-CZ" dirty="0"/>
                        <a:t>Aktivní</a:t>
                      </a:r>
                      <a:r>
                        <a:rPr lang="cs-CZ" baseline="0" dirty="0"/>
                        <a:t> onemocnění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Nové</a:t>
                      </a:r>
                      <a:r>
                        <a:rPr lang="cs-CZ" baseline="0" dirty="0"/>
                        <a:t>,</a:t>
                      </a:r>
                      <a:r>
                        <a:rPr lang="cs-CZ" dirty="0"/>
                        <a:t> přetrvávající</a:t>
                      </a:r>
                      <a:r>
                        <a:rPr lang="cs-CZ" baseline="0" dirty="0"/>
                        <a:t> nebo zhoršující se klinické  příznaky </a:t>
                      </a:r>
                      <a:r>
                        <a:rPr lang="cs-CZ" dirty="0"/>
                        <a:t> onemocnění nesouvisející  s  předchozím</a:t>
                      </a:r>
                      <a:r>
                        <a:rPr lang="cs-CZ" baseline="0" dirty="0"/>
                        <a:t>  poškozením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712">
                <a:tc>
                  <a:txBody>
                    <a:bodyPr/>
                    <a:lstStyle/>
                    <a:p>
                      <a:r>
                        <a:rPr lang="cs-CZ" dirty="0"/>
                        <a:t>Ohrožující</a:t>
                      </a:r>
                      <a:endParaRPr lang="cs-CZ" baseline="0" dirty="0"/>
                    </a:p>
                    <a:p>
                      <a:r>
                        <a:rPr lang="cs-CZ" dirty="0"/>
                        <a:t>onemocnění</a:t>
                      </a:r>
                    </a:p>
                    <a:p>
                      <a:r>
                        <a:rPr lang="cs-CZ" dirty="0"/>
                        <a:t>( severe)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  <a:r>
                        <a:rPr lang="en-US" dirty="0"/>
                        <a:t>Vas</a:t>
                      </a:r>
                      <a:r>
                        <a:rPr lang="cs-CZ" dirty="0"/>
                        <a:t>k</a:t>
                      </a:r>
                      <a:r>
                        <a:rPr lang="en-US" dirty="0" err="1"/>
                        <a:t>uliti</a:t>
                      </a:r>
                      <a:r>
                        <a:rPr lang="cs-CZ" dirty="0" err="1"/>
                        <a:t>da</a:t>
                      </a:r>
                      <a:r>
                        <a:rPr lang="en-US" dirty="0"/>
                        <a:t> </a:t>
                      </a:r>
                      <a:r>
                        <a:rPr lang="cs-CZ" dirty="0"/>
                        <a:t>s projevy ohrožujícími  život nebo funkci orgánu  </a:t>
                      </a:r>
                    </a:p>
                    <a:p>
                      <a:r>
                        <a:rPr lang="cs-CZ" dirty="0"/>
                        <a:t> ( např. DAH, </a:t>
                      </a:r>
                      <a:r>
                        <a:rPr lang="cs-CZ" dirty="0" err="1"/>
                        <a:t>glomerulonephritis</a:t>
                      </a:r>
                      <a:r>
                        <a:rPr lang="cs-CZ" dirty="0"/>
                        <a:t>,  </a:t>
                      </a:r>
                      <a:r>
                        <a:rPr lang="cs-CZ" dirty="0" err="1"/>
                        <a:t>vaskulitis</a:t>
                      </a:r>
                      <a:r>
                        <a:rPr lang="cs-CZ" dirty="0"/>
                        <a:t> CNS,  postižení srdce,  </a:t>
                      </a:r>
                      <a:r>
                        <a:rPr lang="cs-CZ" dirty="0" err="1"/>
                        <a:t>mezenterická</a:t>
                      </a:r>
                      <a:r>
                        <a:rPr lang="cs-CZ" dirty="0"/>
                        <a:t> ischemie, </a:t>
                      </a:r>
                      <a:r>
                        <a:rPr lang="cs-CZ" dirty="0" err="1"/>
                        <a:t>ischemie</a:t>
                      </a:r>
                      <a:r>
                        <a:rPr lang="cs-CZ" dirty="0"/>
                        <a:t> končetin)  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009">
                <a:tc>
                  <a:txBody>
                    <a:bodyPr/>
                    <a:lstStyle/>
                    <a:p>
                      <a:r>
                        <a:rPr lang="cs-CZ" dirty="0"/>
                        <a:t>Neohrožující</a:t>
                      </a:r>
                      <a:r>
                        <a:rPr lang="cs-CZ" baseline="0" dirty="0"/>
                        <a:t> onemocnění</a:t>
                      </a:r>
                    </a:p>
                    <a:p>
                      <a:r>
                        <a:rPr lang="cs-CZ" baseline="0" dirty="0"/>
                        <a:t>( non-severe)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Vaskulitida bez projevů ohrožujících život nebo orgány (např.  </a:t>
                      </a:r>
                      <a:r>
                        <a:rPr lang="cs-CZ" dirty="0" err="1"/>
                        <a:t>rinosinusitida</a:t>
                      </a:r>
                      <a:r>
                        <a:rPr lang="cs-CZ" dirty="0"/>
                        <a:t>, astma, mírné systémové příznaky, nekomplikované kožní onemocnění, mírná zánětlivá artritida)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06">
                <a:tc>
                  <a:txBody>
                    <a:bodyPr/>
                    <a:lstStyle/>
                    <a:p>
                      <a:r>
                        <a:rPr lang="cs-CZ" dirty="0"/>
                        <a:t>Remise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Nepřítomnost klinických známek nebo symptomů onemocnění při nebo bez  </a:t>
                      </a:r>
                      <a:r>
                        <a:rPr lang="cs-CZ" dirty="0" err="1"/>
                        <a:t>imunosupresní</a:t>
                      </a:r>
                      <a:r>
                        <a:rPr lang="cs-CZ" baseline="0" dirty="0"/>
                        <a:t> terapie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306">
                <a:tc>
                  <a:txBody>
                    <a:bodyPr/>
                    <a:lstStyle/>
                    <a:p>
                      <a:r>
                        <a:rPr lang="cs-CZ" dirty="0"/>
                        <a:t>Refrakterní onemocnění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Perzistující</a:t>
                      </a:r>
                      <a:r>
                        <a:rPr lang="cs-CZ" dirty="0"/>
                        <a:t> aktivní onemocnění  navzdory probíhající  </a:t>
                      </a:r>
                      <a:r>
                        <a:rPr lang="cs-CZ" dirty="0" err="1"/>
                        <a:t>imunosupresní</a:t>
                      </a:r>
                      <a:r>
                        <a:rPr lang="cs-CZ" baseline="0" dirty="0"/>
                        <a:t> terapii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604">
                <a:tc>
                  <a:txBody>
                    <a:bodyPr/>
                    <a:lstStyle/>
                    <a:p>
                      <a:r>
                        <a:rPr lang="cs-CZ" dirty="0" err="1"/>
                        <a:t>Relaps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Návrat aktivního onemocnění po dosažení remise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0CAC0CF1-4F43-4CF2-BE04-C7C4F266252F}"/>
              </a:ext>
            </a:extLst>
          </p:cNvPr>
          <p:cNvSpPr txBox="1"/>
          <p:nvPr/>
        </p:nvSpPr>
        <p:spPr>
          <a:xfrm>
            <a:off x="0" y="6558261"/>
            <a:ext cx="7623666" cy="23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el-GR" sz="800" i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CHUNG, SA. et al. Arthritis &amp; Rheumatology. Vol. 73, No. 8, August 2021, pp 1366–1383 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4954" t="21315" r="9747" b="41106"/>
          <a:stretch>
            <a:fillRect/>
          </a:stretch>
        </p:blipFill>
        <p:spPr bwMode="auto">
          <a:xfrm>
            <a:off x="1043608" y="0"/>
            <a:ext cx="7200800" cy="158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4000" contrast="43000"/>
          </a:blip>
          <a:srcRect l="25849" t="27679" r="7958" b="7090"/>
          <a:stretch>
            <a:fillRect/>
          </a:stretch>
        </p:blipFill>
        <p:spPr bwMode="auto">
          <a:xfrm>
            <a:off x="0" y="620688"/>
            <a:ext cx="90975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411760" y="6309320"/>
            <a:ext cx="64524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Kahn JE, Groh M, </a:t>
            </a:r>
            <a:r>
              <a:rPr lang="en-US" sz="1000" dirty="0" err="1"/>
              <a:t>Lefevre</a:t>
            </a:r>
            <a:r>
              <a:rPr lang="en-US" sz="1000" dirty="0"/>
              <a:t> G. (A critical appraisal of ) Classification of hyper‑</a:t>
            </a:r>
            <a:r>
              <a:rPr lang="en-US" sz="1000" dirty="0" err="1"/>
              <a:t>eosinophilic</a:t>
            </a:r>
            <a:r>
              <a:rPr lang="en-US" sz="1000" dirty="0"/>
              <a:t> disorders. Front Med. 2017;4:216</a:t>
            </a:r>
            <a:endParaRPr lang="cs-CZ" sz="1000" dirty="0"/>
          </a:p>
        </p:txBody>
      </p:sp>
      <p:sp>
        <p:nvSpPr>
          <p:cNvPr id="7" name="Elipsa 6"/>
          <p:cNvSpPr/>
          <p:nvPr/>
        </p:nvSpPr>
        <p:spPr>
          <a:xfrm>
            <a:off x="4211960" y="1484784"/>
            <a:ext cx="49320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211960" y="3645024"/>
            <a:ext cx="493204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179512" y="3645024"/>
            <a:ext cx="22322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0" y="1556792"/>
            <a:ext cx="18356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1000" contrast="29000"/>
          </a:blip>
          <a:srcRect l="29329" t="23130" r="14941" b="18209"/>
          <a:stretch>
            <a:fillRect/>
          </a:stretch>
        </p:blipFill>
        <p:spPr bwMode="auto">
          <a:xfrm>
            <a:off x="0" y="0"/>
            <a:ext cx="9144000" cy="541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0CAC0CF1-4F43-4CF2-BE04-C7C4F266252F}"/>
              </a:ext>
            </a:extLst>
          </p:cNvPr>
          <p:cNvSpPr txBox="1"/>
          <p:nvPr/>
        </p:nvSpPr>
        <p:spPr>
          <a:xfrm>
            <a:off x="0" y="6558261"/>
            <a:ext cx="7623666" cy="23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+mj-lt"/>
              <a:buAutoNum type="arabicPeriod"/>
            </a:pPr>
            <a:r>
              <a:rPr lang="el-GR" sz="800" i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CHUNG, SA. et al. Arthritis &amp; Rheumatology. Vol. 73, No. 8, August 2021, pp 1366–1383 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4954" t="21315" r="9747" b="41106"/>
          <a:stretch>
            <a:fillRect/>
          </a:stretch>
        </p:blipFill>
        <p:spPr bwMode="auto">
          <a:xfrm>
            <a:off x="3707904" y="5396214"/>
            <a:ext cx="5436095" cy="119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CAC0CF1-4F43-4CF2-BE04-C7C4F266252F}"/>
              </a:ext>
            </a:extLst>
          </p:cNvPr>
          <p:cNvSpPr txBox="1"/>
          <p:nvPr/>
        </p:nvSpPr>
        <p:spPr>
          <a:xfrm>
            <a:off x="3203848" y="4149080"/>
            <a:ext cx="5940152" cy="23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el-GR" sz="800" i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CHUNG, SA. et al. Arthritis &amp; Rheumatology. Vol. 73, No. 8, August 2021, pp 1366–1383 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9000" contrast="43000"/>
          </a:blip>
          <a:srcRect l="7064" t="19724" r="6169" b="11863"/>
          <a:stretch>
            <a:fillRect/>
          </a:stretch>
        </p:blipFill>
        <p:spPr bwMode="auto">
          <a:xfrm>
            <a:off x="251520" y="260648"/>
            <a:ext cx="828427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Severe EGPA -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8112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Aktivní těžká EGPA </a:t>
            </a:r>
          </a:p>
          <a:p>
            <a:pPr>
              <a:buNone/>
            </a:pPr>
            <a:r>
              <a:rPr lang="cs-CZ" b="1" dirty="0"/>
              <a:t> </a:t>
            </a:r>
            <a:r>
              <a:rPr lang="cs-CZ" dirty="0"/>
              <a:t>- vysoké dávky SKS + </a:t>
            </a:r>
            <a:r>
              <a:rPr lang="cs-CZ" dirty="0" err="1"/>
              <a:t>cyclofosfamid</a:t>
            </a:r>
            <a:r>
              <a:rPr lang="cs-CZ" dirty="0"/>
              <a:t> nebo </a:t>
            </a:r>
            <a:r>
              <a:rPr lang="cs-CZ" dirty="0" err="1"/>
              <a:t>rituximab</a:t>
            </a:r>
            <a:endParaRPr lang="cs-CZ" dirty="0"/>
          </a:p>
          <a:p>
            <a:pPr>
              <a:buNone/>
            </a:pPr>
            <a:r>
              <a:rPr lang="cs-CZ" dirty="0"/>
              <a:t> - </a:t>
            </a:r>
            <a:r>
              <a:rPr lang="cs-CZ" dirty="0" err="1"/>
              <a:t>cyclofosfamid</a:t>
            </a:r>
            <a:r>
              <a:rPr lang="cs-CZ" dirty="0"/>
              <a:t> - postižení srdce, neurologická a GIT manifestace, ANCA-</a:t>
            </a:r>
          </a:p>
          <a:p>
            <a:pPr>
              <a:buNone/>
            </a:pPr>
            <a:r>
              <a:rPr lang="cs-CZ" dirty="0"/>
              <a:t> - </a:t>
            </a:r>
            <a:r>
              <a:rPr lang="cs-CZ" dirty="0" err="1"/>
              <a:t>rituximab</a:t>
            </a:r>
            <a:r>
              <a:rPr lang="cs-CZ" dirty="0"/>
              <a:t> – glomerulonefritis, ANCA+</a:t>
            </a:r>
          </a:p>
          <a:p>
            <a:pPr>
              <a:buNone/>
            </a:pPr>
            <a:endParaRPr lang="cs-CZ" dirty="0"/>
          </a:p>
          <a:p>
            <a:r>
              <a:rPr lang="cs-CZ" b="1" dirty="0"/>
              <a:t>Remise</a:t>
            </a:r>
            <a:r>
              <a:rPr lang="cs-CZ" dirty="0"/>
              <a:t> - SKS + </a:t>
            </a:r>
            <a:r>
              <a:rPr lang="cs-CZ" dirty="0" err="1"/>
              <a:t>azathioprin</a:t>
            </a:r>
            <a:r>
              <a:rPr lang="cs-CZ" dirty="0"/>
              <a:t> nebo </a:t>
            </a:r>
            <a:r>
              <a:rPr lang="cs-CZ" dirty="0" err="1"/>
              <a:t>mykofenolát</a:t>
            </a:r>
            <a:r>
              <a:rPr lang="cs-CZ" dirty="0"/>
              <a:t> nebo </a:t>
            </a:r>
            <a:r>
              <a:rPr lang="cs-CZ" dirty="0" err="1"/>
              <a:t>metotrexát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Relaps</a:t>
            </a:r>
            <a:r>
              <a:rPr lang="cs-CZ" dirty="0"/>
              <a:t> - vysoké dávky SKS + </a:t>
            </a:r>
            <a:r>
              <a:rPr lang="cs-CZ" dirty="0" err="1"/>
              <a:t>rituximab</a:t>
            </a:r>
            <a:endParaRPr lang="cs-CZ" dirty="0"/>
          </a:p>
          <a:p>
            <a:endParaRPr lang="cs-CZ" dirty="0"/>
          </a:p>
          <a:p>
            <a:pPr marL="68580" indent="-68580">
              <a:spcAft>
                <a:spcPts val="0"/>
              </a:spcAft>
              <a:defRPr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spcAft>
                <a:spcPts val="0"/>
              </a:spcAft>
              <a:defRPr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-68580">
              <a:spcAft>
                <a:spcPts val="0"/>
              </a:spcAft>
              <a:defRPr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INF-</a:t>
            </a:r>
            <a:r>
              <a:rPr lang="el-GR" sz="2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-  refrakterní nebo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relabující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forma EGPA</a:t>
            </a:r>
          </a:p>
          <a:p>
            <a:pPr marL="68580" indent="-68580">
              <a:spcAft>
                <a:spcPts val="0"/>
              </a:spcAft>
              <a:defRPr/>
            </a:pP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plazmafereza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 - DAH,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glomerunefritis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" indent="-68580">
              <a:spcAft>
                <a:spcPts val="0"/>
              </a:spcAft>
              <a:defRPr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IVIG - ? </a:t>
            </a:r>
            <a:endParaRPr lang="cs-CZ" sz="2600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C0CF1-4F43-4CF2-BE04-C7C4F266252F}"/>
              </a:ext>
            </a:extLst>
          </p:cNvPr>
          <p:cNvSpPr txBox="1"/>
          <p:nvPr/>
        </p:nvSpPr>
        <p:spPr>
          <a:xfrm>
            <a:off x="3491880" y="4581128"/>
            <a:ext cx="5940152" cy="23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el-GR" sz="800" i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CHUNG, SA. et al. Arthritis &amp; Rheumatology. Vol. 73, No. 8, August 2021, pp 1366–1383 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Non-severe EGPA -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Aktivní „neohrožující“ EGPA </a:t>
            </a:r>
            <a:r>
              <a:rPr lang="cs-CZ" dirty="0"/>
              <a:t>– SKS + </a:t>
            </a:r>
            <a:r>
              <a:rPr lang="cs-CZ" dirty="0" err="1"/>
              <a:t>mepolizumab</a:t>
            </a:r>
            <a:r>
              <a:rPr lang="cs-CZ" dirty="0"/>
              <a:t> nebo </a:t>
            </a:r>
            <a:r>
              <a:rPr lang="cs-CZ" dirty="0" err="1"/>
              <a:t>azathioprin</a:t>
            </a:r>
            <a:r>
              <a:rPr lang="cs-CZ" dirty="0"/>
              <a:t> nebo </a:t>
            </a:r>
            <a:r>
              <a:rPr lang="cs-CZ" dirty="0" err="1"/>
              <a:t>mykofenolát</a:t>
            </a:r>
            <a:r>
              <a:rPr lang="cs-CZ" dirty="0"/>
              <a:t> nebo </a:t>
            </a:r>
            <a:r>
              <a:rPr lang="cs-CZ" dirty="0" err="1"/>
              <a:t>metotrexát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doporučená kombinace SKS + </a:t>
            </a:r>
            <a:r>
              <a:rPr lang="cs-CZ" dirty="0" err="1"/>
              <a:t>mepolizumab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r>
              <a:rPr lang="cs-CZ" b="1" dirty="0" err="1"/>
              <a:t>Relaps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- </a:t>
            </a:r>
            <a:r>
              <a:rPr lang="cs-CZ" dirty="0" err="1"/>
              <a:t>relaps</a:t>
            </a:r>
            <a:r>
              <a:rPr lang="cs-CZ" dirty="0"/>
              <a:t> na kombinované </a:t>
            </a:r>
            <a:r>
              <a:rPr lang="cs-CZ" dirty="0" err="1"/>
              <a:t>imunosupresi</a:t>
            </a:r>
            <a:r>
              <a:rPr lang="cs-CZ" dirty="0"/>
              <a:t> → </a:t>
            </a:r>
            <a:r>
              <a:rPr lang="cs-CZ" dirty="0" err="1"/>
              <a:t>switch</a:t>
            </a:r>
            <a:r>
              <a:rPr lang="cs-CZ" dirty="0"/>
              <a:t> na SKS + </a:t>
            </a:r>
            <a:r>
              <a:rPr lang="cs-CZ" dirty="0" err="1"/>
              <a:t>mepolizumab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 - </a:t>
            </a:r>
            <a:r>
              <a:rPr lang="cs-CZ" dirty="0" err="1"/>
              <a:t>relaps</a:t>
            </a:r>
            <a:r>
              <a:rPr lang="cs-CZ" dirty="0"/>
              <a:t> na SKS → </a:t>
            </a:r>
            <a:r>
              <a:rPr lang="cs-CZ" dirty="0" err="1"/>
              <a:t>switch</a:t>
            </a:r>
            <a:r>
              <a:rPr lang="cs-CZ" dirty="0"/>
              <a:t> na SKS + </a:t>
            </a:r>
            <a:r>
              <a:rPr lang="cs-CZ" dirty="0" err="1"/>
              <a:t>mepolizumab</a:t>
            </a:r>
            <a:r>
              <a:rPr lang="cs-CZ" dirty="0"/>
              <a:t> 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Chronická reziduální neuropatie – možnost  IVIG </a:t>
            </a:r>
          </a:p>
          <a:p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C0CF1-4F43-4CF2-BE04-C7C4F266252F}"/>
              </a:ext>
            </a:extLst>
          </p:cNvPr>
          <p:cNvSpPr txBox="1"/>
          <p:nvPr/>
        </p:nvSpPr>
        <p:spPr>
          <a:xfrm>
            <a:off x="3203848" y="6597353"/>
            <a:ext cx="5940152" cy="23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</a:pPr>
            <a:r>
              <a:rPr lang="el-GR" sz="800" i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CHUNG, SA. et al. Arthritis &amp; Rheumatology. Vol. 73, No. 8, August 2021, pp 1366–1383 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Léčím HES nebo EGPA?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Je přítomno poškození orgánů v souvislosti s eozinofilním stavem? </a:t>
            </a:r>
          </a:p>
          <a:p>
            <a:endParaRPr lang="cs-CZ" dirty="0"/>
          </a:p>
          <a:p>
            <a:r>
              <a:rPr lang="cs-CZ" dirty="0"/>
              <a:t>Jak závažné je postižení orgánů? </a:t>
            </a:r>
          </a:p>
          <a:p>
            <a:endParaRPr lang="cs-CZ" dirty="0"/>
          </a:p>
          <a:p>
            <a:r>
              <a:rPr lang="cs-CZ" dirty="0"/>
              <a:t>Jedná se o poškození jen v důsledku infiltrace tkání eozinofily nebo jsou známky vaskulitidy?</a:t>
            </a:r>
          </a:p>
          <a:p>
            <a:endParaRPr lang="cs-CZ" dirty="0"/>
          </a:p>
          <a:p>
            <a:r>
              <a:rPr lang="cs-CZ" dirty="0"/>
              <a:t>Je nutná kombinovaná imunosuprese a jaká? </a:t>
            </a:r>
            <a:r>
              <a:rPr lang="cs-CZ" i="1" dirty="0"/>
              <a:t>Volba léčby podle závažnosti, typu poškození orgánů a ANCA+/ANCA-  </a:t>
            </a:r>
          </a:p>
          <a:p>
            <a:endParaRPr lang="cs-CZ" dirty="0"/>
          </a:p>
          <a:p>
            <a:r>
              <a:rPr lang="cs-CZ" dirty="0"/>
              <a:t>Využití biologické léčby </a:t>
            </a:r>
            <a:r>
              <a:rPr lang="cs-CZ" dirty="0" err="1"/>
              <a:t>anti</a:t>
            </a:r>
            <a:r>
              <a:rPr lang="cs-CZ" dirty="0"/>
              <a:t>-IL5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924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Biologická léčba - EGPA a HES - 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Může včasná terapie </a:t>
            </a:r>
            <a:r>
              <a:rPr lang="cs-CZ" dirty="0" err="1"/>
              <a:t>anti</a:t>
            </a:r>
            <a:r>
              <a:rPr lang="cs-CZ" dirty="0"/>
              <a:t>-IL 5 ve fázi 1 nebo 2 zabránit rozvoji vaskulitidy? </a:t>
            </a:r>
          </a:p>
          <a:p>
            <a:endParaRPr lang="cs-CZ" dirty="0"/>
          </a:p>
          <a:p>
            <a:r>
              <a:rPr lang="cs-CZ" dirty="0"/>
              <a:t>Může časná léčba </a:t>
            </a:r>
            <a:r>
              <a:rPr lang="cs-CZ" dirty="0" err="1"/>
              <a:t>anti</a:t>
            </a:r>
            <a:r>
              <a:rPr lang="cs-CZ" dirty="0"/>
              <a:t>-IL5 ztížit následnou diagnostiku EGPA? </a:t>
            </a:r>
          </a:p>
          <a:p>
            <a:endParaRPr lang="cs-CZ" dirty="0"/>
          </a:p>
          <a:p>
            <a:r>
              <a:rPr lang="cs-CZ" dirty="0" err="1"/>
              <a:t>anti</a:t>
            </a:r>
            <a:r>
              <a:rPr lang="cs-CZ" dirty="0"/>
              <a:t>-IL5 časně u HES - ne vždy recidivuje</a:t>
            </a:r>
          </a:p>
          <a:p>
            <a:pPr>
              <a:buNone/>
            </a:pPr>
            <a:r>
              <a:rPr lang="cs-CZ" dirty="0"/>
              <a:t>                              - problém s vysazováním? </a:t>
            </a:r>
          </a:p>
          <a:p>
            <a:pPr>
              <a:buNone/>
            </a:pPr>
            <a:r>
              <a:rPr lang="cs-CZ" dirty="0"/>
              <a:t>                              - HES + astma </a:t>
            </a:r>
            <a:r>
              <a:rPr lang="cs-CZ" dirty="0" err="1"/>
              <a:t>bronchiale</a:t>
            </a:r>
            <a:r>
              <a:rPr lang="cs-CZ" dirty="0"/>
              <a:t> a polypy?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364961" cy="51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1259633" y="5661248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Děkuji za pozornost!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76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Kriterium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Senzitivita (%)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Specificita (%)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Astma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Eozinofilie nad 10 %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Neuropatie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Prchavé plicní infiltráty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Postižení paranasálních dutin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79,3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Extravaskulární eozinofilie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310" y="1317238"/>
            <a:ext cx="8434011" cy="1531716"/>
          </a:xfrm>
          <a:prstGeom prst="roundRect">
            <a:avLst>
              <a:gd name="adj" fmla="val 1080"/>
            </a:avLst>
          </a:prstGeom>
          <a:solidFill>
            <a:schemeClr val="bg1">
              <a:alpha val="4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993" name="Rounded Rectangle 134">
            <a:extLst>
              <a:ext uri="{FF2B5EF4-FFF2-40B4-BE49-F238E27FC236}">
                <a16:creationId xmlns:a16="http://schemas.microsoft.com/office/drawing/2014/main" id="{F89121F3-FAF8-4684-A877-FD2B07FC8211}"/>
              </a:ext>
            </a:extLst>
          </p:cNvPr>
          <p:cNvSpPr>
            <a:spLocks/>
          </p:cNvSpPr>
          <p:nvPr/>
        </p:nvSpPr>
        <p:spPr>
          <a:xfrm>
            <a:off x="7691090" y="4447027"/>
            <a:ext cx="1058728" cy="431351"/>
          </a:xfrm>
          <a:prstGeom prst="roundRect">
            <a:avLst>
              <a:gd name="adj" fmla="val 971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900" b="1" dirty="0">
              <a:solidFill>
                <a:srgbClr val="FFFFFF"/>
              </a:solidFill>
            </a:endParaRPr>
          </a:p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OCS first-line</a:t>
            </a:r>
            <a:endParaRPr lang="en-US" sz="900" b="1" baseline="30000" dirty="0">
              <a:solidFill>
                <a:srgbClr val="FFFFFF"/>
              </a:solidFill>
            </a:endParaRPr>
          </a:p>
        </p:txBody>
      </p:sp>
      <p:sp>
        <p:nvSpPr>
          <p:cNvPr id="4990" name="Rounded Rectangle 134">
            <a:extLst>
              <a:ext uri="{FF2B5EF4-FFF2-40B4-BE49-F238E27FC236}">
                <a16:creationId xmlns:a16="http://schemas.microsoft.com/office/drawing/2014/main" id="{5F508D30-1108-4C49-AFB7-C7C856781BE5}"/>
              </a:ext>
            </a:extLst>
          </p:cNvPr>
          <p:cNvSpPr>
            <a:spLocks/>
          </p:cNvSpPr>
          <p:nvPr/>
        </p:nvSpPr>
        <p:spPr>
          <a:xfrm>
            <a:off x="4862729" y="5586835"/>
            <a:ext cx="1199815" cy="412532"/>
          </a:xfrm>
          <a:prstGeom prst="roundRect">
            <a:avLst>
              <a:gd name="adj" fmla="val 971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900" b="1" dirty="0">
              <a:solidFill>
                <a:srgbClr val="FFFFFF"/>
              </a:solidFill>
            </a:endParaRPr>
          </a:p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Imatinib for MHES</a:t>
            </a:r>
            <a:endParaRPr lang="en-US" sz="900" b="1" baseline="30000" dirty="0">
              <a:solidFill>
                <a:srgbClr val="FFFFFF"/>
              </a:solidFill>
            </a:endParaRPr>
          </a:p>
        </p:txBody>
      </p:sp>
      <p:sp>
        <p:nvSpPr>
          <p:cNvPr id="4991" name="Rounded Rectangle 134">
            <a:extLst>
              <a:ext uri="{FF2B5EF4-FFF2-40B4-BE49-F238E27FC236}">
                <a16:creationId xmlns:a16="http://schemas.microsoft.com/office/drawing/2014/main" id="{F0AF618B-B598-4473-B8D8-56D9FB4A4BFC}"/>
              </a:ext>
            </a:extLst>
          </p:cNvPr>
          <p:cNvSpPr>
            <a:spLocks/>
          </p:cNvSpPr>
          <p:nvPr/>
        </p:nvSpPr>
        <p:spPr>
          <a:xfrm>
            <a:off x="6311764" y="5568015"/>
            <a:ext cx="1178157" cy="431351"/>
          </a:xfrm>
          <a:prstGeom prst="roundRect">
            <a:avLst>
              <a:gd name="adj" fmla="val 971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900" b="1" dirty="0">
              <a:solidFill>
                <a:srgbClr val="FFFFFF"/>
              </a:solidFill>
            </a:endParaRPr>
          </a:p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OCS first-line</a:t>
            </a:r>
            <a:endParaRPr lang="en-US" sz="900" b="1" baseline="30000" dirty="0">
              <a:solidFill>
                <a:srgbClr val="FFFFFF"/>
              </a:solidFill>
            </a:endParaRPr>
          </a:p>
        </p:txBody>
      </p:sp>
      <p:sp>
        <p:nvSpPr>
          <p:cNvPr id="4986" name="Rounded Rectangle 134">
            <a:extLst>
              <a:ext uri="{FF2B5EF4-FFF2-40B4-BE49-F238E27FC236}">
                <a16:creationId xmlns:a16="http://schemas.microsoft.com/office/drawing/2014/main" id="{C8BA48DE-1A0B-4FEA-813B-C549507530AC}"/>
              </a:ext>
            </a:extLst>
          </p:cNvPr>
          <p:cNvSpPr>
            <a:spLocks/>
          </p:cNvSpPr>
          <p:nvPr/>
        </p:nvSpPr>
        <p:spPr>
          <a:xfrm>
            <a:off x="1970646" y="4573943"/>
            <a:ext cx="1373550" cy="412532"/>
          </a:xfrm>
          <a:prstGeom prst="roundRect">
            <a:avLst>
              <a:gd name="adj" fmla="val 971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900" b="1" dirty="0">
              <a:solidFill>
                <a:srgbClr val="FFFFFF"/>
              </a:solidFill>
            </a:endParaRPr>
          </a:p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Treat secondary causes</a:t>
            </a:r>
            <a:endParaRPr lang="en-US" sz="900" b="1" baseline="30000" dirty="0">
              <a:solidFill>
                <a:srgbClr val="FFFFF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50511" y="6566344"/>
            <a:ext cx="6519950" cy="20005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Shomali</a:t>
            </a:r>
            <a:r>
              <a:rPr lang="en-US" dirty="0"/>
              <a:t> W et al. </a:t>
            </a:r>
            <a:r>
              <a:rPr lang="en-US" i="1" dirty="0"/>
              <a:t>Am J </a:t>
            </a:r>
            <a:r>
              <a:rPr lang="en-US" i="1" dirty="0" err="1"/>
              <a:t>Hematol</a:t>
            </a:r>
            <a:r>
              <a:rPr lang="en-US" dirty="0"/>
              <a:t>. 2019;94:1149-1167, 2. Supplement to </a:t>
            </a:r>
            <a:r>
              <a:rPr lang="fr-FR" dirty="0" err="1"/>
              <a:t>Ogbogu</a:t>
            </a:r>
            <a:r>
              <a:rPr lang="fr-FR" dirty="0"/>
              <a:t> PU et al. </a:t>
            </a:r>
            <a:r>
              <a:rPr lang="fr-FR" i="1" dirty="0"/>
              <a:t>J </a:t>
            </a:r>
            <a:r>
              <a:rPr lang="fr-FR" i="1" dirty="0" err="1"/>
              <a:t>Allergy</a:t>
            </a:r>
            <a:r>
              <a:rPr lang="fr-FR" i="1" dirty="0"/>
              <a:t> Clin </a:t>
            </a:r>
            <a:r>
              <a:rPr lang="fr-FR" i="1" dirty="0" err="1"/>
              <a:t>Immunol</a:t>
            </a:r>
            <a:r>
              <a:rPr lang="fr-FR" i="1" dirty="0"/>
              <a:t>.</a:t>
            </a:r>
            <a:r>
              <a:rPr lang="fr-FR" dirty="0"/>
              <a:t> 2009; 124:1319-1325</a:t>
            </a:r>
            <a:endParaRPr lang="en-US" dirty="0"/>
          </a:p>
        </p:txBody>
      </p:sp>
      <p:sp>
        <p:nvSpPr>
          <p:cNvPr id="11163" name="Title 1116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Přehled hypereosinofilních syndromů</a:t>
            </a:r>
            <a:r>
              <a:rPr lang="en-US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(HES)</a:t>
            </a:r>
            <a:r>
              <a:rPr lang="cs-CZ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klasifikace (2016, WHO)</a:t>
            </a:r>
            <a:endParaRPr lang="en-US" sz="30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377613" y="6235885"/>
            <a:ext cx="6519950" cy="30162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800" baseline="30000" dirty="0" err="1"/>
              <a:t>a</a:t>
            </a:r>
            <a:r>
              <a:rPr lang="en-US" sz="800" dirty="0" err="1"/>
              <a:t>Related</a:t>
            </a:r>
            <a:r>
              <a:rPr lang="en-US" sz="800" dirty="0"/>
              <a:t> to worse </a:t>
            </a:r>
            <a:r>
              <a:rPr lang="en-US" sz="800" dirty="0" err="1"/>
              <a:t>outcomes,</a:t>
            </a:r>
            <a:r>
              <a:rPr lang="en-US" sz="800" baseline="30000" dirty="0" err="1"/>
              <a:t>b</a:t>
            </a:r>
            <a:r>
              <a:rPr lang="en-US" sz="800" dirty="0" err="1"/>
              <a:t>For</a:t>
            </a:r>
            <a:r>
              <a:rPr lang="en-US" sz="800" dirty="0"/>
              <a:t> serum B12;tryptase;IgE; FIP1L1-PDGFR</a:t>
            </a:r>
            <a:r>
              <a:rPr lang="el-GR" sz="800" dirty="0"/>
              <a:t>α </a:t>
            </a:r>
            <a:r>
              <a:rPr lang="en-US" sz="800" dirty="0" err="1"/>
              <a:t>fusion;T</a:t>
            </a:r>
            <a:r>
              <a:rPr lang="en-US" sz="800" dirty="0"/>
              <a:t> cell receptor rearrangement </a:t>
            </a:r>
            <a:r>
              <a:rPr lang="en-US" sz="800" dirty="0" err="1"/>
              <a:t>etc</a:t>
            </a:r>
            <a:r>
              <a:rPr lang="en-US" sz="800" dirty="0"/>
              <a:t>, </a:t>
            </a:r>
            <a:r>
              <a:rPr lang="en-US" sz="800" baseline="30000" dirty="0" err="1"/>
              <a:t>c</a:t>
            </a:r>
            <a:r>
              <a:rPr lang="en-US" sz="800" dirty="0" err="1"/>
              <a:t>Other</a:t>
            </a:r>
            <a:r>
              <a:rPr lang="en-US" sz="800" dirty="0"/>
              <a:t> myeloid neoplasms or Chronic Eosinophilic leukemia, NOS were excluded in this diagram to focus on HES, </a:t>
            </a:r>
            <a:r>
              <a:rPr lang="en-US" sz="800" baseline="30000" dirty="0" err="1"/>
              <a:t>d</a:t>
            </a:r>
            <a:r>
              <a:rPr lang="en-US" sz="800" dirty="0" err="1"/>
              <a:t>T</a:t>
            </a:r>
            <a:r>
              <a:rPr lang="en-US" sz="800" dirty="0"/>
              <a:t> cell receptor rearrangement </a:t>
            </a:r>
            <a:r>
              <a:rPr lang="en-US" sz="800" dirty="0" err="1"/>
              <a:t>etc</a:t>
            </a:r>
            <a:r>
              <a:rPr lang="en-US" sz="800" dirty="0"/>
              <a:t>, OCS; oral corticosteroids </a:t>
            </a:r>
          </a:p>
        </p:txBody>
      </p:sp>
      <p:sp>
        <p:nvSpPr>
          <p:cNvPr id="11075" name="Rounded Rectangle 11074"/>
          <p:cNvSpPr/>
          <p:nvPr/>
        </p:nvSpPr>
        <p:spPr>
          <a:xfrm>
            <a:off x="4189934" y="1375312"/>
            <a:ext cx="4573066" cy="1415569"/>
          </a:xfrm>
          <a:prstGeom prst="roundRect">
            <a:avLst>
              <a:gd name="adj" fmla="val 246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30CE660-1AB6-4061-B721-A6D1A8266F6D}"/>
              </a:ext>
            </a:extLst>
          </p:cNvPr>
          <p:cNvSpPr txBox="1">
            <a:spLocks/>
          </p:cNvSpPr>
          <p:nvPr/>
        </p:nvSpPr>
        <p:spPr>
          <a:xfrm>
            <a:off x="252000" y="222472"/>
            <a:ext cx="7488000" cy="504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/>
            <a:endParaRPr lang="en-US" sz="1650" dirty="0">
              <a:solidFill>
                <a:srgbClr val="F36633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31798" y="1390025"/>
            <a:ext cx="128079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en-US" sz="1000" b="1" dirty="0">
                <a:solidFill>
                  <a:srgbClr val="544F40"/>
                </a:solidFill>
                <a:latin typeface="Arial" panose="020B0604020202020204"/>
              </a:rPr>
              <a:t>Persistent hypereosinophilia (HE): ≥1.5×10</a:t>
            </a:r>
            <a:r>
              <a:rPr lang="en-US" sz="1000" b="1" baseline="30000" dirty="0">
                <a:solidFill>
                  <a:srgbClr val="544F40"/>
                </a:solidFill>
                <a:latin typeface="Arial" panose="020B0604020202020204"/>
              </a:rPr>
              <a:t>9</a:t>
            </a:r>
            <a:r>
              <a:rPr lang="en-US" sz="1000" b="1" dirty="0">
                <a:solidFill>
                  <a:srgbClr val="544F40"/>
                </a:solidFill>
                <a:latin typeface="Arial" panose="020B0604020202020204"/>
              </a:rPr>
              <a:t>/L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2027799" y="1389289"/>
            <a:ext cx="461552" cy="616895"/>
            <a:chOff x="833848" y="1080232"/>
            <a:chExt cx="588238" cy="589664"/>
          </a:xfrm>
        </p:grpSpPr>
        <p:grpSp>
          <p:nvGrpSpPr>
            <p:cNvPr id="6" name="Group 73"/>
            <p:cNvGrpSpPr/>
            <p:nvPr/>
          </p:nvGrpSpPr>
          <p:grpSpPr>
            <a:xfrm>
              <a:off x="1014057" y="1094584"/>
              <a:ext cx="49985" cy="49985"/>
              <a:chOff x="8943528" y="1497013"/>
              <a:chExt cx="1867907" cy="1867907"/>
            </a:xfrm>
          </p:grpSpPr>
          <p:sp>
            <p:nvSpPr>
              <p:cNvPr id="4813" name="Oval 481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8" name="Group 481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9" name="Group 481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883" name="Oval 488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84" name="Oval 488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85" name="Oval 488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86" name="Oval 488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" name="Group 481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881" name="Oval 488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82" name="Oval 488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2" name="Group 481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877" name="Oval 487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78" name="Oval 487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79" name="Oval 487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80" name="Oval 487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" name="Group 481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6" name="Group 485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874" name="Oval 487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75" name="Oval 487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76" name="Oval 487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7" name="Group 486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870" name="Oval 486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71" name="Oval 487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72" name="Oval 487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73" name="Oval 487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9" name="Group 486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867" name="Oval 486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68" name="Oval 486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69" name="Oval 486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0" name="Group 486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864" name="Oval 486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65" name="Oval 486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66" name="Oval 486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1" name="Group 481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856" name="Oval 485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57" name="Oval 485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58" name="Oval 485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59" name="Oval 485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821" name="Oval 482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22" name="Oval 482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23" name="Oval 482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24" name="Oval 482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25" name="Oval 482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26" name="Oval 482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27" name="Oval 482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28" name="Oval 482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29" name="Oval 482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30" name="Oval 482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31" name="Oval 483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32" name="Oval 483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3" name="Group 483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852" name="Oval 485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53" name="Oval 485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54" name="Oval 485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55" name="Oval 485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4" name="Group 483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848" name="Oval 484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49" name="Oval 484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50" name="Oval 484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51" name="Oval 485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" name="Group 483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846" name="Oval 484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47" name="Oval 484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3" name="Group 483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842" name="Oval 484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43" name="Oval 484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44" name="Oval 484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45" name="Oval 484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837" name="Oval 483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38" name="Oval 483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39" name="Oval 483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40" name="Oval 483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841" name="Oval 484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81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5" name="Group 74"/>
            <p:cNvGrpSpPr/>
            <p:nvPr/>
          </p:nvGrpSpPr>
          <p:grpSpPr>
            <a:xfrm>
              <a:off x="1074619" y="1080232"/>
              <a:ext cx="49985" cy="49985"/>
              <a:chOff x="8943528" y="1497013"/>
              <a:chExt cx="1867907" cy="1867907"/>
            </a:xfrm>
          </p:grpSpPr>
          <p:sp>
            <p:nvSpPr>
              <p:cNvPr id="4739" name="Oval 473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46" name="Group 473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47" name="Group 474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809" name="Oval 480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10" name="Oval 480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11" name="Oval 481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12" name="Oval 481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8" name="Group 474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807" name="Oval 480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08" name="Oval 480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" name="Group 474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803" name="Oval 480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04" name="Oval 480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05" name="Oval 480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06" name="Oval 480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3" name="Group 474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65" name="Group 478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800" name="Oval 479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01" name="Oval 480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802" name="Oval 480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66" name="Group 478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796" name="Oval 479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97" name="Oval 479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98" name="Oval 479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99" name="Oval 479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67" name="Group 478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793" name="Oval 479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94" name="Oval 479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95" name="Oval 479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68" name="Group 478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790" name="Oval 478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91" name="Oval 479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92" name="Oval 479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9" name="Group 474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782" name="Oval 478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83" name="Oval 478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84" name="Oval 478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85" name="Oval 478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747" name="Oval 474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48" name="Oval 474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49" name="Oval 474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0" name="Oval 474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1" name="Oval 475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2" name="Oval 475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3" name="Oval 475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4" name="Oval 475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5" name="Oval 475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6" name="Oval 475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7" name="Oval 475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8" name="Oval 475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70" name="Group 475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778" name="Oval 477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79" name="Oval 477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80" name="Oval 477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81" name="Oval 478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1" name="Group 475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774" name="Oval 477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75" name="Oval 477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76" name="Oval 477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77" name="Oval 477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2" name="Group 476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772" name="Oval 477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73" name="Oval 477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3" name="Group 476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768" name="Oval 476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69" name="Oval 476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70" name="Oval 476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71" name="Oval 477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763" name="Oval 476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64" name="Oval 476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65" name="Oval 476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66" name="Oval 476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67" name="Oval 476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74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4" name="Group 75"/>
            <p:cNvGrpSpPr/>
            <p:nvPr/>
          </p:nvGrpSpPr>
          <p:grpSpPr>
            <a:xfrm>
              <a:off x="957992" y="1121427"/>
              <a:ext cx="49985" cy="49985"/>
              <a:chOff x="8943528" y="1497013"/>
              <a:chExt cx="1867907" cy="1867907"/>
            </a:xfrm>
          </p:grpSpPr>
          <p:sp>
            <p:nvSpPr>
              <p:cNvPr id="4665" name="Oval 466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75" name="Group 466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76" name="Group 466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735" name="Oval 473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36" name="Oval 473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37" name="Oval 473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38" name="Oval 473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7" name="Group 466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733" name="Oval 473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34" name="Oval 473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8" name="Group 466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729" name="Oval 472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30" name="Oval 472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31" name="Oval 473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32" name="Oval 473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9" name="Group 467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80" name="Group 471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726" name="Oval 472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27" name="Oval 472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28" name="Oval 472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1" name="Group 471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722" name="Oval 472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23" name="Oval 472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24" name="Oval 472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25" name="Oval 472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2" name="Group 471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719" name="Oval 471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20" name="Oval 471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21" name="Oval 472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3" name="Group 471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716" name="Oval 471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17" name="Oval 471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718" name="Oval 471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4" name="Group 467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708" name="Oval 470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09" name="Oval 470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10" name="Oval 470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11" name="Oval 471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673" name="Oval 467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74" name="Oval 467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75" name="Oval 467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76" name="Oval 467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77" name="Oval 467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78" name="Oval 467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79" name="Oval 467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80" name="Oval 467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81" name="Oval 468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82" name="Oval 468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83" name="Oval 468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84" name="Oval 468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85" name="Group 468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704" name="Oval 470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05" name="Oval 470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06" name="Oval 470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07" name="Oval 470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6" name="Group 468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700" name="Oval 469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01" name="Oval 470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02" name="Oval 470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03" name="Oval 470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7" name="Group 468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698" name="Oval 469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99" name="Oval 469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8" name="Group 468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694" name="Oval 469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95" name="Oval 469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96" name="Oval 469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97" name="Oval 469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689" name="Oval 468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90" name="Oval 468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91" name="Oval 469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92" name="Oval 469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93" name="Oval 469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66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89" name="Group 76"/>
            <p:cNvGrpSpPr/>
            <p:nvPr/>
          </p:nvGrpSpPr>
          <p:grpSpPr>
            <a:xfrm>
              <a:off x="910399" y="1157735"/>
              <a:ext cx="49985" cy="49985"/>
              <a:chOff x="8943528" y="1497013"/>
              <a:chExt cx="1867907" cy="1867907"/>
            </a:xfrm>
          </p:grpSpPr>
          <p:sp>
            <p:nvSpPr>
              <p:cNvPr id="4591" name="Oval 459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90" name="Group 459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91" name="Group 459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661" name="Oval 466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62" name="Oval 466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63" name="Oval 466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64" name="Oval 466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2" name="Group 459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659" name="Oval 465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60" name="Oval 465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3" name="Group 459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655" name="Oval 465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56" name="Oval 465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57" name="Oval 465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58" name="Oval 465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4" name="Group 459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95" name="Group 463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652" name="Oval 465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653" name="Oval 465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654" name="Oval 465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28" name="Group 463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648" name="Oval 464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649" name="Oval 464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650" name="Oval 464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651" name="Oval 465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29" name="Group 463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645" name="Oval 464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646" name="Oval 464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647" name="Oval 464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30" name="Group 464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642" name="Oval 464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643" name="Oval 464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644" name="Oval 464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1" name="Group 459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634" name="Oval 463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35" name="Oval 463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36" name="Oval 463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37" name="Oval 463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599" name="Oval 459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0" name="Oval 459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1" name="Oval 460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2" name="Oval 460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3" name="Oval 460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4" name="Oval 460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5" name="Oval 460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6" name="Oval 460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7" name="Oval 460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8" name="Oval 460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9" name="Oval 460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10" name="Oval 460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32" name="Group 461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630" name="Oval 462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31" name="Oval 463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32" name="Oval 463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33" name="Oval 463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3" name="Group 461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626" name="Oval 462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27" name="Oval 462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28" name="Oval 462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29" name="Oval 462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4" name="Group 461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624" name="Oval 462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25" name="Oval 462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5" name="Group 461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620" name="Oval 461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21" name="Oval 462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22" name="Oval 462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623" name="Oval 462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615" name="Oval 461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16" name="Oval 461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17" name="Oval 461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18" name="Oval 461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19" name="Oval 461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59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36" name="Group 78"/>
            <p:cNvGrpSpPr/>
            <p:nvPr/>
          </p:nvGrpSpPr>
          <p:grpSpPr>
            <a:xfrm>
              <a:off x="1035443" y="1149809"/>
              <a:ext cx="49985" cy="49985"/>
              <a:chOff x="8943528" y="1497013"/>
              <a:chExt cx="1867907" cy="1867907"/>
            </a:xfrm>
          </p:grpSpPr>
          <p:sp>
            <p:nvSpPr>
              <p:cNvPr id="4517" name="Oval 451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37" name="Group 451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38" name="Group 451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587" name="Oval 458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88" name="Oval 458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89" name="Oval 458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90" name="Oval 458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9" name="Group 452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585" name="Oval 458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86" name="Oval 458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0" name="Group 452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581" name="Oval 458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82" name="Oval 458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83" name="Oval 458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84" name="Oval 458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1" name="Group 452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42" name="Group 456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578" name="Oval 457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79" name="Oval 457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80" name="Oval 457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3" name="Group 456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574" name="Oval 457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75" name="Oval 457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76" name="Oval 457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77" name="Oval 457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4" name="Group 456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571" name="Oval 457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72" name="Oval 457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73" name="Oval 457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5" name="Group 456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568" name="Oval 456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69" name="Oval 456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70" name="Oval 456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6" name="Group 452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560" name="Oval 455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61" name="Oval 456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62" name="Oval 456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63" name="Oval 456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525" name="Oval 452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26" name="Oval 452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27" name="Oval 452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28" name="Oval 452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29" name="Oval 452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30" name="Oval 452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31" name="Oval 453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32" name="Oval 453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33" name="Oval 453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34" name="Oval 453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35" name="Oval 453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36" name="Oval 453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47" name="Group 453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556" name="Oval 455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57" name="Oval 455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58" name="Oval 455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59" name="Oval 455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8" name="Group 453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552" name="Oval 455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53" name="Oval 455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54" name="Oval 455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55" name="Oval 455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9" name="Group 453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550" name="Oval 454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51" name="Oval 455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0" name="Group 453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546" name="Oval 454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47" name="Oval 454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48" name="Oval 454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49" name="Oval 454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541" name="Oval 454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42" name="Oval 454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43" name="Oval 454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44" name="Oval 454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45" name="Oval 454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51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52" name="Group 80"/>
            <p:cNvGrpSpPr/>
            <p:nvPr/>
          </p:nvGrpSpPr>
          <p:grpSpPr>
            <a:xfrm>
              <a:off x="1096005" y="1135456"/>
              <a:ext cx="49985" cy="49985"/>
              <a:chOff x="8943528" y="1497013"/>
              <a:chExt cx="1867907" cy="1867907"/>
            </a:xfrm>
          </p:grpSpPr>
          <p:sp>
            <p:nvSpPr>
              <p:cNvPr id="4443" name="Oval 444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54" name="Group 444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55" name="Group 444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513" name="Oval 451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14" name="Oval 451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15" name="Oval 451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16" name="Oval 451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6" name="Group 444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511" name="Oval 451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12" name="Oval 451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7" name="Group 444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507" name="Oval 450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08" name="Oval 450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09" name="Oval 450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510" name="Oval 450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8" name="Group 444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71" name="Group 448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504" name="Oval 450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05" name="Oval 450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06" name="Oval 450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72" name="Group 449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500" name="Oval 449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01" name="Oval 450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02" name="Oval 450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503" name="Oval 450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73" name="Group 449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497" name="Oval 449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98" name="Oval 449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99" name="Oval 449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74" name="Group 449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494" name="Oval 449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95" name="Oval 449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96" name="Oval 449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8" name="Group 444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486" name="Oval 448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87" name="Oval 448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88" name="Oval 448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89" name="Oval 448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451" name="Oval 445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52" name="Oval 445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53" name="Oval 445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54" name="Oval 445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55" name="Oval 445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56" name="Oval 445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57" name="Oval 445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58" name="Oval 445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59" name="Oval 445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60" name="Oval 445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61" name="Oval 446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62" name="Oval 446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99" name="Group 446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482" name="Oval 448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83" name="Oval 448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84" name="Oval 448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85" name="Oval 448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0" name="Group 446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478" name="Oval 447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79" name="Oval 447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80" name="Oval 447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81" name="Oval 448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1" name="Group 446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476" name="Oval 447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77" name="Oval 447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26" name="Group 446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472" name="Oval 447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73" name="Oval 447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74" name="Oval 447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75" name="Oval 447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467" name="Oval 446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68" name="Oval 446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69" name="Oval 446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70" name="Oval 446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71" name="Oval 447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44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28" name="Group 83"/>
            <p:cNvGrpSpPr/>
            <p:nvPr/>
          </p:nvGrpSpPr>
          <p:grpSpPr>
            <a:xfrm>
              <a:off x="979378" y="1176651"/>
              <a:ext cx="49985" cy="49985"/>
              <a:chOff x="8943528" y="1497013"/>
              <a:chExt cx="1867907" cy="1867907"/>
            </a:xfrm>
          </p:grpSpPr>
          <p:sp>
            <p:nvSpPr>
              <p:cNvPr id="4369" name="Oval 436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29" name="Group 436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30" name="Group 437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439" name="Oval 443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40" name="Oval 443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41" name="Oval 444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42" name="Oval 444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1" name="Group 437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437" name="Oval 443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38" name="Oval 443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2" name="Group 437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433" name="Oval 443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34" name="Oval 443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35" name="Oval 443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36" name="Oval 443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5" name="Group 437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46" name="Group 441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430" name="Oval 442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31" name="Oval 443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32" name="Oval 443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7" name="Group 441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426" name="Oval 442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27" name="Oval 442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28" name="Oval 442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29" name="Oval 442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8" name="Group 441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423" name="Oval 442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24" name="Oval 442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25" name="Oval 442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72" name="Group 441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420" name="Oval 441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21" name="Oval 442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422" name="Oval 442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3" name="Group 437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412" name="Oval 441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13" name="Oval 441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14" name="Oval 441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15" name="Oval 441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377" name="Oval 437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78" name="Oval 437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79" name="Oval 437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80" name="Oval 437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81" name="Oval 438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82" name="Oval 438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83" name="Oval 438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84" name="Oval 438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85" name="Oval 438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86" name="Oval 438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87" name="Oval 438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88" name="Oval 438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74" name="Group 438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408" name="Oval 440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09" name="Oval 440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10" name="Oval 440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11" name="Oval 441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75" name="Group 438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404" name="Oval 440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05" name="Oval 440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06" name="Oval 440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07" name="Oval 440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0" name="Group 439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402" name="Oval 440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03" name="Oval 440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2" name="Group 439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398" name="Oval 439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99" name="Oval 439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00" name="Oval 439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01" name="Oval 440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393" name="Oval 439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94" name="Oval 439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95" name="Oval 439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96" name="Oval 439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97" name="Oval 439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37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03" name="Group 84"/>
            <p:cNvGrpSpPr/>
            <p:nvPr/>
          </p:nvGrpSpPr>
          <p:grpSpPr>
            <a:xfrm>
              <a:off x="931785" y="1212959"/>
              <a:ext cx="49985" cy="49985"/>
              <a:chOff x="8943528" y="1497013"/>
              <a:chExt cx="1867907" cy="1867907"/>
            </a:xfrm>
          </p:grpSpPr>
          <p:sp>
            <p:nvSpPr>
              <p:cNvPr id="4295" name="Oval 429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04" name="Group 429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05" name="Group 429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365" name="Oval 436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66" name="Oval 436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67" name="Oval 436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68" name="Oval 436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6" name="Group 429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363" name="Oval 436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64" name="Oval 436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19" name="Group 429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359" name="Oval 435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60" name="Oval 435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61" name="Oval 436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62" name="Oval 436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0" name="Group 430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21" name="Group 434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356" name="Oval 435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57" name="Oval 435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58" name="Oval 435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22" name="Group 434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352" name="Oval 435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53" name="Oval 435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54" name="Oval 435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55" name="Oval 435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6" name="Group 434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349" name="Oval 434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50" name="Oval 434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51" name="Oval 435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7" name="Group 434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346" name="Oval 434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47" name="Oval 434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48" name="Oval 434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48" name="Group 430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338" name="Oval 433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39" name="Oval 433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40" name="Oval 433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41" name="Oval 434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303" name="Oval 430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04" name="Oval 430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05" name="Oval 430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06" name="Oval 430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07" name="Oval 430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08" name="Oval 430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09" name="Oval 430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10" name="Oval 430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11" name="Oval 431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12" name="Oval 431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13" name="Oval 431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14" name="Oval 431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49" name="Group 431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334" name="Oval 433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35" name="Oval 433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36" name="Oval 433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37" name="Oval 433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36" name="Group 431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330" name="Oval 432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31" name="Oval 433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32" name="Oval 433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33" name="Oval 433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37" name="Group 431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328" name="Oval 432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29" name="Oval 432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38" name="Group 431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324" name="Oval 432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25" name="Oval 432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26" name="Oval 432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27" name="Oval 432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319" name="Oval 431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20" name="Oval 431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21" name="Oval 432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22" name="Oval 432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23" name="Oval 432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29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539" name="Group 85"/>
            <p:cNvGrpSpPr/>
            <p:nvPr/>
          </p:nvGrpSpPr>
          <p:grpSpPr>
            <a:xfrm>
              <a:off x="1066226" y="1207566"/>
              <a:ext cx="49985" cy="49985"/>
              <a:chOff x="8943528" y="1497013"/>
              <a:chExt cx="1867907" cy="1867907"/>
            </a:xfrm>
          </p:grpSpPr>
          <p:sp>
            <p:nvSpPr>
              <p:cNvPr id="4221" name="Oval 422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5540" name="Group 422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5541" name="Group 422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291" name="Oval 429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92" name="Oval 429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93" name="Oval 429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94" name="Oval 429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42" name="Group 422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289" name="Oval 428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90" name="Oval 428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43" name="Group 422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285" name="Oval 428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86" name="Oval 428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87" name="Oval 428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88" name="Oval 428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44" name="Group 422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5545" name="Group 426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282" name="Oval 428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83" name="Oval 428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84" name="Oval 428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5546" name="Group 426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278" name="Oval 427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79" name="Oval 427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80" name="Oval 427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81" name="Oval 428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5547" name="Group 426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275" name="Oval 427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76" name="Oval 427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77" name="Oval 427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5548" name="Group 427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272" name="Oval 427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73" name="Oval 427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74" name="Oval 427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549" name="Group 422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264" name="Oval 426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65" name="Oval 426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66" name="Oval 426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67" name="Oval 426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229" name="Oval 422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0" name="Oval 422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1" name="Oval 423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2" name="Oval 423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3" name="Oval 423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4" name="Oval 423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5" name="Oval 423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6" name="Oval 423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7" name="Oval 423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8" name="Oval 423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39" name="Oval 423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40" name="Oval 423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5551" name="Group 424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260" name="Oval 425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61" name="Oval 426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62" name="Oval 426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63" name="Oval 426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52" name="Group 424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256" name="Oval 425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57" name="Oval 425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58" name="Oval 425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59" name="Oval 425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53" name="Group 424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254" name="Oval 425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55" name="Oval 425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54" name="Group 424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250" name="Oval 424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51" name="Oval 425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52" name="Oval 425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53" name="Oval 425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245" name="Oval 424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46" name="Oval 424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47" name="Oval 424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48" name="Oval 424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49" name="Oval 424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22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555" name="Group 86"/>
            <p:cNvGrpSpPr/>
            <p:nvPr/>
          </p:nvGrpSpPr>
          <p:grpSpPr>
            <a:xfrm>
              <a:off x="1126789" y="1193214"/>
              <a:ext cx="49985" cy="49985"/>
              <a:chOff x="8943528" y="1497013"/>
              <a:chExt cx="1867907" cy="1867907"/>
            </a:xfrm>
          </p:grpSpPr>
          <p:sp>
            <p:nvSpPr>
              <p:cNvPr id="4147" name="Oval 414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5556" name="Group 414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5557" name="Group 414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217" name="Oval 421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18" name="Oval 421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19" name="Oval 421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20" name="Oval 421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58" name="Group 415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215" name="Oval 421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16" name="Oval 421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59" name="Group 415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211" name="Oval 421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12" name="Oval 421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13" name="Oval 421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214" name="Oval 421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60" name="Group 415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5561" name="Group 419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208" name="Oval 420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09" name="Oval 420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10" name="Oval 420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5562" name="Group 419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204" name="Oval 420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05" name="Oval 420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06" name="Oval 420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07" name="Oval 420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5563" name="Group 419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201" name="Oval 420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02" name="Oval 420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03" name="Oval 420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5564" name="Group 419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198" name="Oval 419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99" name="Oval 419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00" name="Oval 419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565" name="Group 415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190" name="Oval 418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91" name="Oval 419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92" name="Oval 419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93" name="Oval 419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155" name="Oval 415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56" name="Oval 415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57" name="Oval 415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58" name="Oval 415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59" name="Oval 415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60" name="Oval 415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61" name="Oval 416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62" name="Oval 416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63" name="Oval 416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64" name="Oval 416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65" name="Oval 416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66" name="Oval 416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5566" name="Group 416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186" name="Oval 418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87" name="Oval 418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88" name="Oval 418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89" name="Oval 418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567" name="Group 416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182" name="Oval 418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83" name="Oval 418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84" name="Oval 418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85" name="Oval 418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4" name="Group 416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180" name="Oval 417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81" name="Oval 418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6" name="Group 416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176" name="Oval 417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77" name="Oval 417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78" name="Oval 417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79" name="Oval 417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171" name="Oval 417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72" name="Oval 417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73" name="Oval 417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74" name="Oval 417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75" name="Oval 417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14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77" name="Group 88"/>
            <p:cNvGrpSpPr/>
            <p:nvPr/>
          </p:nvGrpSpPr>
          <p:grpSpPr>
            <a:xfrm>
              <a:off x="1010162" y="1234408"/>
              <a:ext cx="49985" cy="49985"/>
              <a:chOff x="8943528" y="1497013"/>
              <a:chExt cx="1867907" cy="1867907"/>
            </a:xfrm>
          </p:grpSpPr>
          <p:sp>
            <p:nvSpPr>
              <p:cNvPr id="4073" name="Oval 407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78" name="Group 407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79" name="Group 407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143" name="Oval 414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44" name="Oval 414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45" name="Oval 414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46" name="Oval 414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80" name="Group 407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141" name="Oval 414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42" name="Oval 414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93" name="Group 407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137" name="Oval 413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38" name="Oval 413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39" name="Oval 413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40" name="Oval 413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94" name="Group 407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95" name="Group 411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134" name="Oval 413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35" name="Oval 413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36" name="Oval 413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96" name="Group 412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130" name="Oval 412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31" name="Oval 413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32" name="Oval 413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33" name="Oval 413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420" name="Group 412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127" name="Oval 412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28" name="Oval 412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29" name="Oval 412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421" name="Group 412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124" name="Oval 412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25" name="Oval 412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126" name="Oval 412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22" name="Group 407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116" name="Oval 411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7" name="Oval 411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8" name="Oval 411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9" name="Oval 411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081" name="Oval 408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82" name="Oval 408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83" name="Oval 408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84" name="Oval 408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85" name="Oval 408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86" name="Oval 408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87" name="Oval 408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88" name="Oval 408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89" name="Oval 408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90" name="Oval 408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91" name="Oval 409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92" name="Oval 409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423" name="Group 409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112" name="Oval 411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3" name="Oval 411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4" name="Oval 411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5" name="Oval 411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48" name="Group 409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108" name="Oval 410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09" name="Oval 410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0" name="Oval 410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1" name="Oval 411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50" name="Group 409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106" name="Oval 410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07" name="Oval 410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51" name="Group 409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102" name="Oval 410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03" name="Oval 410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04" name="Oval 410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05" name="Oval 410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097" name="Oval 409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98" name="Oval 409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99" name="Oval 409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00" name="Oval 409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01" name="Oval 410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07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52" name="Group 89"/>
            <p:cNvGrpSpPr/>
            <p:nvPr/>
          </p:nvGrpSpPr>
          <p:grpSpPr>
            <a:xfrm>
              <a:off x="962569" y="1270716"/>
              <a:ext cx="49985" cy="49985"/>
              <a:chOff x="8943528" y="1497013"/>
              <a:chExt cx="1867907" cy="1867907"/>
            </a:xfrm>
          </p:grpSpPr>
          <p:sp>
            <p:nvSpPr>
              <p:cNvPr id="3999" name="Oval 399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453" name="Group 399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454" name="Group 400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069" name="Oval 406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70" name="Oval 406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71" name="Oval 407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72" name="Oval 407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67" name="Group 400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067" name="Oval 406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68" name="Oval 406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68" name="Group 400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063" name="Oval 406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64" name="Oval 406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65" name="Oval 406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66" name="Oval 406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69" name="Group 400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470" name="Group 404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060" name="Oval 405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061" name="Oval 406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062" name="Oval 406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494" name="Group 404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056" name="Oval 405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057" name="Oval 405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058" name="Oval 405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059" name="Oval 405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495" name="Group 404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053" name="Oval 405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054" name="Oval 405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055" name="Oval 405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496" name="Group 404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050" name="Oval 404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051" name="Oval 405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052" name="Oval 405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97" name="Group 400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042" name="Oval 404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43" name="Oval 404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44" name="Oval 404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45" name="Oval 404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007" name="Oval 400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08" name="Oval 400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09" name="Oval 400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0" name="Oval 400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1" name="Oval 401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2" name="Oval 401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3" name="Oval 401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4" name="Oval 401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5" name="Oval 401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6" name="Oval 401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7" name="Oval 401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8" name="Oval 401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522" name="Group 401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038" name="Oval 403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9" name="Oval 403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40" name="Oval 403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41" name="Oval 404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24" name="Group 401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034" name="Oval 403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5" name="Oval 403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6" name="Oval 403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7" name="Oval 403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25" name="Group 402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032" name="Oval 403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3" name="Oval 403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26" name="Group 402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028" name="Oval 402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29" name="Oval 402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0" name="Oval 402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1" name="Oval 403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023" name="Oval 402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24" name="Oval 402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25" name="Oval 402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26" name="Oval 402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27" name="Oval 402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00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27" name="Group 90"/>
            <p:cNvGrpSpPr/>
            <p:nvPr/>
          </p:nvGrpSpPr>
          <p:grpSpPr>
            <a:xfrm rot="3263757">
              <a:off x="1249834" y="1133337"/>
              <a:ext cx="49985" cy="49985"/>
              <a:chOff x="8943528" y="1497013"/>
              <a:chExt cx="1867907" cy="1867907"/>
            </a:xfrm>
          </p:grpSpPr>
          <p:sp>
            <p:nvSpPr>
              <p:cNvPr id="3925" name="Oval 392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528" name="Group 392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541" name="Group 392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995" name="Oval 399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6" name="Oval 399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7" name="Oval 399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8" name="Oval 399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42" name="Group 392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993" name="Oval 399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4" name="Oval 399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43" name="Group 392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989" name="Oval 398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0" name="Oval 398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1" name="Oval 399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2" name="Oval 399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44" name="Group 393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568" name="Group 397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986" name="Oval 398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87" name="Oval 398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88" name="Oval 398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569" name="Group 397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982" name="Oval 398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83" name="Oval 398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84" name="Oval 398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85" name="Oval 398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570" name="Group 397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979" name="Oval 397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80" name="Oval 397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81" name="Oval 398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571" name="Group 397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976" name="Oval 397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77" name="Oval 397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78" name="Oval 397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96" name="Group 393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968" name="Oval 396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69" name="Oval 396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70" name="Oval 396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71" name="Oval 397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933" name="Oval 393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34" name="Oval 393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35" name="Oval 393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36" name="Oval 393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37" name="Oval 393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38" name="Oval 393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39" name="Oval 393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40" name="Oval 393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41" name="Oval 394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42" name="Oval 394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43" name="Oval 394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44" name="Oval 394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598" name="Group 394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964" name="Oval 396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65" name="Oval 396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66" name="Oval 396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67" name="Oval 396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599" name="Group 394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960" name="Oval 395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61" name="Oval 396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62" name="Oval 396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63" name="Oval 396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00" name="Group 394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958" name="Oval 395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59" name="Oval 395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01" name="Group 394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954" name="Oval 395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55" name="Oval 395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56" name="Oval 395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57" name="Oval 395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949" name="Oval 394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50" name="Oval 394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51" name="Oval 395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52" name="Oval 395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53" name="Oval 395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92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02" name="Group 91"/>
            <p:cNvGrpSpPr/>
            <p:nvPr/>
          </p:nvGrpSpPr>
          <p:grpSpPr>
            <a:xfrm rot="3263757">
              <a:off x="1296761" y="1174223"/>
              <a:ext cx="49985" cy="49985"/>
              <a:chOff x="8943528" y="1497013"/>
              <a:chExt cx="1867907" cy="1867907"/>
            </a:xfrm>
          </p:grpSpPr>
          <p:sp>
            <p:nvSpPr>
              <p:cNvPr id="3851" name="Oval 385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615" name="Group 385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616" name="Group 385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921" name="Oval 392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22" name="Oval 392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23" name="Oval 392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24" name="Oval 392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17" name="Group 385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919" name="Oval 391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20" name="Oval 391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18" name="Group 385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915" name="Oval 391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16" name="Oval 391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17" name="Oval 391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18" name="Oval 391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40" name="Group 385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1041" name="Group 389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912" name="Oval 391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13" name="Oval 391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14" name="Oval 391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042" name="Group 389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908" name="Oval 390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09" name="Oval 390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10" name="Oval 390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11" name="Oval 391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043" name="Group 389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905" name="Oval 390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06" name="Oval 390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07" name="Oval 390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044" name="Group 390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902" name="Oval 390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03" name="Oval 390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904" name="Oval 390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045" name="Group 385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894" name="Oval 389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95" name="Oval 389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96" name="Oval 389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97" name="Oval 389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859" name="Oval 385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0" name="Oval 385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1" name="Oval 386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2" name="Oval 386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3" name="Oval 386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4" name="Oval 386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5" name="Oval 386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6" name="Oval 386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7" name="Oval 386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8" name="Oval 386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9" name="Oval 386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70" name="Oval 386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1046" name="Group 387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890" name="Oval 388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91" name="Oval 389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92" name="Oval 389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93" name="Oval 389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47" name="Group 387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886" name="Oval 388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7" name="Oval 388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8" name="Oval 388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9" name="Oval 388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48" name="Group 387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884" name="Oval 388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5" name="Oval 388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49" name="Group 387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880" name="Oval 387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1" name="Oval 388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2" name="Oval 388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83" name="Oval 388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875" name="Oval 387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76" name="Oval 387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77" name="Oval 387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78" name="Oval 387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79" name="Oval 387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85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050" name="Group 93"/>
            <p:cNvGrpSpPr/>
            <p:nvPr/>
          </p:nvGrpSpPr>
          <p:grpSpPr>
            <a:xfrm rot="3263757">
              <a:off x="1195370" y="1103381"/>
              <a:ext cx="49985" cy="49985"/>
              <a:chOff x="8943528" y="1497013"/>
              <a:chExt cx="1867907" cy="1867907"/>
            </a:xfrm>
          </p:grpSpPr>
          <p:sp>
            <p:nvSpPr>
              <p:cNvPr id="3777" name="Oval 377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1051" name="Group 377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1052" name="Group 377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847" name="Oval 384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48" name="Oval 384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49" name="Oval 384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50" name="Oval 384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53" name="Group 378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845" name="Oval 384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46" name="Oval 384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54" name="Group 378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841" name="Oval 384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42" name="Oval 384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43" name="Oval 384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44" name="Oval 384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55" name="Group 378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1056" name="Group 382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838" name="Oval 383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839" name="Oval 383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840" name="Oval 383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057" name="Group 382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834" name="Oval 383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835" name="Oval 383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836" name="Oval 383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837" name="Oval 383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058" name="Group 382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831" name="Oval 383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832" name="Oval 383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833" name="Oval 383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059" name="Group 382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828" name="Oval 382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829" name="Oval 382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830" name="Oval 382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060" name="Group 378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820" name="Oval 381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21" name="Oval 382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22" name="Oval 382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23" name="Oval 382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785" name="Oval 378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86" name="Oval 378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87" name="Oval 378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88" name="Oval 378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89" name="Oval 378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90" name="Oval 378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91" name="Oval 379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92" name="Oval 379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93" name="Oval 379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94" name="Oval 379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95" name="Oval 379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96" name="Oval 379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1061" name="Group 379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816" name="Oval 381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17" name="Oval 381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18" name="Oval 381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19" name="Oval 381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62" name="Group 379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812" name="Oval 381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13" name="Oval 381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14" name="Oval 381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15" name="Oval 381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63" name="Group 379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810" name="Oval 380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11" name="Oval 381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64" name="Group 379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806" name="Oval 380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07" name="Oval 380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08" name="Oval 380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809" name="Oval 380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801" name="Oval 380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02" name="Oval 380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03" name="Oval 380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04" name="Oval 380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05" name="Oval 380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77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065" name="Group 94"/>
            <p:cNvGrpSpPr/>
            <p:nvPr/>
          </p:nvGrpSpPr>
          <p:grpSpPr>
            <a:xfrm rot="3263757">
              <a:off x="1138142" y="1085823"/>
              <a:ext cx="49985" cy="49985"/>
              <a:chOff x="8943528" y="1497013"/>
              <a:chExt cx="1867907" cy="1867907"/>
            </a:xfrm>
          </p:grpSpPr>
          <p:sp>
            <p:nvSpPr>
              <p:cNvPr id="3703" name="Oval 370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1068" name="Group 370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1069" name="Group 370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773" name="Oval 377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74" name="Oval 377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75" name="Oval 377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76" name="Oval 377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70" name="Group 370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771" name="Oval 377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72" name="Oval 377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71" name="Group 370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767" name="Oval 376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68" name="Oval 376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69" name="Oval 376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70" name="Oval 376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42" name="Group 370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643" name="Group 374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764" name="Oval 376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765" name="Oval 376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766" name="Oval 376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644" name="Group 375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760" name="Oval 375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761" name="Oval 376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762" name="Oval 376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763" name="Oval 376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645" name="Group 375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757" name="Oval 375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758" name="Oval 375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759" name="Oval 375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670" name="Group 375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754" name="Oval 375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755" name="Oval 375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756" name="Oval 375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072" name="Group 370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746" name="Oval 374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7" name="Oval 374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8" name="Oval 374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9" name="Oval 374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711" name="Oval 371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12" name="Oval 371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13" name="Oval 371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14" name="Oval 371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15" name="Oval 371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16" name="Oval 371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17" name="Oval 371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18" name="Oval 371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19" name="Oval 371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20" name="Oval 371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21" name="Oval 372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22" name="Oval 372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1073" name="Group 372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742" name="Oval 374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3" name="Oval 374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4" name="Oval 374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5" name="Oval 374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74" name="Group 372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738" name="Oval 373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39" name="Oval 373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0" name="Oval 373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41" name="Oval 374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76" name="Group 372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736" name="Oval 373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37" name="Oval 373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77" name="Group 372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732" name="Oval 373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33" name="Oval 373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34" name="Oval 373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35" name="Oval 373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727" name="Oval 372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28" name="Oval 372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29" name="Oval 372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30" name="Oval 372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31" name="Oval 373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70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078" name="Group 95"/>
            <p:cNvGrpSpPr/>
            <p:nvPr/>
          </p:nvGrpSpPr>
          <p:grpSpPr>
            <a:xfrm>
              <a:off x="872489" y="1204623"/>
              <a:ext cx="49985" cy="49985"/>
              <a:chOff x="8943528" y="1497013"/>
              <a:chExt cx="1867907" cy="1867907"/>
            </a:xfrm>
          </p:grpSpPr>
          <p:sp>
            <p:nvSpPr>
              <p:cNvPr id="3629" name="Oval 362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1079" name="Group 362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1080" name="Group 363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699" name="Oval 369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00" name="Oval 369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01" name="Oval 370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02" name="Oval 370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81" name="Group 363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697" name="Oval 369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98" name="Oval 369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82" name="Group 363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693" name="Oval 369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94" name="Oval 369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95" name="Oval 369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96" name="Oval 369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83" name="Group 363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1084" name="Group 367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690" name="Oval 368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91" name="Oval 369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92" name="Oval 369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085" name="Group 367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686" name="Oval 368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87" name="Oval 368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88" name="Oval 368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89" name="Oval 368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086" name="Group 367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683" name="Oval 368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84" name="Oval 368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85" name="Oval 368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087" name="Group 367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680" name="Oval 367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81" name="Oval 368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82" name="Oval 368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088" name="Group 363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672" name="Oval 367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73" name="Oval 367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74" name="Oval 367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75" name="Oval 367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637" name="Oval 363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38" name="Oval 363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39" name="Oval 363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40" name="Oval 363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41" name="Oval 364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42" name="Oval 364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43" name="Oval 364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44" name="Oval 364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45" name="Oval 364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46" name="Oval 364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47" name="Oval 364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48" name="Oval 364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1089" name="Group 364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668" name="Oval 366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9" name="Oval 366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70" name="Oval 366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71" name="Oval 367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90" name="Group 364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664" name="Oval 366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5" name="Oval 366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6" name="Oval 366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7" name="Oval 366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91" name="Group 365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662" name="Oval 366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3" name="Oval 366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92" name="Group 365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658" name="Oval 365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59" name="Oval 365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0" name="Oval 365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1" name="Oval 366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653" name="Oval 365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54" name="Oval 365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55" name="Oval 365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56" name="Oval 365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57" name="Oval 365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63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093" name="Group 96"/>
            <p:cNvGrpSpPr/>
            <p:nvPr/>
          </p:nvGrpSpPr>
          <p:grpSpPr>
            <a:xfrm>
              <a:off x="844998" y="1258385"/>
              <a:ext cx="49985" cy="49985"/>
              <a:chOff x="8943528" y="1497013"/>
              <a:chExt cx="1867907" cy="1867907"/>
            </a:xfrm>
          </p:grpSpPr>
          <p:sp>
            <p:nvSpPr>
              <p:cNvPr id="3555" name="Oval 355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1094" name="Group 355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1095" name="Group 355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625" name="Oval 362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26" name="Oval 362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27" name="Oval 362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28" name="Oval 362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96" name="Group 355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623" name="Oval 362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24" name="Oval 362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97" name="Group 355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619" name="Oval 361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20" name="Oval 361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21" name="Oval 362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22" name="Oval 362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098" name="Group 356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1099" name="Group 360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616" name="Oval 361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17" name="Oval 361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18" name="Oval 361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00" name="Group 360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612" name="Oval 361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13" name="Oval 361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14" name="Oval 361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15" name="Oval 361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01" name="Group 360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609" name="Oval 360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10" name="Oval 360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11" name="Oval 361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02" name="Group 360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606" name="Oval 360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07" name="Oval 360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08" name="Oval 360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103" name="Group 356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598" name="Oval 359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99" name="Oval 359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00" name="Oval 359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01" name="Oval 360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563" name="Oval 356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64" name="Oval 356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65" name="Oval 356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66" name="Oval 356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67" name="Oval 356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68" name="Oval 356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69" name="Oval 356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70" name="Oval 356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71" name="Oval 357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72" name="Oval 357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73" name="Oval 357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74" name="Oval 357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672" name="Group 357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594" name="Oval 359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95" name="Oval 359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96" name="Oval 359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97" name="Oval 359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73" name="Group 357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590" name="Oval 358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91" name="Oval 359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92" name="Oval 359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93" name="Oval 359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74" name="Group 357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588" name="Oval 358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89" name="Oval 358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75" name="Group 357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584" name="Oval 358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85" name="Oval 358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86" name="Oval 358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87" name="Oval 358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579" name="Oval 357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80" name="Oval 357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81" name="Oval 358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82" name="Oval 358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83" name="Oval 358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55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76" name="Group 97"/>
            <p:cNvGrpSpPr/>
            <p:nvPr/>
          </p:nvGrpSpPr>
          <p:grpSpPr>
            <a:xfrm>
              <a:off x="833848" y="1320235"/>
              <a:ext cx="49985" cy="49985"/>
              <a:chOff x="8943528" y="1497013"/>
              <a:chExt cx="1867907" cy="1867907"/>
            </a:xfrm>
          </p:grpSpPr>
          <p:sp>
            <p:nvSpPr>
              <p:cNvPr id="3481" name="Oval 348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689" name="Group 348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690" name="Group 348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551" name="Oval 355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52" name="Oval 355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53" name="Oval 355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54" name="Oval 355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91" name="Group 348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549" name="Oval 354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50" name="Oval 354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692" name="Group 348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545" name="Oval 354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46" name="Oval 354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47" name="Oval 354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48" name="Oval 354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16" name="Group 348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717" name="Group 352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542" name="Oval 354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43" name="Oval 354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44" name="Oval 354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718" name="Group 352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538" name="Oval 353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39" name="Oval 353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40" name="Oval 353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41" name="Oval 354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719" name="Group 352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535" name="Oval 353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36" name="Oval 353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37" name="Oval 353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36" name="Group 353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532" name="Oval 353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33" name="Oval 353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34" name="Oval 353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137" name="Group 348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524" name="Oval 352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25" name="Oval 352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26" name="Oval 352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27" name="Oval 352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489" name="Oval 348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0" name="Oval 348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1" name="Oval 349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2" name="Oval 349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3" name="Oval 349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4" name="Oval 349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5" name="Oval 349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6" name="Oval 349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7" name="Oval 349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8" name="Oval 349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99" name="Oval 349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00" name="Oval 349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1138" name="Group 350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520" name="Oval 351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21" name="Oval 352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22" name="Oval 352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23" name="Oval 352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39" name="Group 350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516" name="Oval 351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17" name="Oval 351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18" name="Oval 351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19" name="Oval 351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40" name="Group 350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514" name="Oval 351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15" name="Oval 351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41" name="Group 350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510" name="Oval 350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11" name="Oval 351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12" name="Oval 351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513" name="Oval 351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505" name="Oval 350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06" name="Oval 350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07" name="Oval 350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08" name="Oval 350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09" name="Oval 350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48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142" name="Group 98"/>
            <p:cNvGrpSpPr/>
            <p:nvPr/>
          </p:nvGrpSpPr>
          <p:grpSpPr>
            <a:xfrm>
              <a:off x="833848" y="1387270"/>
              <a:ext cx="49985" cy="49985"/>
              <a:chOff x="8943528" y="1497013"/>
              <a:chExt cx="1867907" cy="1867907"/>
            </a:xfrm>
          </p:grpSpPr>
          <p:sp>
            <p:nvSpPr>
              <p:cNvPr id="3407" name="Oval 340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1143" name="Group 340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1144" name="Group 340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477" name="Oval 347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78" name="Oval 347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79" name="Oval 347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80" name="Oval 347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45" name="Group 341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475" name="Oval 347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76" name="Oval 347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46" name="Group 341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471" name="Oval 347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72" name="Oval 347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73" name="Oval 347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74" name="Oval 347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47" name="Group 341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1148" name="Group 345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468" name="Oval 346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469" name="Oval 346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470" name="Oval 346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49" name="Group 345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464" name="Oval 346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465" name="Oval 346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466" name="Oval 346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467" name="Oval 346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50" name="Group 345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461" name="Oval 346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462" name="Oval 346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463" name="Oval 346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51" name="Group 345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458" name="Oval 345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459" name="Oval 345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460" name="Oval 345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152" name="Group 341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450" name="Oval 344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51" name="Oval 345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52" name="Oval 345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53" name="Oval 345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415" name="Oval 341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16" name="Oval 341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17" name="Oval 341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18" name="Oval 341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19" name="Oval 341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20" name="Oval 341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21" name="Oval 342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22" name="Oval 342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23" name="Oval 342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24" name="Oval 342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25" name="Oval 342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26" name="Oval 342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1153" name="Group 342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446" name="Oval 344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7" name="Oval 344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8" name="Oval 344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9" name="Oval 344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54" name="Group 342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442" name="Oval 344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3" name="Oval 344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4" name="Oval 344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5" name="Oval 344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55" name="Group 342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440" name="Oval 343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1" name="Oval 344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56" name="Group 342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436" name="Oval 343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37" name="Oval 343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38" name="Oval 343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39" name="Oval 343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431" name="Oval 343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32" name="Oval 343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33" name="Oval 343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34" name="Oval 343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35" name="Oval 343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40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157" name="Group 99"/>
            <p:cNvGrpSpPr/>
            <p:nvPr/>
          </p:nvGrpSpPr>
          <p:grpSpPr>
            <a:xfrm>
              <a:off x="850865" y="1457059"/>
              <a:ext cx="49985" cy="49985"/>
              <a:chOff x="8943528" y="1497013"/>
              <a:chExt cx="1867907" cy="1867907"/>
            </a:xfrm>
          </p:grpSpPr>
          <p:sp>
            <p:nvSpPr>
              <p:cNvPr id="3333" name="Oval 333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1158" name="Group 333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1159" name="Group 333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403" name="Oval 340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04" name="Oval 340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05" name="Oval 340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06" name="Oval 340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60" name="Group 333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401" name="Oval 340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02" name="Oval 340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61" name="Group 333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397" name="Oval 339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98" name="Oval 339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99" name="Oval 339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00" name="Oval 339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62" name="Group 333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1164" name="Group 337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394" name="Oval 339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95" name="Oval 339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96" name="Oval 339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65" name="Group 338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390" name="Oval 338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91" name="Oval 339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92" name="Oval 339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93" name="Oval 339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66" name="Group 338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387" name="Oval 338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88" name="Oval 338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89" name="Oval 338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67" name="Group 338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384" name="Oval 338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85" name="Oval 338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86" name="Oval 338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4" name="Group 333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376" name="Oval 337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77" name="Oval 337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78" name="Oval 337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79" name="Oval 337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341" name="Oval 334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42" name="Oval 334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43" name="Oval 334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44" name="Oval 334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45" name="Oval 334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46" name="Oval 334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47" name="Oval 334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48" name="Oval 334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49" name="Oval 334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50" name="Oval 334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51" name="Oval 335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52" name="Oval 335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746" name="Group 335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372" name="Oval 337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73" name="Oval 337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74" name="Oval 337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75" name="Oval 337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47" name="Group 335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368" name="Oval 336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69" name="Oval 336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70" name="Oval 336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71" name="Oval 337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48" name="Group 335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366" name="Oval 336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67" name="Oval 336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49" name="Group 335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362" name="Oval 336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63" name="Oval 336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64" name="Oval 336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65" name="Oval 336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357" name="Oval 335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58" name="Oval 335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59" name="Oval 335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60" name="Oval 335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61" name="Oval 336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33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50" name="Group 100"/>
            <p:cNvGrpSpPr/>
            <p:nvPr/>
          </p:nvGrpSpPr>
          <p:grpSpPr>
            <a:xfrm>
              <a:off x="901762" y="1285519"/>
              <a:ext cx="49985" cy="49985"/>
              <a:chOff x="8943528" y="1497013"/>
              <a:chExt cx="1867907" cy="1867907"/>
            </a:xfrm>
          </p:grpSpPr>
          <p:sp>
            <p:nvSpPr>
              <p:cNvPr id="3259" name="Oval 325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763" name="Group 325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764" name="Group 326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329" name="Oval 332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30" name="Oval 332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31" name="Oval 333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32" name="Oval 333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65" name="Group 326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327" name="Oval 332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28" name="Oval 332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66" name="Group 326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323" name="Oval 332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24" name="Oval 332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25" name="Oval 332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26" name="Oval 332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790" name="Group 326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791" name="Group 330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320" name="Oval 331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21" name="Oval 332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22" name="Oval 332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792" name="Group 330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316" name="Oval 331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17" name="Oval 331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18" name="Oval 331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19" name="Oval 331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793" name="Group 330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313" name="Oval 331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14" name="Oval 331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15" name="Oval 331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18" name="Group 330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310" name="Oval 330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11" name="Oval 331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312" name="Oval 331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20" name="Group 326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302" name="Oval 330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03" name="Oval 330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04" name="Oval 330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05" name="Oval 330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267" name="Oval 326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68" name="Oval 326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69" name="Oval 326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0" name="Oval 326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1" name="Oval 327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2" name="Oval 327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3" name="Oval 327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4" name="Oval 327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5" name="Oval 327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6" name="Oval 327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7" name="Oval 327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8" name="Oval 327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821" name="Group 327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298" name="Oval 329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9" name="Oval 329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00" name="Oval 329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01" name="Oval 330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22" name="Group 327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294" name="Oval 329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5" name="Oval 329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6" name="Oval 329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7" name="Oval 329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23" name="Group 328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292" name="Oval 329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3" name="Oval 329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24" name="Group 328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288" name="Oval 328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89" name="Oval 328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0" name="Oval 328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1" name="Oval 329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283" name="Oval 328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84" name="Oval 328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85" name="Oval 328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86" name="Oval 328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87" name="Oval 328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26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837" name="Group 101"/>
            <p:cNvGrpSpPr/>
            <p:nvPr/>
          </p:nvGrpSpPr>
          <p:grpSpPr>
            <a:xfrm>
              <a:off x="891422" y="1353070"/>
              <a:ext cx="49985" cy="49985"/>
              <a:chOff x="8943528" y="1497013"/>
              <a:chExt cx="1867907" cy="1867907"/>
            </a:xfrm>
          </p:grpSpPr>
          <p:sp>
            <p:nvSpPr>
              <p:cNvPr id="3185" name="Oval 318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838" name="Group 318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839" name="Group 318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255" name="Oval 325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6" name="Oval 325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7" name="Oval 325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8" name="Oval 325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40" name="Group 318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253" name="Oval 325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4" name="Oval 325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64" name="Group 318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249" name="Oval 324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0" name="Oval 324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1" name="Oval 325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52" name="Oval 325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65" name="Group 319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866" name="Group 323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246" name="Oval 324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247" name="Oval 324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248" name="Oval 324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67" name="Group 323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242" name="Oval 324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243" name="Oval 324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244" name="Oval 324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245" name="Oval 324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92" name="Group 323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239" name="Oval 323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240" name="Oval 323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241" name="Oval 324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94" name="Group 323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236" name="Oval 323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237" name="Oval 323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238" name="Oval 323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95" name="Group 319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228" name="Oval 322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29" name="Oval 322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30" name="Oval 322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31" name="Oval 323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193" name="Oval 319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94" name="Oval 319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95" name="Oval 319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96" name="Oval 319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97" name="Oval 319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98" name="Oval 319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99" name="Oval 319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00" name="Oval 319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01" name="Oval 320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02" name="Oval 320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03" name="Oval 320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04" name="Oval 320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896" name="Group 320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224" name="Oval 322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25" name="Oval 322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26" name="Oval 322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27" name="Oval 322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97" name="Group 320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220" name="Oval 321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21" name="Oval 322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22" name="Oval 322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23" name="Oval 322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98" name="Group 320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218" name="Oval 321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19" name="Oval 321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11" name="Group 320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214" name="Oval 321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15" name="Oval 321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16" name="Oval 321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17" name="Oval 321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209" name="Oval 320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10" name="Oval 320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11" name="Oval 321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12" name="Oval 321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13" name="Oval 321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18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912" name="Group 102"/>
            <p:cNvGrpSpPr/>
            <p:nvPr/>
          </p:nvGrpSpPr>
          <p:grpSpPr>
            <a:xfrm>
              <a:off x="952877" y="1338220"/>
              <a:ext cx="49985" cy="49985"/>
              <a:chOff x="8943528" y="1497013"/>
              <a:chExt cx="1867907" cy="1867907"/>
            </a:xfrm>
          </p:grpSpPr>
          <p:sp>
            <p:nvSpPr>
              <p:cNvPr id="3111" name="Oval 311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913" name="Group 311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914" name="Group 311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181" name="Oval 318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82" name="Oval 318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83" name="Oval 318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84" name="Oval 318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38" name="Group 311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179" name="Oval 317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80" name="Oval 317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39" name="Group 311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175" name="Oval 317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76" name="Oval 317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77" name="Oval 317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78" name="Oval 317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40" name="Group 311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941" name="Group 315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172" name="Oval 317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73" name="Oval 317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74" name="Oval 317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966" name="Group 315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168" name="Oval 316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69" name="Oval 316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70" name="Oval 316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71" name="Oval 317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968" name="Group 315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165" name="Oval 316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66" name="Oval 316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67" name="Oval 316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969" name="Group 316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162" name="Oval 316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63" name="Oval 316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64" name="Oval 316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970" name="Group 311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154" name="Oval 315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55" name="Oval 315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56" name="Oval 315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57" name="Oval 315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119" name="Oval 311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0" name="Oval 311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1" name="Oval 312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2" name="Oval 312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3" name="Oval 312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4" name="Oval 312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5" name="Oval 312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6" name="Oval 312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7" name="Oval 312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8" name="Oval 312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9" name="Oval 312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30" name="Oval 312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971" name="Group 313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150" name="Oval 314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51" name="Oval 315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52" name="Oval 315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53" name="Oval 315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72" name="Group 313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146" name="Oval 314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47" name="Oval 314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48" name="Oval 314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49" name="Oval 314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85" name="Group 313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144" name="Oval 314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45" name="Oval 314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986" name="Group 313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140" name="Oval 313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41" name="Oval 314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42" name="Oval 314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43" name="Oval 314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135" name="Oval 313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36" name="Oval 313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37" name="Oval 313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38" name="Oval 313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39" name="Oval 313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11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987" name="Group 103"/>
            <p:cNvGrpSpPr/>
            <p:nvPr/>
          </p:nvGrpSpPr>
          <p:grpSpPr>
            <a:xfrm>
              <a:off x="1016934" y="1311459"/>
              <a:ext cx="49985" cy="49985"/>
              <a:chOff x="8943528" y="1497013"/>
              <a:chExt cx="1867907" cy="1867907"/>
            </a:xfrm>
          </p:grpSpPr>
          <p:sp>
            <p:nvSpPr>
              <p:cNvPr id="3037" name="Oval 303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988" name="Group 303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012" name="Group 303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107" name="Oval 310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08" name="Oval 310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09" name="Oval 310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10" name="Oval 310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013" name="Group 304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105" name="Oval 310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06" name="Oval 310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014" name="Group 304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101" name="Oval 310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02" name="Oval 310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03" name="Oval 310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104" name="Oval 310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015" name="Group 304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040" name="Group 308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098" name="Oval 309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99" name="Oval 309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100" name="Oval 309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042" name="Group 308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094" name="Oval 309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95" name="Oval 309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96" name="Oval 309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97" name="Oval 309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043" name="Group 308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091" name="Oval 309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92" name="Oval 309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93" name="Oval 309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044" name="Group 308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088" name="Oval 308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89" name="Oval 308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90" name="Oval 308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45" name="Group 304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080" name="Oval 307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81" name="Oval 308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82" name="Oval 308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83" name="Oval 308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045" name="Oval 304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46" name="Oval 304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47" name="Oval 304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48" name="Oval 304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49" name="Oval 304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50" name="Oval 304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51" name="Oval 305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52" name="Oval 305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53" name="Oval 305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54" name="Oval 305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55" name="Oval 305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56" name="Oval 305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046" name="Group 305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076" name="Oval 307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7" name="Oval 307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8" name="Oval 307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9" name="Oval 307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059" name="Group 305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072" name="Oval 307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3" name="Oval 307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4" name="Oval 307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5" name="Oval 307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060" name="Group 305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070" name="Oval 306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71" name="Oval 307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061" name="Group 305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066" name="Oval 306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67" name="Oval 306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68" name="Oval 306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69" name="Oval 306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061" name="Oval 306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62" name="Oval 306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63" name="Oval 306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64" name="Oval 306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65" name="Oval 306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03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062" name="Group 104"/>
            <p:cNvGrpSpPr/>
            <p:nvPr/>
          </p:nvGrpSpPr>
          <p:grpSpPr>
            <a:xfrm>
              <a:off x="1090538" y="1271733"/>
              <a:ext cx="49985" cy="49985"/>
              <a:chOff x="8943528" y="1497013"/>
              <a:chExt cx="1867907" cy="1867907"/>
            </a:xfrm>
          </p:grpSpPr>
          <p:sp>
            <p:nvSpPr>
              <p:cNvPr id="2963" name="Oval 296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086" name="Group 296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087" name="Group 296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033" name="Oval 303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34" name="Oval 303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35" name="Oval 303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36" name="Oval 303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088" name="Group 296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031" name="Oval 303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32" name="Oval 303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089" name="Group 296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027" name="Oval 302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28" name="Oval 302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29" name="Oval 302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30" name="Oval 302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14" name="Group 296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116" name="Group 300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024" name="Oval 302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25" name="Oval 302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26" name="Oval 302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7" name="Group 301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020" name="Oval 301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21" name="Oval 302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22" name="Oval 302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23" name="Oval 302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8" name="Group 301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017" name="Oval 301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18" name="Oval 301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19" name="Oval 301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19" name="Group 301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014" name="Oval 301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15" name="Oval 301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016" name="Oval 301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20" name="Group 296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006" name="Oval 300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7" name="Oval 300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8" name="Oval 300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9" name="Oval 300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971" name="Oval 297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2" name="Oval 297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3" name="Oval 297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4" name="Oval 297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5" name="Oval 297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6" name="Oval 297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7" name="Oval 297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8" name="Oval 297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79" name="Oval 297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80" name="Oval 297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81" name="Oval 298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82" name="Oval 298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133" name="Group 298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002" name="Oval 300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3" name="Oval 300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4" name="Oval 300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5" name="Oval 300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34" name="Group 298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998" name="Oval 299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99" name="Oval 299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0" name="Oval 299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001" name="Oval 300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35" name="Group 298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996" name="Oval 299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97" name="Oval 299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36" name="Group 298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992" name="Oval 299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93" name="Oval 299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94" name="Oval 299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95" name="Oval 299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987" name="Oval 298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88" name="Oval 298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89" name="Oval 298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90" name="Oval 298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91" name="Oval 299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96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160" name="Group 105"/>
            <p:cNvGrpSpPr/>
            <p:nvPr/>
          </p:nvGrpSpPr>
          <p:grpSpPr>
            <a:xfrm>
              <a:off x="1164734" y="1244961"/>
              <a:ext cx="49985" cy="49985"/>
              <a:chOff x="8943528" y="1497013"/>
              <a:chExt cx="1867907" cy="1867907"/>
            </a:xfrm>
          </p:grpSpPr>
          <p:sp>
            <p:nvSpPr>
              <p:cNvPr id="2889" name="Oval 288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161" name="Group 288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162" name="Group 289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959" name="Oval 295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60" name="Oval 295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61" name="Oval 296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62" name="Oval 296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63" name="Group 289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957" name="Oval 295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58" name="Oval 295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88" name="Group 289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953" name="Oval 295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54" name="Oval 295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55" name="Oval 295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56" name="Oval 295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190" name="Group 289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191" name="Group 293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950" name="Oval 294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951" name="Oval 295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952" name="Oval 295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92" name="Group 293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946" name="Oval 294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947" name="Oval 294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948" name="Oval 294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949" name="Oval 294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93" name="Group 293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943" name="Oval 294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944" name="Oval 294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945" name="Oval 294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94" name="Group 293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940" name="Oval 293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941" name="Oval 294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942" name="Oval 294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07" name="Group 289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932" name="Oval 293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33" name="Oval 293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34" name="Oval 293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35" name="Oval 293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897" name="Oval 289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98" name="Oval 289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99" name="Oval 289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0" name="Oval 289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1" name="Oval 290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2" name="Oval 290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3" name="Oval 290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4" name="Oval 290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5" name="Oval 290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6" name="Oval 290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7" name="Oval 290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08" name="Oval 290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208" name="Group 290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928" name="Oval 292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9" name="Oval 292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30" name="Oval 292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31" name="Oval 293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209" name="Group 290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924" name="Oval 292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5" name="Oval 292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6" name="Oval 292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7" name="Oval 292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210" name="Group 291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922" name="Oval 292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3" name="Oval 292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234" name="Group 291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918" name="Oval 291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19" name="Oval 291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0" name="Oval 291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1" name="Oval 292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913" name="Oval 291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14" name="Oval 291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15" name="Oval 291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16" name="Oval 291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17" name="Oval 291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89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235" name="Group 106"/>
            <p:cNvGrpSpPr/>
            <p:nvPr/>
          </p:nvGrpSpPr>
          <p:grpSpPr>
            <a:xfrm rot="3263757">
              <a:off x="1170059" y="1155025"/>
              <a:ext cx="49985" cy="49985"/>
              <a:chOff x="8943528" y="1497013"/>
              <a:chExt cx="1867907" cy="1867907"/>
            </a:xfrm>
          </p:grpSpPr>
          <p:sp>
            <p:nvSpPr>
              <p:cNvPr id="2815" name="Oval 281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236" name="Group 281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237" name="Group 281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885" name="Oval 288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86" name="Oval 288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87" name="Oval 288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88" name="Oval 288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262" name="Group 281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883" name="Oval 288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84" name="Oval 288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264" name="Group 281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879" name="Oval 287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80" name="Oval 287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81" name="Oval 288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82" name="Oval 288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265" name="Group 282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266" name="Group 286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876" name="Oval 287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77" name="Oval 287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78" name="Oval 287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267" name="Group 286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872" name="Oval 287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73" name="Oval 287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74" name="Oval 287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75" name="Oval 287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268" name="Group 286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869" name="Oval 286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70" name="Oval 286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71" name="Oval 287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281" name="Group 286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866" name="Oval 286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67" name="Oval 286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68" name="Oval 286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82" name="Group 282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858" name="Oval 285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59" name="Oval 285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60" name="Oval 285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61" name="Oval 286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823" name="Oval 282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24" name="Oval 282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25" name="Oval 282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26" name="Oval 282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27" name="Oval 282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28" name="Oval 282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29" name="Oval 282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30" name="Oval 282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31" name="Oval 283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32" name="Oval 283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33" name="Oval 283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34" name="Oval 283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283" name="Group 283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854" name="Oval 285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55" name="Oval 285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56" name="Oval 285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57" name="Oval 285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284" name="Group 283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850" name="Oval 284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51" name="Oval 285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52" name="Oval 285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53" name="Oval 285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08" name="Group 283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848" name="Oval 284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49" name="Oval 284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09" name="Group 283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844" name="Oval 284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45" name="Oval 284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46" name="Oval 284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47" name="Oval 284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839" name="Oval 283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40" name="Oval 283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41" name="Oval 284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42" name="Oval 284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43" name="Oval 284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81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310" name="Group 107"/>
            <p:cNvGrpSpPr/>
            <p:nvPr/>
          </p:nvGrpSpPr>
          <p:grpSpPr>
            <a:xfrm rot="3263757">
              <a:off x="1230815" y="1199565"/>
              <a:ext cx="49985" cy="49985"/>
              <a:chOff x="8943528" y="1497013"/>
              <a:chExt cx="1867907" cy="1867907"/>
            </a:xfrm>
          </p:grpSpPr>
          <p:sp>
            <p:nvSpPr>
              <p:cNvPr id="2741" name="Oval 274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311" name="Group 274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336" name="Group 274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811" name="Oval 281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12" name="Oval 281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13" name="Oval 281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14" name="Oval 281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38" name="Group 274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809" name="Oval 280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10" name="Oval 280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39" name="Group 274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805" name="Oval 280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06" name="Oval 280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07" name="Oval 280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808" name="Oval 280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40" name="Group 274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341" name="Group 278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802" name="Oval 280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03" name="Oval 280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04" name="Oval 280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342" name="Group 278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798" name="Oval 279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99" name="Oval 279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00" name="Oval 279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01" name="Oval 280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355" name="Group 278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795" name="Oval 279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96" name="Oval 279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97" name="Oval 279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356" name="Group 279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792" name="Oval 279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93" name="Oval 279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94" name="Oval 279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357" name="Group 274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784" name="Oval 278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85" name="Oval 278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86" name="Oval 278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87" name="Oval 278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749" name="Oval 274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0" name="Oval 274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1" name="Oval 275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2" name="Oval 275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3" name="Oval 275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4" name="Oval 275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5" name="Oval 275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6" name="Oval 275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7" name="Oval 275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8" name="Oval 275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59" name="Oval 275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60" name="Oval 275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358" name="Group 276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780" name="Oval 277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81" name="Oval 278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82" name="Oval 278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83" name="Oval 278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82" name="Group 276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776" name="Oval 277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77" name="Oval 277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78" name="Oval 277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79" name="Oval 277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83" name="Group 276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774" name="Oval 277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75" name="Oval 277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384" name="Group 276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770" name="Oval 276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71" name="Oval 277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72" name="Oval 277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73" name="Oval 277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765" name="Oval 276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66" name="Oval 276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67" name="Oval 276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68" name="Oval 276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69" name="Oval 276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74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385" name="Group 108"/>
            <p:cNvGrpSpPr/>
            <p:nvPr/>
          </p:nvGrpSpPr>
          <p:grpSpPr>
            <a:xfrm>
              <a:off x="918067" y="1423642"/>
              <a:ext cx="49985" cy="49985"/>
              <a:chOff x="8943528" y="1497013"/>
              <a:chExt cx="1867907" cy="1867907"/>
            </a:xfrm>
          </p:grpSpPr>
          <p:sp>
            <p:nvSpPr>
              <p:cNvPr id="2667" name="Oval 266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410" name="Group 266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412" name="Group 266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737" name="Oval 273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38" name="Oval 273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39" name="Oval 273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40" name="Oval 273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13" name="Group 267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735" name="Oval 273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36" name="Oval 273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14" name="Group 267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731" name="Oval 273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32" name="Oval 273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33" name="Oval 273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34" name="Oval 273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15" name="Group 267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416" name="Group 271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728" name="Oval 272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29" name="Oval 272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30" name="Oval 272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29" name="Group 271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724" name="Oval 272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25" name="Oval 272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26" name="Oval 272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27" name="Oval 272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30" name="Group 271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721" name="Oval 272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22" name="Oval 272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23" name="Oval 272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31" name="Group 271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718" name="Oval 271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19" name="Oval 271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20" name="Oval 271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32" name="Group 267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710" name="Oval 270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11" name="Oval 271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12" name="Oval 271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13" name="Oval 271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675" name="Oval 267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76" name="Oval 267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77" name="Oval 267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78" name="Oval 267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79" name="Oval 267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80" name="Oval 267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81" name="Oval 268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82" name="Oval 268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83" name="Oval 268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84" name="Oval 268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85" name="Oval 268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86" name="Oval 268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456" name="Group 268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706" name="Oval 270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7" name="Oval 270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8" name="Oval 270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9" name="Oval 270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57" name="Group 268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702" name="Oval 270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3" name="Oval 270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4" name="Oval 270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5" name="Oval 270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58" name="Group 268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700" name="Oval 269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1" name="Oval 270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59" name="Group 268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696" name="Oval 269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97" name="Oval 269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98" name="Oval 269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99" name="Oval 269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691" name="Oval 269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92" name="Oval 269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93" name="Oval 269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94" name="Oval 269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95" name="Oval 269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66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484" name="Group 109"/>
            <p:cNvGrpSpPr/>
            <p:nvPr/>
          </p:nvGrpSpPr>
          <p:grpSpPr>
            <a:xfrm>
              <a:off x="982434" y="1401159"/>
              <a:ext cx="49985" cy="49985"/>
              <a:chOff x="8943528" y="1497013"/>
              <a:chExt cx="1867907" cy="1867907"/>
            </a:xfrm>
          </p:grpSpPr>
          <p:sp>
            <p:nvSpPr>
              <p:cNvPr id="2593" name="Oval 259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486" name="Group 259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487" name="Group 259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663" name="Oval 266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64" name="Oval 266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65" name="Oval 266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66" name="Oval 266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88" name="Group 259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661" name="Oval 266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62" name="Oval 266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89" name="Group 259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657" name="Oval 265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58" name="Oval 265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59" name="Oval 265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60" name="Oval 265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490" name="Group 259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503" name="Group 263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654" name="Oval 265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655" name="Oval 265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656" name="Oval 265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04" name="Group 264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650" name="Oval 264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651" name="Oval 265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652" name="Oval 265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653" name="Oval 265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05" name="Group 264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647" name="Oval 264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648" name="Oval 264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649" name="Oval 264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06" name="Group 264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644" name="Oval 264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645" name="Oval 264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646" name="Oval 264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530" name="Group 259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636" name="Oval 263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7" name="Oval 263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8" name="Oval 263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9" name="Oval 263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601" name="Oval 260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02" name="Oval 260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03" name="Oval 260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04" name="Oval 260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05" name="Oval 260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06" name="Oval 260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07" name="Oval 260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08" name="Oval 260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09" name="Oval 260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10" name="Oval 260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11" name="Oval 261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12" name="Oval 261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531" name="Group 261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632" name="Oval 263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3" name="Oval 263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4" name="Oval 263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5" name="Oval 263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32" name="Group 261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628" name="Oval 262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29" name="Oval 262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0" name="Oval 262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1" name="Oval 263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33" name="Group 261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626" name="Oval 262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27" name="Oval 262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58" name="Group 261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622" name="Oval 262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23" name="Oval 262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24" name="Oval 262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25" name="Oval 262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617" name="Oval 261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18" name="Oval 261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19" name="Oval 261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20" name="Oval 261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21" name="Oval 262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59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560" name="Group 110"/>
            <p:cNvGrpSpPr/>
            <p:nvPr/>
          </p:nvGrpSpPr>
          <p:grpSpPr>
            <a:xfrm>
              <a:off x="1044397" y="1373196"/>
              <a:ext cx="49985" cy="49985"/>
              <a:chOff x="8943528" y="1497013"/>
              <a:chExt cx="1867907" cy="1867907"/>
            </a:xfrm>
          </p:grpSpPr>
          <p:sp>
            <p:nvSpPr>
              <p:cNvPr id="2519" name="Oval 251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561" name="Group 251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562" name="Group 252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589" name="Oval 258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90" name="Oval 258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91" name="Oval 259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92" name="Oval 259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63" name="Group 252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587" name="Oval 258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88" name="Oval 258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64" name="Group 252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583" name="Oval 258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84" name="Oval 258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85" name="Oval 258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86" name="Oval 258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577" name="Group 252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578" name="Group 256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580" name="Oval 257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81" name="Oval 258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82" name="Oval 258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79" name="Group 256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576" name="Oval 257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77" name="Oval 257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78" name="Oval 257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79" name="Oval 257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80" name="Group 256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573" name="Oval 257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74" name="Oval 257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75" name="Oval 257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04" name="Group 256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570" name="Oval 256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71" name="Oval 257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72" name="Oval 257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05" name="Group 252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562" name="Oval 256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63" name="Oval 256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64" name="Oval 256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65" name="Oval 256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527" name="Oval 252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28" name="Oval 252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29" name="Oval 252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0" name="Oval 252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1" name="Oval 253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2" name="Oval 253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3" name="Oval 253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4" name="Oval 253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5" name="Oval 253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6" name="Oval 253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7" name="Oval 253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8" name="Oval 253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606" name="Group 253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558" name="Oval 255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59" name="Oval 255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60" name="Oval 255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61" name="Oval 256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607" name="Group 253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554" name="Oval 255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55" name="Oval 255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56" name="Oval 255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57" name="Oval 255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632" name="Group 254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552" name="Oval 255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53" name="Oval 255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634" name="Group 254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548" name="Oval 254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49" name="Oval 254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50" name="Oval 254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51" name="Oval 255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543" name="Oval 254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44" name="Oval 254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45" name="Oval 254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46" name="Oval 254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47" name="Oval 254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52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635" name="Group 111"/>
            <p:cNvGrpSpPr/>
            <p:nvPr/>
          </p:nvGrpSpPr>
          <p:grpSpPr>
            <a:xfrm>
              <a:off x="1108820" y="1336713"/>
              <a:ext cx="49985" cy="49985"/>
              <a:chOff x="8943528" y="1497013"/>
              <a:chExt cx="1867907" cy="1867907"/>
            </a:xfrm>
          </p:grpSpPr>
          <p:sp>
            <p:nvSpPr>
              <p:cNvPr id="2445" name="Oval 244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636" name="Group 244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637" name="Group 244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515" name="Oval 251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16" name="Oval 251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17" name="Oval 251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18" name="Oval 251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638" name="Group 244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513" name="Oval 251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14" name="Oval 251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651" name="Group 244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509" name="Oval 250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10" name="Oval 250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11" name="Oval 251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12" name="Oval 251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652" name="Group 245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653" name="Group 249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506" name="Oval 250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07" name="Oval 250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08" name="Oval 250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54" name="Group 249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502" name="Oval 250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03" name="Oval 250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04" name="Oval 250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05" name="Oval 250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78" name="Group 249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499" name="Oval 249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00" name="Oval 249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501" name="Oval 250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79" name="Group 249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496" name="Oval 249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97" name="Oval 249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98" name="Oval 249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80" name="Group 245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488" name="Oval 248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89" name="Oval 248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90" name="Oval 248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91" name="Oval 249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453" name="Oval 245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54" name="Oval 245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55" name="Oval 245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56" name="Oval 245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57" name="Oval 245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58" name="Oval 245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59" name="Oval 245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60" name="Oval 245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61" name="Oval 246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62" name="Oval 246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63" name="Oval 246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64" name="Oval 246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681" name="Group 246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484" name="Oval 248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85" name="Oval 248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86" name="Oval 248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87" name="Oval 248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06" name="Group 246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480" name="Oval 247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81" name="Oval 248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82" name="Oval 248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83" name="Oval 248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08" name="Group 246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478" name="Oval 247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79" name="Oval 247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09" name="Group 246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474" name="Oval 247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75" name="Oval 247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76" name="Oval 247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77" name="Oval 247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469" name="Oval 246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70" name="Oval 246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71" name="Oval 247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72" name="Oval 247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73" name="Oval 247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44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710" name="Group 112"/>
            <p:cNvGrpSpPr/>
            <p:nvPr/>
          </p:nvGrpSpPr>
          <p:grpSpPr>
            <a:xfrm>
              <a:off x="1191218" y="1300879"/>
              <a:ext cx="49985" cy="49985"/>
              <a:chOff x="8943528" y="1497013"/>
              <a:chExt cx="1867907" cy="1867907"/>
            </a:xfrm>
          </p:grpSpPr>
          <p:sp>
            <p:nvSpPr>
              <p:cNvPr id="2371" name="Oval 237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711" name="Group 237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712" name="Group 237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441" name="Oval 244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42" name="Oval 244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43" name="Oval 244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44" name="Oval 244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25" name="Group 237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439" name="Oval 243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40" name="Oval 243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26" name="Group 237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435" name="Oval 243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36" name="Oval 243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37" name="Oval 243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38" name="Oval 243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27" name="Group 237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728" name="Group 241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432" name="Oval 243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33" name="Oval 243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34" name="Oval 243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752" name="Group 241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428" name="Oval 242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29" name="Oval 242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30" name="Oval 242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31" name="Oval 243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753" name="Group 241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425" name="Oval 242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26" name="Oval 242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27" name="Oval 242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754" name="Group 242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422" name="Oval 242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23" name="Oval 242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424" name="Oval 242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55" name="Group 237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414" name="Oval 241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15" name="Oval 241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16" name="Oval 241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17" name="Oval 241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379" name="Oval 237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0" name="Oval 237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1" name="Oval 238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2" name="Oval 238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3" name="Oval 238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4" name="Oval 238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5" name="Oval 238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6" name="Oval 238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7" name="Oval 238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8" name="Oval 238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9" name="Oval 238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90" name="Oval 238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780" name="Group 239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410" name="Oval 240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11" name="Oval 241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12" name="Oval 241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13" name="Oval 241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82" name="Group 239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406" name="Oval 240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07" name="Oval 240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08" name="Oval 240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09" name="Oval 240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83" name="Group 239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404" name="Oval 240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05" name="Oval 240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784" name="Group 239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400" name="Oval 239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01" name="Oval 240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02" name="Oval 240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403" name="Oval 240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395" name="Oval 239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96" name="Oval 239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97" name="Oval 239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98" name="Oval 239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99" name="Oval 239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37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785" name="Group 113"/>
            <p:cNvGrpSpPr/>
            <p:nvPr/>
          </p:nvGrpSpPr>
          <p:grpSpPr>
            <a:xfrm>
              <a:off x="1254593" y="1257697"/>
              <a:ext cx="49985" cy="49985"/>
              <a:chOff x="8943528" y="1497013"/>
              <a:chExt cx="1867907" cy="1867907"/>
            </a:xfrm>
          </p:grpSpPr>
          <p:sp>
            <p:nvSpPr>
              <p:cNvPr id="2297" name="Oval 229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786" name="Group 229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799" name="Group 229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367" name="Oval 236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68" name="Oval 236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69" name="Oval 236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70" name="Oval 236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800" name="Group 230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365" name="Oval 236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66" name="Oval 236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801" name="Group 230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361" name="Oval 236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62" name="Oval 236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63" name="Oval 236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64" name="Oval 236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802" name="Group 230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826" name="Group 234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358" name="Oval 235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359" name="Oval 235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360" name="Oval 235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827" name="Group 234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354" name="Oval 235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355" name="Oval 235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356" name="Oval 235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357" name="Oval 235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828" name="Group 234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351" name="Oval 235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352" name="Oval 235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353" name="Oval 235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829" name="Group 234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348" name="Oval 234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349" name="Oval 234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350" name="Oval 234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54" name="Group 230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340" name="Oval 233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41" name="Oval 234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42" name="Oval 234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43" name="Oval 234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305" name="Oval 230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06" name="Oval 230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07" name="Oval 230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08" name="Oval 230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09" name="Oval 230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10" name="Oval 230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11" name="Oval 231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12" name="Oval 231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13" name="Oval 231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14" name="Oval 231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15" name="Oval 231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16" name="Oval 231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856" name="Group 231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336" name="Oval 233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37" name="Oval 233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38" name="Oval 233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39" name="Oval 233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857" name="Group 231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332" name="Oval 233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33" name="Oval 233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34" name="Oval 233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35" name="Oval 233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858" name="Group 231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330" name="Oval 232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31" name="Oval 233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859" name="Group 231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326" name="Oval 232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27" name="Oval 232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28" name="Oval 232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329" name="Oval 232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321" name="Oval 232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22" name="Oval 232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23" name="Oval 232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24" name="Oval 232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25" name="Oval 232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29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860" name="Group 114"/>
            <p:cNvGrpSpPr/>
            <p:nvPr/>
          </p:nvGrpSpPr>
          <p:grpSpPr>
            <a:xfrm>
              <a:off x="1331632" y="1234298"/>
              <a:ext cx="49985" cy="49985"/>
              <a:chOff x="8943528" y="1497013"/>
              <a:chExt cx="1867907" cy="1867907"/>
            </a:xfrm>
          </p:grpSpPr>
          <p:sp>
            <p:nvSpPr>
              <p:cNvPr id="2223" name="Oval 222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873" name="Group 222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874" name="Group 222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293" name="Oval 229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94" name="Oval 229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95" name="Oval 229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96" name="Oval 229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875" name="Group 222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291" name="Oval 229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92" name="Oval 229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876" name="Group 222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287" name="Oval 228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88" name="Oval 228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89" name="Oval 228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90" name="Oval 228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900" name="Group 222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901" name="Group 226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284" name="Oval 228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85" name="Oval 228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86" name="Oval 228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902" name="Group 227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280" name="Oval 227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81" name="Oval 228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82" name="Oval 228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83" name="Oval 228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903" name="Group 227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277" name="Oval 227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78" name="Oval 227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79" name="Oval 227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928" name="Group 227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274" name="Oval 227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75" name="Oval 227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76" name="Oval 227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30" name="Group 222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266" name="Oval 226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67" name="Oval 226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68" name="Oval 226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69" name="Oval 226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231" name="Oval 223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32" name="Oval 223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33" name="Oval 223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34" name="Oval 223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35" name="Oval 223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36" name="Oval 223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37" name="Oval 223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38" name="Oval 223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39" name="Oval 223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40" name="Oval 223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41" name="Oval 224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42" name="Oval 224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1931" name="Group 224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262" name="Oval 226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63" name="Oval 226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64" name="Oval 226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65" name="Oval 226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932" name="Group 224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258" name="Oval 225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59" name="Oval 225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60" name="Oval 225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61" name="Oval 226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933" name="Group 224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256" name="Oval 225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57" name="Oval 225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934" name="Group 224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252" name="Oval 225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53" name="Oval 225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54" name="Oval 225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55" name="Oval 225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247" name="Oval 224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48" name="Oval 224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49" name="Oval 224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50" name="Oval 224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51" name="Oval 225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22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1947" name="Group 115"/>
            <p:cNvGrpSpPr/>
            <p:nvPr/>
          </p:nvGrpSpPr>
          <p:grpSpPr>
            <a:xfrm>
              <a:off x="1355255" y="1305516"/>
              <a:ext cx="49985" cy="49985"/>
              <a:chOff x="8943528" y="1497013"/>
              <a:chExt cx="1867907" cy="1867907"/>
            </a:xfrm>
          </p:grpSpPr>
          <p:sp>
            <p:nvSpPr>
              <p:cNvPr id="2149" name="Oval 214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948" name="Group 214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1949" name="Group 215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219" name="Oval 221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20" name="Oval 221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21" name="Oval 222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22" name="Oval 222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950" name="Group 215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217" name="Oval 221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18" name="Oval 221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974" name="Group 215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213" name="Oval 221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14" name="Oval 221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15" name="Oval 221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16" name="Oval 221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1975" name="Group 215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1976" name="Group 219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210" name="Oval 220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11" name="Oval 221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12" name="Oval 221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977" name="Group 219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206" name="Oval 220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07" name="Oval 220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08" name="Oval 220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09" name="Oval 220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002" name="Group 219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203" name="Oval 220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04" name="Oval 220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05" name="Oval 220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004" name="Group 219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200" name="Oval 219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01" name="Oval 220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202" name="Oval 220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05" name="Group 215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192" name="Oval 219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93" name="Oval 219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94" name="Oval 219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95" name="Oval 219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157" name="Oval 215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58" name="Oval 215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59" name="Oval 215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60" name="Oval 215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61" name="Oval 216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62" name="Oval 216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63" name="Oval 216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64" name="Oval 216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65" name="Oval 216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66" name="Oval 216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67" name="Oval 216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68" name="Oval 216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006" name="Group 216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188" name="Oval 218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89" name="Oval 218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90" name="Oval 218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91" name="Oval 219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07" name="Group 216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184" name="Oval 218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85" name="Oval 218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86" name="Oval 218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87" name="Oval 218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08" name="Group 217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182" name="Oval 218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83" name="Oval 218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21" name="Group 217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178" name="Oval 217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79" name="Oval 217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80" name="Oval 217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81" name="Oval 218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173" name="Oval 217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74" name="Oval 217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75" name="Oval 217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76" name="Oval 217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77" name="Oval 217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15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022" name="Group 116"/>
            <p:cNvGrpSpPr/>
            <p:nvPr/>
          </p:nvGrpSpPr>
          <p:grpSpPr>
            <a:xfrm>
              <a:off x="1276789" y="1323834"/>
              <a:ext cx="49985" cy="49985"/>
              <a:chOff x="8943528" y="1497013"/>
              <a:chExt cx="1867907" cy="1867907"/>
            </a:xfrm>
          </p:grpSpPr>
          <p:sp>
            <p:nvSpPr>
              <p:cNvPr id="2075" name="Oval 207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023" name="Group 207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024" name="Group 207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145" name="Oval 214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46" name="Oval 214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47" name="Oval 214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48" name="Oval 214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48" name="Group 207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143" name="Oval 214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44" name="Oval 214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49" name="Group 207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139" name="Oval 213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40" name="Oval 213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41" name="Oval 214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42" name="Oval 214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50" name="Group 208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051" name="Group 212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136" name="Oval 213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37" name="Oval 213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38" name="Oval 213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076" name="Group 212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132" name="Oval 213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33" name="Oval 213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34" name="Oval 213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35" name="Oval 213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078" name="Group 212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129" name="Oval 212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30" name="Oval 212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31" name="Oval 213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079" name="Group 212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126" name="Oval 212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27" name="Oval 212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28" name="Oval 212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080" name="Group 208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118" name="Oval 211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19" name="Oval 211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20" name="Oval 211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21" name="Oval 212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083" name="Oval 208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84" name="Oval 208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85" name="Oval 208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86" name="Oval 208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87" name="Oval 208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88" name="Oval 208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89" name="Oval 208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90" name="Oval 208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91" name="Oval 209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92" name="Oval 209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93" name="Oval 209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94" name="Oval 209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081" name="Group 209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114" name="Oval 211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15" name="Oval 211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16" name="Oval 211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17" name="Oval 211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82" name="Group 209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110" name="Oval 210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11" name="Oval 211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12" name="Oval 211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13" name="Oval 211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95" name="Group 209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108" name="Oval 210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09" name="Oval 210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096" name="Group 209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104" name="Oval 210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05" name="Oval 210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06" name="Oval 210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07" name="Oval 210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099" name="Oval 209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00" name="Oval 209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01" name="Oval 210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02" name="Oval 210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03" name="Oval 210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07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097" name="Group 117"/>
            <p:cNvGrpSpPr/>
            <p:nvPr/>
          </p:nvGrpSpPr>
          <p:grpSpPr>
            <a:xfrm>
              <a:off x="1211564" y="1362666"/>
              <a:ext cx="49985" cy="49985"/>
              <a:chOff x="8943528" y="1497013"/>
              <a:chExt cx="1867907" cy="1867907"/>
            </a:xfrm>
          </p:grpSpPr>
          <p:sp>
            <p:nvSpPr>
              <p:cNvPr id="2001" name="Oval 200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098" name="Group 200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122" name="Group 200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071" name="Oval 207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72" name="Oval 207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73" name="Oval 207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74" name="Oval 207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123" name="Group 200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069" name="Oval 206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70" name="Oval 206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124" name="Group 200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065" name="Oval 206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66" name="Oval 206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67" name="Oval 206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68" name="Oval 206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125" name="Group 200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150" name="Group 204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062" name="Oval 206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63" name="Oval 206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64" name="Oval 206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152" name="Group 204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058" name="Oval 205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59" name="Oval 205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60" name="Oval 205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61" name="Oval 206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153" name="Group 204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055" name="Oval 205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56" name="Oval 205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57" name="Oval 205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154" name="Group 205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052" name="Oval 205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53" name="Oval 205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54" name="Oval 205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155" name="Group 200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044" name="Oval 204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45" name="Oval 204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46" name="Oval 204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47" name="Oval 204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009" name="Oval 200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0" name="Oval 200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1" name="Oval 201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2" name="Oval 201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3" name="Oval 201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4" name="Oval 201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5" name="Oval 201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6" name="Oval 201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7" name="Oval 201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8" name="Oval 201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9" name="Oval 201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20" name="Oval 201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156" name="Group 202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040" name="Oval 203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41" name="Oval 204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42" name="Oval 204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43" name="Oval 204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169" name="Group 202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036" name="Oval 203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37" name="Oval 203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38" name="Oval 203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39" name="Oval 203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170" name="Group 202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034" name="Oval 203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35" name="Oval 203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171" name="Group 202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030" name="Oval 202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31" name="Oval 203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32" name="Oval 203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33" name="Oval 203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025" name="Oval 202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26" name="Oval 202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27" name="Oval 202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28" name="Oval 202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29" name="Oval 202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00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172" name="Group 118"/>
            <p:cNvGrpSpPr/>
            <p:nvPr/>
          </p:nvGrpSpPr>
          <p:grpSpPr>
            <a:xfrm>
              <a:off x="1148484" y="1395097"/>
              <a:ext cx="49985" cy="49985"/>
              <a:chOff x="8943528" y="1497013"/>
              <a:chExt cx="1867907" cy="1867907"/>
            </a:xfrm>
          </p:grpSpPr>
          <p:sp>
            <p:nvSpPr>
              <p:cNvPr id="1927" name="Oval 192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196" name="Group 192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197" name="Group 192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997" name="Oval 199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98" name="Oval 199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99" name="Oval 199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000" name="Oval 199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198" name="Group 193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995" name="Oval 199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96" name="Oval 199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199" name="Group 193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991" name="Oval 199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92" name="Oval 199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93" name="Oval 199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94" name="Oval 199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224" name="Group 193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226" name="Group 197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988" name="Oval 198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89" name="Oval 198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90" name="Oval 198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227" name="Group 197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984" name="Oval 198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85" name="Oval 198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86" name="Oval 198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87" name="Oval 198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228" name="Group 197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981" name="Oval 198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82" name="Oval 198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83" name="Oval 198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229" name="Group 197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978" name="Oval 197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79" name="Oval 197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80" name="Oval 197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30" name="Group 193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970" name="Oval 196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71" name="Oval 197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72" name="Oval 197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73" name="Oval 197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935" name="Oval 193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36" name="Oval 193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37" name="Oval 193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38" name="Oval 193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39" name="Oval 193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40" name="Oval 193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41" name="Oval 194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42" name="Oval 194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43" name="Oval 194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44" name="Oval 194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45" name="Oval 194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46" name="Oval 194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243" name="Group 194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966" name="Oval 196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67" name="Oval 196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68" name="Oval 196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69" name="Oval 196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244" name="Group 194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962" name="Oval 196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63" name="Oval 196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64" name="Oval 196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65" name="Oval 196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245" name="Group 194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960" name="Oval 195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61" name="Oval 196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246" name="Group 194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956" name="Oval 195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57" name="Oval 195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58" name="Oval 195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59" name="Oval 195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951" name="Oval 195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52" name="Oval 195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53" name="Oval 195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54" name="Oval 195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955" name="Oval 195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92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270" name="Group 119"/>
            <p:cNvGrpSpPr/>
            <p:nvPr/>
          </p:nvGrpSpPr>
          <p:grpSpPr>
            <a:xfrm>
              <a:off x="1082999" y="1432067"/>
              <a:ext cx="49985" cy="49985"/>
              <a:chOff x="8943528" y="1497013"/>
              <a:chExt cx="1867907" cy="1867907"/>
            </a:xfrm>
          </p:grpSpPr>
          <p:sp>
            <p:nvSpPr>
              <p:cNvPr id="1853" name="Oval 185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271" name="Group 185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272" name="Group 185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923" name="Oval 192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24" name="Oval 192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25" name="Oval 192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26" name="Oval 192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273" name="Group 185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921" name="Oval 192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22" name="Oval 192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298" name="Group 185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917" name="Oval 191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18" name="Oval 191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19" name="Oval 191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20" name="Oval 191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00" name="Group 185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301" name="Group 189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914" name="Oval 191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15" name="Oval 191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16" name="Oval 191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02" name="Group 190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910" name="Oval 190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11" name="Oval 191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12" name="Oval 191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13" name="Oval 191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03" name="Group 190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907" name="Oval 190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08" name="Oval 190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09" name="Oval 190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04" name="Group 190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904" name="Oval 190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05" name="Oval 190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906" name="Oval 190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17" name="Group 185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896" name="Oval 189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97" name="Oval 189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98" name="Oval 189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99" name="Oval 189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861" name="Oval 186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2" name="Oval 186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3" name="Oval 186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4" name="Oval 186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5" name="Oval 186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6" name="Oval 186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7" name="Oval 186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8" name="Oval 186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69" name="Oval 186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70" name="Oval 186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71" name="Oval 187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72" name="Oval 187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318" name="Group 187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892" name="Oval 189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93" name="Oval 189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94" name="Oval 189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95" name="Oval 189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19" name="Group 187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888" name="Oval 188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89" name="Oval 188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90" name="Oval 188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91" name="Oval 189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20" name="Group 187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886" name="Oval 188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87" name="Oval 188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44" name="Group 187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882" name="Oval 188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83" name="Oval 188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84" name="Oval 188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85" name="Oval 188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877" name="Oval 187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78" name="Oval 187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79" name="Oval 187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80" name="Oval 187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81" name="Oval 188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85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345" name="Group 120"/>
            <p:cNvGrpSpPr/>
            <p:nvPr/>
          </p:nvGrpSpPr>
          <p:grpSpPr>
            <a:xfrm>
              <a:off x="1019404" y="1459761"/>
              <a:ext cx="49985" cy="49985"/>
              <a:chOff x="8943528" y="1497013"/>
              <a:chExt cx="1867907" cy="1867907"/>
            </a:xfrm>
          </p:grpSpPr>
          <p:sp>
            <p:nvSpPr>
              <p:cNvPr id="1779" name="Oval 177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346" name="Group 177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347" name="Group 178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849" name="Oval 184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50" name="Oval 184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51" name="Oval 185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52" name="Oval 185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72" name="Group 178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847" name="Oval 184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48" name="Oval 184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74" name="Group 178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843" name="Oval 184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44" name="Oval 184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45" name="Oval 184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46" name="Oval 184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75" name="Group 178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376" name="Group 182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840" name="Oval 183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841" name="Oval 184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842" name="Oval 184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7" name="Group 182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836" name="Oval 183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837" name="Oval 183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838" name="Oval 183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839" name="Oval 183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78" name="Group 182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833" name="Oval 183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834" name="Oval 183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835" name="Oval 183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91" name="Group 182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830" name="Oval 182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831" name="Oval 183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832" name="Oval 183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92" name="Group 178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822" name="Oval 182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23" name="Oval 182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24" name="Oval 182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25" name="Oval 182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787" name="Oval 178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88" name="Oval 178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89" name="Oval 178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0" name="Oval 178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1" name="Oval 179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2" name="Oval 179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3" name="Oval 179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4" name="Oval 179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5" name="Oval 179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6" name="Oval 179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7" name="Oval 179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8" name="Oval 179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393" name="Group 179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818" name="Oval 181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19" name="Oval 181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20" name="Oval 181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21" name="Oval 182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394" name="Group 179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814" name="Oval 181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15" name="Oval 181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16" name="Oval 181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17" name="Oval 181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18" name="Group 180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812" name="Oval 181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13" name="Oval 181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19" name="Group 180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808" name="Oval 180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09" name="Oval 180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10" name="Oval 180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11" name="Oval 181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803" name="Oval 180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04" name="Oval 180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05" name="Oval 180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06" name="Oval 180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807" name="Oval 180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78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420" name="Group 121"/>
            <p:cNvGrpSpPr/>
            <p:nvPr/>
          </p:nvGrpSpPr>
          <p:grpSpPr>
            <a:xfrm>
              <a:off x="957441" y="1484753"/>
              <a:ext cx="49985" cy="49985"/>
              <a:chOff x="8943528" y="1497013"/>
              <a:chExt cx="1867907" cy="1867907"/>
            </a:xfrm>
          </p:grpSpPr>
          <p:sp>
            <p:nvSpPr>
              <p:cNvPr id="1705" name="Oval 170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421" name="Group 170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446" name="Group 170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775" name="Oval 177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76" name="Oval 177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77" name="Oval 177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78" name="Oval 177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48" name="Group 170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773" name="Oval 177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74" name="Oval 177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49" name="Group 170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769" name="Oval 176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70" name="Oval 176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71" name="Oval 177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72" name="Oval 177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50" name="Group 171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451" name="Group 175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766" name="Oval 176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767" name="Oval 176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768" name="Oval 176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52" name="Group 175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762" name="Oval 176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763" name="Oval 176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764" name="Oval 176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765" name="Oval 176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65" name="Group 175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759" name="Oval 175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760" name="Oval 175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761" name="Oval 176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66" name="Group 175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756" name="Oval 175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757" name="Oval 175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758" name="Oval 175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467" name="Group 171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748" name="Oval 174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49" name="Oval 174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50" name="Oval 174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51" name="Oval 175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713" name="Oval 171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14" name="Oval 171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15" name="Oval 171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16" name="Oval 171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17" name="Oval 171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18" name="Oval 171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19" name="Oval 171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20" name="Oval 171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21" name="Oval 172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22" name="Oval 172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23" name="Oval 172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24" name="Oval 172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468" name="Group 172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744" name="Oval 174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45" name="Oval 174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46" name="Oval 174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47" name="Oval 174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92" name="Group 172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740" name="Oval 173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41" name="Oval 174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42" name="Oval 174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43" name="Oval 174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93" name="Group 172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738" name="Oval 173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39" name="Oval 173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94" name="Group 172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734" name="Oval 173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35" name="Oval 173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36" name="Oval 173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37" name="Oval 173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729" name="Oval 172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30" name="Oval 172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31" name="Oval 173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32" name="Oval 173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33" name="Oval 173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70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495" name="Group 122"/>
            <p:cNvGrpSpPr/>
            <p:nvPr/>
          </p:nvGrpSpPr>
          <p:grpSpPr>
            <a:xfrm>
              <a:off x="893609" y="1515387"/>
              <a:ext cx="49985" cy="49985"/>
              <a:chOff x="8943528" y="1497013"/>
              <a:chExt cx="1867907" cy="1867907"/>
            </a:xfrm>
          </p:grpSpPr>
          <p:sp>
            <p:nvSpPr>
              <p:cNvPr id="1631" name="Oval 163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520" name="Group 163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522" name="Group 163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701" name="Oval 170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02" name="Oval 170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03" name="Oval 170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04" name="Oval 170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23" name="Group 163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699" name="Oval 169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700" name="Oval 169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24" name="Group 163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695" name="Oval 169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96" name="Oval 169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97" name="Oval 169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98" name="Oval 169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25" name="Group 163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526" name="Group 167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692" name="Oval 169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93" name="Oval 169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94" name="Oval 169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539" name="Group 167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688" name="Oval 168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89" name="Oval 168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90" name="Oval 168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91" name="Oval 169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540" name="Group 167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685" name="Oval 168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86" name="Oval 168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87" name="Oval 168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541" name="Group 168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682" name="Oval 168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83" name="Oval 168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84" name="Oval 168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42" name="Group 163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674" name="Oval 167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75" name="Oval 167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76" name="Oval 167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77" name="Oval 167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639" name="Oval 163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0" name="Oval 163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1" name="Oval 164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2" name="Oval 164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3" name="Oval 164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4" name="Oval 164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5" name="Oval 164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6" name="Oval 164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7" name="Oval 164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8" name="Oval 164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9" name="Oval 164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50" name="Oval 164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566" name="Group 165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670" name="Oval 166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71" name="Oval 167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72" name="Oval 167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73" name="Oval 167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67" name="Group 165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666" name="Oval 166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67" name="Oval 166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68" name="Oval 166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69" name="Oval 166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68" name="Group 165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664" name="Oval 166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65" name="Oval 166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69" name="Group 165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660" name="Oval 165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61" name="Oval 166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62" name="Oval 166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63" name="Oval 166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655" name="Oval 165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56" name="Oval 165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57" name="Oval 165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58" name="Oval 165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59" name="Oval 165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63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594" name="Group 123"/>
            <p:cNvGrpSpPr/>
            <p:nvPr/>
          </p:nvGrpSpPr>
          <p:grpSpPr>
            <a:xfrm>
              <a:off x="944661" y="1563003"/>
              <a:ext cx="49985" cy="49985"/>
              <a:chOff x="8943528" y="1497013"/>
              <a:chExt cx="1867907" cy="1867907"/>
            </a:xfrm>
          </p:grpSpPr>
          <p:sp>
            <p:nvSpPr>
              <p:cNvPr id="1557" name="Oval 155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596" name="Group 155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597" name="Group 155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627" name="Oval 162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28" name="Oval 162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29" name="Oval 162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30" name="Oval 162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98" name="Group 156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625" name="Oval 162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26" name="Oval 162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99" name="Group 156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621" name="Oval 162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22" name="Oval 162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23" name="Oval 162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24" name="Oval 162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00" name="Group 156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613" name="Group 160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618" name="Oval 161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19" name="Oval 161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20" name="Oval 161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614" name="Group 160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614" name="Oval 161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15" name="Oval 161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16" name="Oval 161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17" name="Oval 161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615" name="Group 160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611" name="Oval 161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12" name="Oval 161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13" name="Oval 161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616" name="Group 160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608" name="Oval 160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09" name="Oval 160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610" name="Oval 160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640" name="Group 156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600" name="Oval 159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01" name="Oval 160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02" name="Oval 160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03" name="Oval 160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565" name="Oval 156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66" name="Oval 156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67" name="Oval 156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68" name="Oval 156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69" name="Oval 156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70" name="Oval 156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71" name="Oval 157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72" name="Oval 157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73" name="Oval 157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74" name="Oval 157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75" name="Oval 157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76" name="Oval 157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641" name="Group 157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596" name="Oval 159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97" name="Oval 159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98" name="Oval 159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99" name="Oval 159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42" name="Group 157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592" name="Oval 159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93" name="Oval 159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94" name="Oval 159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95" name="Oval 159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43" name="Group 157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590" name="Oval 158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91" name="Oval 159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68" name="Group 157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586" name="Oval 158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87" name="Oval 158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88" name="Oval 158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89" name="Oval 158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581" name="Oval 158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82" name="Oval 158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83" name="Oval 158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84" name="Oval 158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85" name="Oval 158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55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670" name="Group 124"/>
            <p:cNvGrpSpPr/>
            <p:nvPr/>
          </p:nvGrpSpPr>
          <p:grpSpPr>
            <a:xfrm>
              <a:off x="998717" y="1528971"/>
              <a:ext cx="49985" cy="49985"/>
              <a:chOff x="8943528" y="1497013"/>
              <a:chExt cx="1867907" cy="1867907"/>
            </a:xfrm>
          </p:grpSpPr>
          <p:sp>
            <p:nvSpPr>
              <p:cNvPr id="1483" name="Oval 148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671" name="Group 148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672" name="Group 148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553" name="Oval 155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54" name="Oval 155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55" name="Oval 155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56" name="Oval 155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73" name="Group 148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551" name="Oval 155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52" name="Oval 155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74" name="Group 148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547" name="Oval 154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48" name="Oval 154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49" name="Oval 154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50" name="Oval 154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87" name="Group 148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688" name="Group 152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544" name="Oval 154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545" name="Oval 154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546" name="Oval 154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689" name="Group 153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540" name="Oval 153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541" name="Oval 154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542" name="Oval 154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543" name="Oval 154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690" name="Group 153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537" name="Oval 153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538" name="Oval 153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539" name="Oval 153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714" name="Group 153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534" name="Oval 153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535" name="Oval 153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536" name="Oval 153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15" name="Group 148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526" name="Oval 152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27" name="Oval 152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28" name="Oval 152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29" name="Oval 152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491" name="Oval 149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92" name="Oval 149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93" name="Oval 149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94" name="Oval 149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95" name="Oval 149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96" name="Oval 149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97" name="Oval 149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98" name="Oval 149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99" name="Oval 149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00" name="Oval 149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01" name="Oval 150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02" name="Oval 150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716" name="Group 150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522" name="Oval 152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23" name="Oval 152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24" name="Oval 152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25" name="Oval 152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717" name="Group 150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518" name="Oval 151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19" name="Oval 151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20" name="Oval 151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21" name="Oval 152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742" name="Group 150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516" name="Oval 151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17" name="Oval 151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744" name="Group 150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512" name="Oval 151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13" name="Oval 151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14" name="Oval 151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15" name="Oval 151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507" name="Oval 150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08" name="Oval 150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09" name="Oval 150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10" name="Oval 150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511" name="Oval 151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48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745" name="Group 125"/>
            <p:cNvGrpSpPr/>
            <p:nvPr/>
          </p:nvGrpSpPr>
          <p:grpSpPr>
            <a:xfrm>
              <a:off x="1072112" y="1513552"/>
              <a:ext cx="49985" cy="49985"/>
              <a:chOff x="8943528" y="1497013"/>
              <a:chExt cx="1867907" cy="1867907"/>
            </a:xfrm>
          </p:grpSpPr>
          <p:sp>
            <p:nvSpPr>
              <p:cNvPr id="1409" name="Oval 140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746" name="Group 140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747" name="Group 141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479" name="Oval 147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80" name="Oval 147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81" name="Oval 148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82" name="Oval 148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748" name="Group 141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477" name="Oval 147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78" name="Oval 147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761" name="Group 141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473" name="Oval 147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74" name="Oval 147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75" name="Oval 147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76" name="Oval 147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762" name="Group 141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763" name="Group 145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470" name="Oval 146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471" name="Oval 147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472" name="Oval 147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764" name="Group 145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466" name="Oval 146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467" name="Oval 146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468" name="Oval 146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469" name="Oval 146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788" name="Group 145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463" name="Oval 146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464" name="Oval 146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465" name="Oval 146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789" name="Group 145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460" name="Oval 145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461" name="Oval 146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462" name="Oval 146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790" name="Group 141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452" name="Oval 145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53" name="Oval 145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54" name="Oval 145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55" name="Oval 145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417" name="Oval 141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18" name="Oval 141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19" name="Oval 141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0" name="Oval 141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1" name="Oval 142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2" name="Oval 142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3" name="Oval 142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4" name="Oval 142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5" name="Oval 142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6" name="Oval 142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7" name="Oval 142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28" name="Oval 142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791" name="Group 142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448" name="Oval 144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49" name="Oval 144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50" name="Oval 144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51" name="Oval 145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16" name="Group 142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444" name="Oval 144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45" name="Oval 144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46" name="Oval 144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47" name="Oval 144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18" name="Group 143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442" name="Oval 144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43" name="Oval 144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19" name="Group 143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438" name="Oval 143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39" name="Oval 143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40" name="Oval 143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41" name="Oval 144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433" name="Oval 143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34" name="Oval 143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35" name="Oval 143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36" name="Oval 143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437" name="Oval 143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41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820" name="Group 126"/>
            <p:cNvGrpSpPr/>
            <p:nvPr/>
          </p:nvGrpSpPr>
          <p:grpSpPr>
            <a:xfrm>
              <a:off x="1133698" y="1482929"/>
              <a:ext cx="49985" cy="49985"/>
              <a:chOff x="8943528" y="1497013"/>
              <a:chExt cx="1867907" cy="1867907"/>
            </a:xfrm>
          </p:grpSpPr>
          <p:sp>
            <p:nvSpPr>
              <p:cNvPr id="1335" name="Oval 133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821" name="Group 133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822" name="Group 133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405" name="Oval 140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06" name="Oval 140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07" name="Oval 140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08" name="Oval 140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35" name="Group 133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403" name="Oval 140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04" name="Oval 140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36" name="Group 133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399" name="Oval 139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00" name="Oval 139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01" name="Oval 140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02" name="Oval 140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37" name="Group 134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838" name="Group 138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396" name="Oval 139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97" name="Oval 139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98" name="Oval 139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862" name="Group 138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392" name="Oval 139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93" name="Oval 139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94" name="Oval 139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95" name="Oval 139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863" name="Group 138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389" name="Oval 138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90" name="Oval 138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91" name="Oval 139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864" name="Group 138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386" name="Oval 138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87" name="Oval 138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88" name="Oval 138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865" name="Group 134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378" name="Oval 137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79" name="Oval 137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80" name="Oval 137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81" name="Oval 138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343" name="Oval 134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44" name="Oval 134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45" name="Oval 134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46" name="Oval 134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47" name="Oval 134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48" name="Oval 134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49" name="Oval 134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50" name="Oval 134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51" name="Oval 135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52" name="Oval 135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53" name="Oval 135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54" name="Oval 135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890" name="Group 135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374" name="Oval 137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75" name="Oval 137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76" name="Oval 137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77" name="Oval 137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92" name="Group 135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370" name="Oval 136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71" name="Oval 137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72" name="Oval 137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73" name="Oval 137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93" name="Group 135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368" name="Oval 136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69" name="Oval 136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894" name="Group 135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364" name="Oval 136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65" name="Oval 136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66" name="Oval 136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67" name="Oval 136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359" name="Oval 135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60" name="Oval 135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61" name="Oval 136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62" name="Oval 136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363" name="Oval 136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33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895" name="Group 127"/>
            <p:cNvGrpSpPr/>
            <p:nvPr/>
          </p:nvGrpSpPr>
          <p:grpSpPr>
            <a:xfrm>
              <a:off x="1194217" y="1453806"/>
              <a:ext cx="49985" cy="49985"/>
              <a:chOff x="8943528" y="1497013"/>
              <a:chExt cx="1867907" cy="1867907"/>
            </a:xfrm>
          </p:grpSpPr>
          <p:sp>
            <p:nvSpPr>
              <p:cNvPr id="1261" name="Oval 126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896" name="Group 126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909" name="Group 126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331" name="Oval 133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32" name="Oval 133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33" name="Oval 133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34" name="Oval 133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10" name="Group 126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329" name="Oval 132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30" name="Oval 132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11" name="Group 126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325" name="Oval 132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26" name="Oval 132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27" name="Oval 132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28" name="Oval 132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12" name="Group 126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2936" name="Group 130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322" name="Oval 132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23" name="Oval 132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24" name="Oval 132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937" name="Group 130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318" name="Oval 131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19" name="Oval 131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20" name="Oval 131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21" name="Oval 132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938" name="Group 130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315" name="Oval 131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16" name="Oval 131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17" name="Oval 131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939" name="Group 131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312" name="Oval 131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13" name="Oval 131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314" name="Oval 131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64" name="Group 126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304" name="Oval 130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05" name="Oval 130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06" name="Oval 130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07" name="Oval 130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269" name="Oval 126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0" name="Oval 126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1" name="Oval 127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2" name="Oval 127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3" name="Oval 127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4" name="Oval 127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5" name="Oval 127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6" name="Oval 127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7" name="Oval 127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8" name="Oval 127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79" name="Oval 127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80" name="Oval 127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966" name="Group 128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300" name="Oval 129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01" name="Oval 130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02" name="Oval 130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03" name="Oval 130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67" name="Group 128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296" name="Oval 129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97" name="Oval 129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98" name="Oval 129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99" name="Oval 129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68" name="Group 128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294" name="Oval 129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95" name="Oval 129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69" name="Group 128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290" name="Oval 128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91" name="Oval 129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92" name="Oval 129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93" name="Oval 129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285" name="Oval 128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86" name="Oval 128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87" name="Oval 128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88" name="Oval 128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89" name="Oval 128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26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2970" name="Group 130"/>
            <p:cNvGrpSpPr/>
            <p:nvPr/>
          </p:nvGrpSpPr>
          <p:grpSpPr>
            <a:xfrm>
              <a:off x="1253368" y="1412263"/>
              <a:ext cx="49985" cy="49985"/>
              <a:chOff x="8943528" y="1497013"/>
              <a:chExt cx="1867907" cy="1867907"/>
            </a:xfrm>
          </p:grpSpPr>
          <p:sp>
            <p:nvSpPr>
              <p:cNvPr id="1187" name="Oval 118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983" name="Group 118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2984" name="Group 118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257" name="Oval 125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58" name="Oval 125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59" name="Oval 125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60" name="Oval 125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85" name="Group 119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255" name="Oval 125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56" name="Oval 125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986" name="Group 119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251" name="Oval 125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52" name="Oval 125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53" name="Oval 125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54" name="Oval 125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10" name="Group 119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011" name="Group 123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248" name="Oval 124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249" name="Oval 124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250" name="Oval 124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012" name="Group 123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244" name="Oval 124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245" name="Oval 124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246" name="Oval 124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247" name="Oval 124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013" name="Group 123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241" name="Oval 124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242" name="Oval 124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243" name="Oval 124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038" name="Group 123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238" name="Oval 123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239" name="Oval 123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240" name="Oval 123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40" name="Group 119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230" name="Oval 122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31" name="Oval 123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32" name="Oval 123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33" name="Oval 123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195" name="Oval 119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96" name="Oval 119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97" name="Oval 119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98" name="Oval 119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99" name="Oval 119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00" name="Oval 119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01" name="Oval 120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02" name="Oval 120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03" name="Oval 120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04" name="Oval 120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05" name="Oval 120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06" name="Oval 120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041" name="Group 120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226" name="Oval 122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27" name="Oval 122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28" name="Oval 122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29" name="Oval 122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42" name="Group 120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222" name="Oval 122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23" name="Oval 122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24" name="Oval 122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25" name="Oval 122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43" name="Group 120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220" name="Oval 121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21" name="Oval 122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44" name="Group 120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216" name="Oval 121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17" name="Oval 121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18" name="Oval 121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219" name="Oval 121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211" name="Oval 121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12" name="Oval 121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13" name="Oval 121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14" name="Oval 121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215" name="Oval 121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18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057" name="Group 131"/>
            <p:cNvGrpSpPr/>
            <p:nvPr/>
          </p:nvGrpSpPr>
          <p:grpSpPr>
            <a:xfrm>
              <a:off x="1305113" y="1384502"/>
              <a:ext cx="49985" cy="49985"/>
              <a:chOff x="8943528" y="1497013"/>
              <a:chExt cx="1867907" cy="1867907"/>
            </a:xfrm>
          </p:grpSpPr>
          <p:sp>
            <p:nvSpPr>
              <p:cNvPr id="1113" name="Oval 111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058" name="Group 111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059" name="Group 111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183" name="Oval 118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84" name="Oval 118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85" name="Oval 118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86" name="Oval 118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60" name="Group 111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181" name="Oval 118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82" name="Oval 118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84" name="Group 111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177" name="Oval 117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78" name="Oval 117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79" name="Oval 117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80" name="Oval 117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085" name="Group 111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086" name="Group 115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174" name="Oval 117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75" name="Oval 117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76" name="Oval 117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087" name="Group 116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170" name="Oval 116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71" name="Oval 117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72" name="Oval 117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73" name="Oval 117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112" name="Group 116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167" name="Oval 116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68" name="Oval 116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69" name="Oval 116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114" name="Group 116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164" name="Oval 116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65" name="Oval 116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66" name="Oval 116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115" name="Group 111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156" name="Oval 115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57" name="Oval 115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58" name="Oval 115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59" name="Oval 115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121" name="Oval 112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2" name="Oval 112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3" name="Oval 112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4" name="Oval 112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5" name="Oval 112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6" name="Oval 112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7" name="Oval 112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8" name="Oval 112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9" name="Oval 112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31" name="Oval 113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32" name="Oval 113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116" name="Group 113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152" name="Oval 115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53" name="Oval 115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54" name="Oval 115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55" name="Oval 115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117" name="Group 113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148" name="Oval 114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49" name="Oval 114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50" name="Oval 114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51" name="Oval 115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118" name="Group 113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146" name="Oval 114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47" name="Oval 114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131" name="Group 113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142" name="Oval 114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43" name="Oval 114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44" name="Oval 114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45" name="Oval 114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137" name="Oval 113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38" name="Oval 113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40" name="Oval 113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41" name="Oval 114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11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132" name="Group 135"/>
            <p:cNvGrpSpPr/>
            <p:nvPr/>
          </p:nvGrpSpPr>
          <p:grpSpPr>
            <a:xfrm>
              <a:off x="1372101" y="1372693"/>
              <a:ext cx="49985" cy="49985"/>
              <a:chOff x="8943528" y="1497013"/>
              <a:chExt cx="1867907" cy="1867907"/>
            </a:xfrm>
          </p:grpSpPr>
          <p:sp>
            <p:nvSpPr>
              <p:cNvPr id="1039" name="Oval 103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133" name="Group 103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134" name="Group 104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109" name="Oval 110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10" name="Oval 110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11" name="Oval 111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12" name="Oval 111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158" name="Group 104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107" name="Oval 110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08" name="Oval 110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159" name="Group 104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103" name="Oval 110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04" name="Oval 110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05" name="Oval 110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106" name="Oval 110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160" name="Group 104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161" name="Group 108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100" name="Oval 109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01" name="Oval 110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102" name="Oval 110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186" name="Group 108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096" name="Oval 109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97" name="Oval 109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98" name="Oval 109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99" name="Oval 109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188" name="Group 108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093" name="Oval 109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94" name="Oval 109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95" name="Oval 109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189" name="Group 108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090" name="Oval 108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91" name="Oval 109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92" name="Oval 109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190" name="Group 104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082" name="Oval 108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83" name="Oval 108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84" name="Oval 108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85" name="Oval 108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047" name="Oval 104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48" name="Oval 104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49" name="Oval 104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0" name="Oval 104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1" name="Oval 105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2" name="Oval 105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3" name="Oval 105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4" name="Oval 105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5" name="Oval 105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6" name="Oval 105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7" name="Oval 105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58" name="Oval 105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191" name="Group 105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078" name="Oval 107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79" name="Oval 107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80" name="Oval 107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81" name="Oval 108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192" name="Group 105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074" name="Oval 107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75" name="Oval 107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76" name="Oval 107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77" name="Oval 107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05" name="Group 106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072" name="Oval 107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73" name="Oval 107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06" name="Group 106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068" name="Oval 106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69" name="Oval 106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70" name="Oval 106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71" name="Oval 107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063" name="Oval 106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64" name="Oval 106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65" name="Oval 106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66" name="Oval 106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67" name="Oval 106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04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207" name="Group 136"/>
            <p:cNvGrpSpPr/>
            <p:nvPr/>
          </p:nvGrpSpPr>
          <p:grpSpPr>
            <a:xfrm>
              <a:off x="1356044" y="1444231"/>
              <a:ext cx="49985" cy="49985"/>
              <a:chOff x="8943528" y="1497013"/>
              <a:chExt cx="1867907" cy="1867907"/>
            </a:xfrm>
          </p:grpSpPr>
          <p:sp>
            <p:nvSpPr>
              <p:cNvPr id="965" name="Oval 96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208" name="Group 96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232" name="Group 96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035" name="Oval 103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36" name="Oval 103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37" name="Oval 103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38" name="Oval 103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33" name="Group 96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1033" name="Oval 103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34" name="Oval 103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34" name="Group 96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1029" name="Oval 102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30" name="Oval 102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31" name="Oval 103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32" name="Oval 103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35" name="Group 97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260" name="Group 101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026" name="Oval 102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27" name="Oval 102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28" name="Oval 102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262" name="Group 101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1022" name="Oval 102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23" name="Oval 102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24" name="Oval 102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25" name="Oval 102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263" name="Group 101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019" name="Oval 101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20" name="Oval 101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21" name="Oval 102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264" name="Group 101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1016" name="Oval 101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17" name="Oval 101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1018" name="Oval 101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265" name="Group 97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008" name="Oval 100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09" name="Oval 100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10" name="Oval 100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11" name="Oval 101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973" name="Oval 97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74" name="Oval 97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75" name="Oval 97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76" name="Oval 97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77" name="Oval 97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78" name="Oval 97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79" name="Oval 97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80" name="Oval 97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81" name="Oval 98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82" name="Oval 98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83" name="Oval 98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84" name="Oval 98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266" name="Group 98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004" name="Oval 100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05" name="Oval 100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06" name="Oval 100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07" name="Oval 100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79" name="Group 98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000" name="Oval 99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01" name="Oval 100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02" name="Oval 100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003" name="Oval 100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80" name="Group 98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998" name="Oval 99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99" name="Oval 99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281" name="Group 98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994" name="Oval 99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95" name="Oval 99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96" name="Oval 99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97" name="Oval 99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989" name="Oval 98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90" name="Oval 98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91" name="Oval 99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92" name="Oval 99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93" name="Oval 99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96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282" name="Group 137"/>
            <p:cNvGrpSpPr/>
            <p:nvPr/>
          </p:nvGrpSpPr>
          <p:grpSpPr>
            <a:xfrm>
              <a:off x="1311863" y="1513552"/>
              <a:ext cx="49985" cy="49985"/>
              <a:chOff x="8943528" y="1497013"/>
              <a:chExt cx="1867907" cy="1867907"/>
            </a:xfrm>
          </p:grpSpPr>
          <p:sp>
            <p:nvSpPr>
              <p:cNvPr id="891" name="Oval 89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306" name="Group 89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307" name="Group 89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961" name="Oval 96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62" name="Oval 96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63" name="Oval 96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64" name="Oval 96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308" name="Group 89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959" name="Oval 95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60" name="Oval 95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309" name="Group 89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955" name="Oval 95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56" name="Oval 95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57" name="Oval 95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58" name="Oval 95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334" name="Group 89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336" name="Group 93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952" name="Oval 95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953" name="Oval 95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954" name="Oval 95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337" name="Group 93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948" name="Oval 94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949" name="Oval 94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950" name="Oval 94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951" name="Oval 95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338" name="Group 93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945" name="Oval 94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946" name="Oval 94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947" name="Oval 94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339" name="Group 94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942" name="Oval 94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943" name="Oval 94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944" name="Oval 94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340" name="Group 89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934" name="Oval 93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35" name="Oval 93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36" name="Oval 93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37" name="Oval 93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899" name="Oval 89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0" name="Oval 89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1" name="Oval 90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2" name="Oval 90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3" name="Oval 90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4" name="Oval 90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5" name="Oval 90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6" name="Oval 90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7" name="Oval 90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8" name="Oval 90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9" name="Oval 90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10" name="Oval 90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353" name="Group 91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930" name="Oval 92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31" name="Oval 93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32" name="Oval 93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33" name="Oval 93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354" name="Group 91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926" name="Oval 92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27" name="Oval 92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28" name="Oval 92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29" name="Oval 92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355" name="Group 91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924" name="Oval 92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25" name="Oval 92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356" name="Group 91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920" name="Oval 91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21" name="Oval 92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22" name="Oval 92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923" name="Oval 92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915" name="Oval 91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16" name="Oval 91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17" name="Oval 91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18" name="Oval 91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19" name="Oval 91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89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380" name="Group 138"/>
            <p:cNvGrpSpPr/>
            <p:nvPr/>
          </p:nvGrpSpPr>
          <p:grpSpPr>
            <a:xfrm>
              <a:off x="1261890" y="1557881"/>
              <a:ext cx="49985" cy="49985"/>
              <a:chOff x="8943528" y="1497013"/>
              <a:chExt cx="1867907" cy="1867907"/>
            </a:xfrm>
          </p:grpSpPr>
          <p:sp>
            <p:nvSpPr>
              <p:cNvPr id="817" name="Oval 81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381" name="Group 81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382" name="Group 81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887" name="Oval 88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88" name="Oval 88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89" name="Oval 88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90" name="Oval 88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383" name="Group 82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885" name="Oval 88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86" name="Oval 88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576" name="Group 82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881" name="Oval 88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82" name="Oval 88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83" name="Oval 88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84" name="Oval 88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577" name="Group 82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8578" name="Group 86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878" name="Oval 87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79" name="Oval 87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80" name="Oval 87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579" name="Group 86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874" name="Oval 87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75" name="Oval 87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76" name="Oval 87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77" name="Oval 87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580" name="Group 86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871" name="Oval 87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72" name="Oval 87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73" name="Oval 87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581" name="Group 86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868" name="Oval 86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69" name="Oval 86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70" name="Oval 86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582" name="Group 82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860" name="Oval 85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61" name="Oval 86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62" name="Oval 86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63" name="Oval 86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825" name="Oval 82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26" name="Oval 82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27" name="Oval 82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28" name="Oval 82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29" name="Oval 82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30" name="Oval 82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31" name="Oval 83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32" name="Oval 83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33" name="Oval 83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34" name="Oval 83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35" name="Oval 83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36" name="Oval 83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8583" name="Group 83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856" name="Oval 85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57" name="Oval 85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58" name="Oval 85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59" name="Oval 85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584" name="Group 83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852" name="Oval 85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53" name="Oval 85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54" name="Oval 85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55" name="Oval 85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585" name="Group 83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850" name="Oval 84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51" name="Oval 85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586" name="Group 83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846" name="Oval 84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47" name="Oval 84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48" name="Oval 84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49" name="Oval 84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841" name="Oval 84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42" name="Oval 84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43" name="Oval 84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44" name="Oval 84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45" name="Oval 84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81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8587" name="Group 139"/>
            <p:cNvGrpSpPr/>
            <p:nvPr/>
          </p:nvGrpSpPr>
          <p:grpSpPr>
            <a:xfrm>
              <a:off x="1208661" y="1594305"/>
              <a:ext cx="49985" cy="49985"/>
              <a:chOff x="8943528" y="1497013"/>
              <a:chExt cx="1867907" cy="1867907"/>
            </a:xfrm>
          </p:grpSpPr>
          <p:sp>
            <p:nvSpPr>
              <p:cNvPr id="743" name="Oval 74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8588" name="Group 74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8589" name="Group 74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813" name="Oval 81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14" name="Oval 81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15" name="Oval 81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16" name="Oval 81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590" name="Group 74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811" name="Oval 81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12" name="Oval 81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591" name="Group 74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807" name="Oval 80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08" name="Oval 80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09" name="Oval 80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810" name="Oval 80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592" name="Group 74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8593" name="Group 78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804" name="Oval 80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05" name="Oval 80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06" name="Oval 80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594" name="Group 79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800" name="Oval 79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01" name="Oval 80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02" name="Oval 80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803" name="Oval 80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596" name="Group 79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797" name="Oval 79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98" name="Oval 79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99" name="Oval 79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8597" name="Group 79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794" name="Oval 79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95" name="Oval 79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96" name="Oval 79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598" name="Group 74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786" name="Oval 78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87" name="Oval 78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88" name="Oval 78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89" name="Oval 78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751" name="Oval 75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52" name="Oval 75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53" name="Oval 75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54" name="Oval 75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55" name="Oval 75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56" name="Oval 75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57" name="Oval 75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58" name="Oval 75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59" name="Oval 75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60" name="Oval 75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61" name="Oval 76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62" name="Oval 76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8599" name="Group 76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782" name="Oval 78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83" name="Oval 78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84" name="Oval 78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85" name="Oval 78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600" name="Group 76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778" name="Oval 77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79" name="Oval 77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80" name="Oval 77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81" name="Oval 78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601" name="Group 76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776" name="Oval 77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77" name="Oval 77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602" name="Group 76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772" name="Oval 77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73" name="Oval 77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74" name="Oval 77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75" name="Oval 77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767" name="Oval 76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68" name="Oval 76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69" name="Oval 76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70" name="Oval 76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771" name="Oval 77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74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8603" name="Group 140"/>
            <p:cNvGrpSpPr/>
            <p:nvPr/>
          </p:nvGrpSpPr>
          <p:grpSpPr>
            <a:xfrm>
              <a:off x="1143682" y="1615145"/>
              <a:ext cx="49985" cy="49985"/>
              <a:chOff x="8943528" y="1497013"/>
              <a:chExt cx="1867907" cy="1867907"/>
            </a:xfrm>
          </p:grpSpPr>
          <p:sp>
            <p:nvSpPr>
              <p:cNvPr id="669" name="Oval 66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8604" name="Group 66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8605" name="Group 67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739" name="Oval 73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40" name="Oval 73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41" name="Oval 74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42" name="Oval 74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606" name="Group 67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737" name="Oval 73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38" name="Oval 73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8607" name="Group 67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733" name="Oval 73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34" name="Oval 73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35" name="Oval 73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36" name="Oval 73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408" name="Group 67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410" name="Group 71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730" name="Oval 72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31" name="Oval 73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32" name="Oval 73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11" name="Group 71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726" name="Oval 72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27" name="Oval 72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28" name="Oval 72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29" name="Oval 72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12" name="Group 71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723" name="Oval 72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24" name="Oval 72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25" name="Oval 72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13" name="Group 71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720" name="Oval 71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21" name="Oval 72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722" name="Oval 72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414" name="Group 67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712" name="Oval 71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13" name="Oval 71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14" name="Oval 71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15" name="Oval 71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677" name="Oval 67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78" name="Oval 67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79" name="Oval 67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80" name="Oval 67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81" name="Oval 68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82" name="Oval 68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83" name="Oval 68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84" name="Oval 68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85" name="Oval 68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86" name="Oval 68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87" name="Oval 68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88" name="Oval 68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427" name="Group 68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708" name="Oval 70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09" name="Oval 70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10" name="Oval 70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11" name="Oval 71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428" name="Group 68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704" name="Oval 70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05" name="Oval 70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06" name="Oval 70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07" name="Oval 70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429" name="Group 69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702" name="Oval 70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03" name="Oval 70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430" name="Group 69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698" name="Oval 69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99" name="Oval 69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00" name="Oval 69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701" name="Oval 70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693" name="Oval 69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94" name="Oval 69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95" name="Oval 69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96" name="Oval 69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97" name="Oval 69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67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454" name="Group 142"/>
            <p:cNvGrpSpPr/>
            <p:nvPr/>
          </p:nvGrpSpPr>
          <p:grpSpPr>
            <a:xfrm>
              <a:off x="1067732" y="1619911"/>
              <a:ext cx="49985" cy="49985"/>
              <a:chOff x="8943528" y="1497013"/>
              <a:chExt cx="1867907" cy="1867907"/>
            </a:xfrm>
          </p:grpSpPr>
          <p:sp>
            <p:nvSpPr>
              <p:cNvPr id="595" name="Oval 59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455" name="Group 59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456" name="Group 59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665" name="Oval 66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66" name="Oval 66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67" name="Oval 66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68" name="Oval 66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457" name="Group 59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663" name="Oval 66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64" name="Oval 66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482" name="Group 59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659" name="Oval 65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60" name="Oval 65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61" name="Oval 66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62" name="Oval 66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484" name="Group 60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485" name="Group 64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656" name="Oval 65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657" name="Oval 65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658" name="Oval 65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86" name="Group 64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652" name="Oval 65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653" name="Oval 65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654" name="Oval 65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655" name="Oval 65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87" name="Group 64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649" name="Oval 64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650" name="Oval 64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651" name="Oval 65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88" name="Group 64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646" name="Oval 64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647" name="Oval 64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648" name="Oval 64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501" name="Group 60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638" name="Oval 63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39" name="Oval 63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40" name="Oval 63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41" name="Oval 64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603" name="Oval 60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04" name="Oval 60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05" name="Oval 60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06" name="Oval 60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07" name="Oval 60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08" name="Oval 60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09" name="Oval 60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10" name="Oval 60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11" name="Oval 61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12" name="Oval 61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13" name="Oval 61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14" name="Oval 61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502" name="Group 61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634" name="Oval 63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35" name="Oval 63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36" name="Oval 63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37" name="Oval 63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03" name="Group 61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630" name="Oval 62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31" name="Oval 63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32" name="Oval 63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33" name="Oval 63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04" name="Group 61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628" name="Oval 62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29" name="Oval 62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28" name="Group 61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25" name="Oval 62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627" name="Oval 62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619" name="Oval 61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20" name="Oval 61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21" name="Oval 62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22" name="Oval 62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623" name="Oval 62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59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529" name="Group 143"/>
            <p:cNvGrpSpPr/>
            <p:nvPr/>
          </p:nvGrpSpPr>
          <p:grpSpPr>
            <a:xfrm>
              <a:off x="999140" y="1601328"/>
              <a:ext cx="49985" cy="49985"/>
              <a:chOff x="8943528" y="1497013"/>
              <a:chExt cx="1867907" cy="1867907"/>
            </a:xfrm>
          </p:grpSpPr>
          <p:sp>
            <p:nvSpPr>
              <p:cNvPr id="521" name="Oval 52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530" name="Group 52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531" name="Group 52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591" name="Oval 59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92" name="Oval 59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93" name="Oval 59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94" name="Oval 59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56" name="Group 52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589" name="Oval 58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90" name="Oval 58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58" name="Group 52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585" name="Oval 58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86" name="Oval 58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87" name="Oval 58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88" name="Oval 58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59" name="Group 52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560" name="Group 56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582" name="Oval 58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83" name="Oval 58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84" name="Oval 58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561" name="Group 56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578" name="Oval 57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79" name="Oval 57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80" name="Oval 57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81" name="Oval 58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562" name="Group 56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575" name="Oval 57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76" name="Oval 57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77" name="Oval 57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575" name="Group 57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572" name="Oval 57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73" name="Oval 57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74" name="Oval 57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576" name="Group 52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564" name="Oval 56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65" name="Oval 56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66" name="Oval 56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67" name="Oval 56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529" name="Oval 52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0" name="Oval 52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1" name="Oval 53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2" name="Oval 53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3" name="Oval 53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4" name="Oval 53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5" name="Oval 53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6" name="Oval 53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7" name="Oval 53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8" name="Oval 53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39" name="Oval 53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40" name="Oval 53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577" name="Group 54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560" name="Oval 55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61" name="Oval 56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62" name="Oval 56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63" name="Oval 56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578" name="Group 54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556" name="Oval 55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57" name="Oval 55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58" name="Oval 55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59" name="Oval 55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602" name="Group 54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554" name="Oval 55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55" name="Oval 55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603" name="Group 54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550" name="Oval 54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51" name="Oval 55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52" name="Oval 55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53" name="Oval 55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545" name="Oval 54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46" name="Oval 54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47" name="Oval 54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48" name="Oval 54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49" name="Oval 54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52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604" name="Group 144"/>
            <p:cNvGrpSpPr/>
            <p:nvPr/>
          </p:nvGrpSpPr>
          <p:grpSpPr>
            <a:xfrm>
              <a:off x="1055194" y="1567046"/>
              <a:ext cx="49985" cy="49985"/>
              <a:chOff x="8943528" y="1497013"/>
              <a:chExt cx="1867907" cy="1867907"/>
            </a:xfrm>
          </p:grpSpPr>
          <p:sp>
            <p:nvSpPr>
              <p:cNvPr id="447" name="Oval 446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605" name="Group 447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630" name="Group 449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517" name="Oval 51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18" name="Oval 51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19" name="Oval 51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20" name="Oval 51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632" name="Group 450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515" name="Oval 51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16" name="Oval 51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633" name="Group 451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511" name="Oval 51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634" name="Group 452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635" name="Group 493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508" name="Oval 50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09" name="Oval 50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10" name="Oval 50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636" name="Group 494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504" name="Oval 50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05" name="Oval 50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06" name="Oval 505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07" name="Oval 50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649" name="Group 495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501" name="Oval 500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02" name="Oval 501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03" name="Oval 50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650" name="Group 496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98" name="Oval 49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99" name="Oval 49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500" name="Oval 499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651" name="Group 453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90" name="Oval 48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93" name="Oval 49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55" name="Oval 454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6" name="Oval 455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7" name="Oval 456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8" name="Oval 457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9" name="Oval 458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1" name="Oval 460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2" name="Oval 461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3" name="Oval 462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4" name="Oval 463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6" name="Oval 465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652" name="Group 466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86" name="Oval 48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8" name="Oval 48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676" name="Group 467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82" name="Oval 48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677" name="Group 468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80" name="Oval 47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678" name="Group 469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76" name="Oval 47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7" name="Oval 47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8" name="Oval 477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471" name="Oval 470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2" name="Oval 471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3" name="Oval 472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4" name="Oval 473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5" name="Oval 474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49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679" name="Group 145"/>
            <p:cNvGrpSpPr/>
            <p:nvPr/>
          </p:nvGrpSpPr>
          <p:grpSpPr>
            <a:xfrm>
              <a:off x="1132061" y="1555665"/>
              <a:ext cx="49985" cy="49985"/>
              <a:chOff x="8943528" y="1497013"/>
              <a:chExt cx="1867907" cy="1867907"/>
            </a:xfrm>
          </p:grpSpPr>
          <p:sp>
            <p:nvSpPr>
              <p:cNvPr id="373" name="Oval 372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704" name="Group 373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706" name="Group 375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43" name="Oval 44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4" name="Oval 44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07" name="Group 376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441" name="Oval 44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2" name="Oval 44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08" name="Group 377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437" name="Oval 43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8" name="Oval 437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39" name="Oval 438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40" name="Oval 439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09" name="Group 378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710" name="Group 419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34" name="Oval 43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5" name="Oval 43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723" name="Group 420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430" name="Oval 42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724" name="Group 421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27" name="Oval 426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8" name="Oval 427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9" name="Oval 42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725" name="Group 422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424" name="Oval 423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726" name="Group 379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416" name="Oval 41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81" name="Oval 380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2" name="Oval 381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3" name="Oval 382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4" name="Oval 383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5" name="Oval 384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6" name="Oval 385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7" name="Oval 386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8" name="Oval 387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0" name="Oval 389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1" name="Oval 390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2" name="Oval 391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750" name="Group 392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12" name="Oval 41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3" name="Oval 41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4" name="Oval 41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51" name="Group 393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408" name="Oval 40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9" name="Oval 40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0" name="Oval 40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11" name="Oval 41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52" name="Group 394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406" name="Oval 40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7" name="Oval 40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53" name="Group 395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402" name="Oval 40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5" name="Oval 404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97" name="Oval 396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8" name="Oval 397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9" name="Oval 398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0" name="Oval 399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1" name="Oval 400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75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778" name="Group 146"/>
            <p:cNvGrpSpPr/>
            <p:nvPr/>
          </p:nvGrpSpPr>
          <p:grpSpPr>
            <a:xfrm>
              <a:off x="1196132" y="1528971"/>
              <a:ext cx="49985" cy="49985"/>
              <a:chOff x="8943528" y="1497013"/>
              <a:chExt cx="1867907" cy="1867907"/>
            </a:xfrm>
          </p:grpSpPr>
          <p:sp>
            <p:nvSpPr>
              <p:cNvPr id="299" name="Oval 298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780" name="Group 299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781" name="Group 301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69" name="Oval 36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82" name="Group 302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367" name="Oval 366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83" name="Group 303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363" name="Oval 36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784" name="Group 304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797" name="Group 345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60" name="Oval 35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1" name="Oval 36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62" name="Oval 36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798" name="Group 346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356" name="Oval 35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7" name="Oval 35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8" name="Oval 357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9" name="Oval 358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799" name="Group 347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53" name="Oval 352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4" name="Oval 353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5" name="Oval 35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800" name="Group 348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350" name="Oval 349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1" name="Oval 350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352" name="Oval 351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24" name="Group 305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342" name="Oval 34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3" name="Oval 342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4" name="Oval 343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5" name="Oval 344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07" name="Oval 306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8" name="Oval 307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0" name="Oval 309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1" name="Oval 310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2" name="Oval 311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3" name="Oval 312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4" name="Oval 313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5" name="Oval 314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6" name="Oval 315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7" name="Oval 316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825" name="Group 318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38" name="Oval 33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9" name="Oval 33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0" name="Oval 33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41" name="Oval 34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826" name="Group 319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334" name="Oval 33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827" name="Group 320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332" name="Oval 331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852" name="Group 321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328" name="Oval 32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323" name="Oval 322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4" name="Oval 323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5" name="Oval 324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7" name="Oval 326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01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854" name="Group 147"/>
            <p:cNvGrpSpPr/>
            <p:nvPr/>
          </p:nvGrpSpPr>
          <p:grpSpPr>
            <a:xfrm>
              <a:off x="1246507" y="1492784"/>
              <a:ext cx="49985" cy="49985"/>
              <a:chOff x="8943528" y="1497013"/>
              <a:chExt cx="1867907" cy="1867907"/>
            </a:xfrm>
          </p:grpSpPr>
          <p:sp>
            <p:nvSpPr>
              <p:cNvPr id="225" name="Oval 224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855" name="Group 225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856" name="Group 227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95" name="Oval 29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6" name="Oval 29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7" name="Oval 29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8" name="Oval 29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857" name="Group 228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93" name="Oval 292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858" name="Group 229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89" name="Oval 28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0" name="Oval 289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871" name="Group 230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872" name="Group 271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86" name="Oval 28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7" name="Oval 28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8" name="Oval 28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873" name="Group 272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82" name="Oval 28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3" name="Oval 28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4" name="Oval 283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5" name="Oval 284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874" name="Group 273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79" name="Oval 278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81" name="Oval 28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898" name="Group 274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76" name="Oval 275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78" name="Oval 277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899" name="Group 231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268" name="Oval 26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33" name="Oval 232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4" name="Oval 233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5" name="Oval 234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39" name="Oval 238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0" name="Oval 239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2" name="Oval 241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3" name="Oval 242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44" name="Oval 243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900" name="Group 244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64" name="Oval 26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901" name="Group 245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260" name="Oval 25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1" name="Oval 26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926" name="Group 246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9" name="Oval 258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928" name="Group 247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254" name="Oval 25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5" name="Oval 25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49" name="Oval 248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2" name="Oval 251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3" name="Oval 252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27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929" name="Group 149"/>
            <p:cNvGrpSpPr/>
            <p:nvPr/>
          </p:nvGrpSpPr>
          <p:grpSpPr>
            <a:xfrm>
              <a:off x="1295525" y="1454452"/>
              <a:ext cx="49985" cy="49985"/>
              <a:chOff x="8943528" y="1497013"/>
              <a:chExt cx="1867907" cy="1867907"/>
            </a:xfrm>
          </p:grpSpPr>
          <p:sp>
            <p:nvSpPr>
              <p:cNvPr id="151" name="Oval 150"/>
              <p:cNvSpPr/>
              <p:nvPr/>
            </p:nvSpPr>
            <p:spPr bwMode="auto">
              <a:xfrm>
                <a:off x="8943528" y="1497013"/>
                <a:ext cx="1867907" cy="1867907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>
                <a:glow>
                  <a:scrgbClr r="0" g="0" b="0"/>
                </a:glow>
              </a:effectLst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35731" indent="-135731" algn="ctr" defTabSz="685800" ea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Font typeface="Arial" pitchFamily="34" charset="0"/>
                  <a:buChar char="–"/>
                </a:pPr>
                <a:endParaRPr lang="en-US" sz="825" b="1" ker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3930" name="Group 151"/>
              <p:cNvGrpSpPr/>
              <p:nvPr/>
            </p:nvGrpSpPr>
            <p:grpSpPr>
              <a:xfrm>
                <a:off x="8974045" y="1539626"/>
                <a:ext cx="1830328" cy="1739079"/>
                <a:chOff x="8974045" y="1539626"/>
                <a:chExt cx="1830328" cy="1739079"/>
              </a:xfrm>
              <a:solidFill>
                <a:schemeClr val="accent4"/>
              </a:solidFill>
            </p:grpSpPr>
            <p:grpSp>
              <p:nvGrpSpPr>
                <p:cNvPr id="3931" name="Group 153"/>
                <p:cNvGrpSpPr/>
                <p:nvPr/>
              </p:nvGrpSpPr>
              <p:grpSpPr>
                <a:xfrm rot="16200000" flipH="1">
                  <a:off x="10209328" y="1757774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21" name="Oval 220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2" name="Oval 221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3" name="Oval 222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932" name="Group 154"/>
                <p:cNvGrpSpPr/>
                <p:nvPr/>
              </p:nvGrpSpPr>
              <p:grpSpPr>
                <a:xfrm rot="1135326" flipH="1">
                  <a:off x="10210109" y="2080746"/>
                  <a:ext cx="187245" cy="111958"/>
                  <a:chOff x="-195337" y="3614732"/>
                  <a:chExt cx="76462" cy="45719"/>
                </a:xfrm>
                <a:grpFill/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20" name="Oval 219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945" name="Group 155"/>
                <p:cNvGrpSpPr/>
                <p:nvPr/>
              </p:nvGrpSpPr>
              <p:grpSpPr>
                <a:xfrm rot="11829130" flipH="1">
                  <a:off x="10437287" y="2020368"/>
                  <a:ext cx="206373" cy="221878"/>
                  <a:chOff x="-195337" y="3569845"/>
                  <a:chExt cx="84273" cy="90606"/>
                </a:xfrm>
                <a:grpFill/>
              </p:grpSpPr>
              <p:sp>
                <p:nvSpPr>
                  <p:cNvPr id="215" name="Oval 214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8" name="Oval 217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3946" name="Group 156"/>
                <p:cNvGrpSpPr/>
                <p:nvPr/>
              </p:nvGrpSpPr>
              <p:grpSpPr>
                <a:xfrm rot="16200000">
                  <a:off x="9465243" y="1527761"/>
                  <a:ext cx="744439" cy="768169"/>
                  <a:chOff x="-193469" y="3569845"/>
                  <a:chExt cx="193870" cy="200050"/>
                </a:xfrm>
                <a:grpFill/>
              </p:grpSpPr>
              <p:grpSp>
                <p:nvGrpSpPr>
                  <p:cNvPr id="3947" name="Group 197"/>
                  <p:cNvGrpSpPr/>
                  <p:nvPr/>
                </p:nvGrpSpPr>
                <p:grpSpPr>
                  <a:xfrm>
                    <a:off x="-188119" y="3569845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12" name="Oval 21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3" name="Oval 21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4" name="Oval 21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948" name="Group 198"/>
                  <p:cNvGrpSpPr/>
                  <p:nvPr/>
                </p:nvGrpSpPr>
                <p:grpSpPr>
                  <a:xfrm rot="15064674">
                    <a:off x="-108395" y="3569845"/>
                    <a:ext cx="84273" cy="90606"/>
                    <a:chOff x="-195337" y="3569845"/>
                    <a:chExt cx="84273" cy="90606"/>
                  </a:xfrm>
                  <a:grpFill/>
                </p:grpSpPr>
                <p:sp>
                  <p:nvSpPr>
                    <p:cNvPr id="208" name="Oval 207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9" name="Oval 208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0" name="Oval 209"/>
                    <p:cNvSpPr/>
                    <p:nvPr/>
                  </p:nvSpPr>
                  <p:spPr bwMode="auto">
                    <a:xfrm>
                      <a:off x="-195337" y="3614732"/>
                      <a:ext cx="45719" cy="4571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11" name="Oval 210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972" name="Group 199"/>
                  <p:cNvGrpSpPr/>
                  <p:nvPr/>
                </p:nvGrpSpPr>
                <p:grpSpPr>
                  <a:xfrm rot="8703065">
                    <a:off x="-193469" y="3679289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05" name="Oval 204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6" name="Oval 205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7" name="Oval 206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973" name="Group 200"/>
                  <p:cNvGrpSpPr/>
                  <p:nvPr/>
                </p:nvGrpSpPr>
                <p:grpSpPr>
                  <a:xfrm rot="4370870">
                    <a:off x="-83430" y="3666382"/>
                    <a:ext cx="77055" cy="90606"/>
                    <a:chOff x="-188119" y="3569845"/>
                    <a:chExt cx="77055" cy="90606"/>
                  </a:xfrm>
                  <a:grpFill/>
                </p:grpSpPr>
                <p:sp>
                  <p:nvSpPr>
                    <p:cNvPr id="202" name="Oval 201"/>
                    <p:cNvSpPr/>
                    <p:nvPr/>
                  </p:nvSpPr>
                  <p:spPr bwMode="auto">
                    <a:xfrm>
                      <a:off x="-137163" y="3642163"/>
                      <a:ext cx="18288" cy="1828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3" name="Oval 202"/>
                    <p:cNvSpPr/>
                    <p:nvPr/>
                  </p:nvSpPr>
                  <p:spPr bwMode="auto">
                    <a:xfrm>
                      <a:off x="-188119" y="3569845"/>
                      <a:ext cx="27432" cy="27432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sp>
                  <p:nvSpPr>
                    <p:cNvPr id="204" name="Oval 203"/>
                    <p:cNvSpPr/>
                    <p:nvPr/>
                  </p:nvSpPr>
                  <p:spPr bwMode="auto">
                    <a:xfrm>
                      <a:off x="-147640" y="3590920"/>
                      <a:ext cx="36576" cy="3657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135731" indent="-135731" algn="ctr" defTabSz="685800" ea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Font typeface="Arial" pitchFamily="34" charset="0"/>
                        <a:buChar char="–"/>
                      </a:pPr>
                      <a:endParaRPr lang="en-US" sz="825" b="1" kern="0">
                        <a:solidFill>
                          <a:srgbClr val="FF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974" name="Group 157"/>
                <p:cNvGrpSpPr/>
                <p:nvPr/>
              </p:nvGrpSpPr>
              <p:grpSpPr>
                <a:xfrm rot="3303065">
                  <a:off x="8926788" y="2147469"/>
                  <a:ext cx="529753" cy="435240"/>
                  <a:chOff x="-249025" y="3547104"/>
                  <a:chExt cx="137961" cy="113347"/>
                </a:xfrm>
                <a:grpFill/>
              </p:grpSpPr>
              <p:sp>
                <p:nvSpPr>
                  <p:cNvPr id="194" name="Oval 19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>
                    <a:off x="-204621" y="3547104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 bwMode="auto">
                  <a:xfrm>
                    <a:off x="-249025" y="3583156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59" name="Oval 158"/>
                <p:cNvSpPr/>
                <p:nvPr/>
              </p:nvSpPr>
              <p:spPr bwMode="auto">
                <a:xfrm rot="20570870">
                  <a:off x="9179706" y="1853812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 bwMode="auto">
                <a:xfrm rot="20570870">
                  <a:off x="9228088" y="197272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1" name="Oval 160"/>
                <p:cNvSpPr/>
                <p:nvPr/>
              </p:nvSpPr>
              <p:spPr bwMode="auto">
                <a:xfrm rot="9664674">
                  <a:off x="9789204" y="316135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 bwMode="auto">
                <a:xfrm rot="9664674">
                  <a:off x="9915104" y="3103150"/>
                  <a:ext cx="175555" cy="175555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3" name="Oval 162"/>
                <p:cNvSpPr/>
                <p:nvPr/>
              </p:nvSpPr>
              <p:spPr bwMode="auto">
                <a:xfrm rot="20570870">
                  <a:off x="10152028" y="3073981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rot="16200000">
                  <a:off x="10336071" y="2962610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5" name="Oval 164"/>
                <p:cNvSpPr/>
                <p:nvPr/>
              </p:nvSpPr>
              <p:spPr bwMode="auto">
                <a:xfrm rot="9664674">
                  <a:off x="10428725" y="2717724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 bwMode="auto">
                <a:xfrm rot="9664674">
                  <a:off x="10450876" y="2833875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7" name="Oval 166"/>
                <p:cNvSpPr/>
                <p:nvPr/>
              </p:nvSpPr>
              <p:spPr bwMode="auto">
                <a:xfrm rot="16200000">
                  <a:off x="10461400" y="273363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auto">
                <a:xfrm rot="9664674">
                  <a:off x="10522121" y="2189241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 bwMode="auto">
                <a:xfrm rot="9664674">
                  <a:off x="10699037" y="2406703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0" name="Oval 169"/>
                <p:cNvSpPr/>
                <p:nvPr/>
              </p:nvSpPr>
              <p:spPr bwMode="auto">
                <a:xfrm rot="9664674">
                  <a:off x="10544272" y="2305388"/>
                  <a:ext cx="140446" cy="14044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975" name="Group 170"/>
                <p:cNvGrpSpPr/>
                <p:nvPr/>
              </p:nvGrpSpPr>
              <p:grpSpPr>
                <a:xfrm rot="16200000">
                  <a:off x="9418839" y="2620416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90" name="Oval 18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93" name="Oval 192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000" name="Group 171"/>
                <p:cNvGrpSpPr/>
                <p:nvPr/>
              </p:nvGrpSpPr>
              <p:grpSpPr>
                <a:xfrm rot="9664674">
                  <a:off x="9418839" y="2286568"/>
                  <a:ext cx="323598" cy="347917"/>
                  <a:chOff x="-195337" y="3569845"/>
                  <a:chExt cx="84273" cy="90606"/>
                </a:xfrm>
                <a:grpFill/>
              </p:grpSpPr>
              <p:sp>
                <p:nvSpPr>
                  <p:cNvPr id="186" name="Oval 185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8" name="Oval 187"/>
                  <p:cNvSpPr/>
                  <p:nvPr/>
                </p:nvSpPr>
                <p:spPr bwMode="auto">
                  <a:xfrm>
                    <a:off x="-195337" y="3614732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9" name="Oval 188"/>
                  <p:cNvSpPr/>
                  <p:nvPr/>
                </p:nvSpPr>
                <p:spPr bwMode="auto">
                  <a:xfrm>
                    <a:off x="-147640" y="3590920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002" name="Group 172"/>
                <p:cNvGrpSpPr/>
                <p:nvPr/>
              </p:nvGrpSpPr>
              <p:grpSpPr>
                <a:xfrm rot="3303065">
                  <a:off x="9859359" y="2614808"/>
                  <a:ext cx="265889" cy="347917"/>
                  <a:chOff x="-188119" y="3569845"/>
                  <a:chExt cx="69244" cy="90606"/>
                </a:xfrm>
                <a:grpFill/>
              </p:grpSpPr>
              <p:sp>
                <p:nvSpPr>
                  <p:cNvPr id="184" name="Oval 183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5" name="Oval 184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4003" name="Group 173"/>
                <p:cNvGrpSpPr/>
                <p:nvPr/>
              </p:nvGrpSpPr>
              <p:grpSpPr>
                <a:xfrm rot="20570870">
                  <a:off x="9690652" y="1934689"/>
                  <a:ext cx="376950" cy="698594"/>
                  <a:chOff x="-209382" y="3495118"/>
                  <a:chExt cx="98167" cy="181931"/>
                </a:xfrm>
                <a:grpFill/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>
                    <a:off x="-137163" y="3642163"/>
                    <a:ext cx="18288" cy="18288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1" name="Oval 180"/>
                  <p:cNvSpPr/>
                  <p:nvPr/>
                </p:nvSpPr>
                <p:spPr bwMode="auto">
                  <a:xfrm>
                    <a:off x="-188119" y="3569845"/>
                    <a:ext cx="27432" cy="27432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>
                    <a:off x="-156934" y="3495118"/>
                    <a:ext cx="45719" cy="45719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3" name="Oval 182"/>
                  <p:cNvSpPr/>
                  <p:nvPr/>
                </p:nvSpPr>
                <p:spPr bwMode="auto">
                  <a:xfrm>
                    <a:off x="-209382" y="3640473"/>
                    <a:ext cx="36576" cy="3657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35731" indent="-135731" algn="ctr" defTabSz="685800" eaLnBrk="0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  <a:buFont typeface="Arial" pitchFamily="34" charset="0"/>
                      <a:buChar char="–"/>
                    </a:pPr>
                    <a:endParaRPr lang="en-US" sz="825" b="1" ker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75" name="Oval 174"/>
                <p:cNvSpPr/>
                <p:nvPr/>
              </p:nvSpPr>
              <p:spPr bwMode="auto">
                <a:xfrm rot="1420148">
                  <a:off x="9674636" y="3201036"/>
                  <a:ext cx="70227" cy="7022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6" name="Oval 175"/>
                <p:cNvSpPr/>
                <p:nvPr/>
              </p:nvSpPr>
              <p:spPr bwMode="auto">
                <a:xfrm rot="1420148">
                  <a:off x="9291135" y="3004370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rot="1420148">
                  <a:off x="9099668" y="2736097"/>
                  <a:ext cx="175554" cy="17555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8" name="Oval 177"/>
                <p:cNvSpPr/>
                <p:nvPr/>
              </p:nvSpPr>
              <p:spPr bwMode="auto">
                <a:xfrm rot="18687953">
                  <a:off x="9334607" y="1854676"/>
                  <a:ext cx="105336" cy="105332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79" name="Oval 178"/>
                <p:cNvSpPr/>
                <p:nvPr/>
              </p:nvSpPr>
              <p:spPr bwMode="auto">
                <a:xfrm rot="18687953">
                  <a:off x="8993388" y="2431657"/>
                  <a:ext cx="140447" cy="1404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35731" indent="-135731" algn="ctr" defTabSz="685800" eaLnBrk="0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Font typeface="Arial" pitchFamily="34" charset="0"/>
                    <a:buChar char="–"/>
                  </a:pPr>
                  <a:endParaRPr lang="en-US" sz="825" b="1" ker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53" name="Freeform 92"/>
              <p:cNvSpPr>
                <a:spLocks/>
              </p:cNvSpPr>
              <p:nvPr/>
            </p:nvSpPr>
            <p:spPr bwMode="auto">
              <a:xfrm rot="20026198">
                <a:off x="9167813" y="2022476"/>
                <a:ext cx="1582738" cy="1239837"/>
              </a:xfrm>
              <a:custGeom>
                <a:avLst/>
                <a:gdLst>
                  <a:gd name="T0" fmla="*/ 155 w 529"/>
                  <a:gd name="T1" fmla="*/ 9 h 413"/>
                  <a:gd name="T2" fmla="*/ 14 w 529"/>
                  <a:gd name="T3" fmla="*/ 154 h 413"/>
                  <a:gd name="T4" fmla="*/ 335 w 529"/>
                  <a:gd name="T5" fmla="*/ 353 h 413"/>
                  <a:gd name="T6" fmla="*/ 477 w 529"/>
                  <a:gd name="T7" fmla="*/ 153 h 413"/>
                  <a:gd name="T8" fmla="*/ 308 w 529"/>
                  <a:gd name="T9" fmla="*/ 215 h 413"/>
                  <a:gd name="T10" fmla="*/ 284 w 529"/>
                  <a:gd name="T11" fmla="*/ 305 h 413"/>
                  <a:gd name="T12" fmla="*/ 150 w 529"/>
                  <a:gd name="T13" fmla="*/ 305 h 413"/>
                  <a:gd name="T14" fmla="*/ 188 w 529"/>
                  <a:gd name="T15" fmla="*/ 189 h 413"/>
                  <a:gd name="T16" fmla="*/ 155 w 529"/>
                  <a:gd name="T17" fmla="*/ 9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413">
                    <a:moveTo>
                      <a:pt x="155" y="9"/>
                    </a:moveTo>
                    <a:cubicBezTo>
                      <a:pt x="116" y="0"/>
                      <a:pt x="0" y="7"/>
                      <a:pt x="14" y="154"/>
                    </a:cubicBezTo>
                    <a:cubicBezTo>
                      <a:pt x="23" y="248"/>
                      <a:pt x="115" y="413"/>
                      <a:pt x="335" y="353"/>
                    </a:cubicBezTo>
                    <a:cubicBezTo>
                      <a:pt x="394" y="337"/>
                      <a:pt x="529" y="258"/>
                      <a:pt x="477" y="153"/>
                    </a:cubicBezTo>
                    <a:cubicBezTo>
                      <a:pt x="457" y="112"/>
                      <a:pt x="349" y="78"/>
                      <a:pt x="308" y="215"/>
                    </a:cubicBezTo>
                    <a:cubicBezTo>
                      <a:pt x="301" y="237"/>
                      <a:pt x="297" y="292"/>
                      <a:pt x="284" y="305"/>
                    </a:cubicBezTo>
                    <a:cubicBezTo>
                      <a:pt x="259" y="330"/>
                      <a:pt x="188" y="376"/>
                      <a:pt x="150" y="305"/>
                    </a:cubicBezTo>
                    <a:cubicBezTo>
                      <a:pt x="150" y="305"/>
                      <a:pt x="124" y="280"/>
                      <a:pt x="188" y="189"/>
                    </a:cubicBezTo>
                    <a:cubicBezTo>
                      <a:pt x="188" y="189"/>
                      <a:pt x="279" y="37"/>
                      <a:pt x="155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544F4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4004" name="Group 10"/>
          <p:cNvGrpSpPr/>
          <p:nvPr/>
        </p:nvGrpSpPr>
        <p:grpSpPr>
          <a:xfrm>
            <a:off x="1964464" y="2076660"/>
            <a:ext cx="527278" cy="606067"/>
            <a:chOff x="6073783" y="3731100"/>
            <a:chExt cx="1278410" cy="1102078"/>
          </a:xfrm>
        </p:grpSpPr>
        <p:sp>
          <p:nvSpPr>
            <p:cNvPr id="9705" name="Hexagon 9704"/>
            <p:cNvSpPr/>
            <p:nvPr/>
          </p:nvSpPr>
          <p:spPr>
            <a:xfrm>
              <a:off x="6073783" y="3731100"/>
              <a:ext cx="1278410" cy="1102078"/>
            </a:xfrm>
            <a:prstGeom prst="hexagon">
              <a:avLst/>
            </a:prstGeom>
            <a:solidFill>
              <a:schemeClr val="bg1">
                <a:lumMod val="95000"/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9706" name="Freeform 6"/>
            <p:cNvSpPr>
              <a:spLocks noEditPoints="1"/>
            </p:cNvSpPr>
            <p:nvPr/>
          </p:nvSpPr>
          <p:spPr bwMode="auto">
            <a:xfrm>
              <a:off x="6348901" y="3890485"/>
              <a:ext cx="728174" cy="783308"/>
            </a:xfrm>
            <a:custGeom>
              <a:avLst/>
              <a:gdLst>
                <a:gd name="T0" fmla="*/ 1379 w 12659"/>
                <a:gd name="T1" fmla="*/ 6444 h 13638"/>
                <a:gd name="T2" fmla="*/ 3995 w 12659"/>
                <a:gd name="T3" fmla="*/ 6243 h 13638"/>
                <a:gd name="T4" fmla="*/ 4552 w 12659"/>
                <a:gd name="T5" fmla="*/ 13127 h 13638"/>
                <a:gd name="T6" fmla="*/ 3109 w 12659"/>
                <a:gd name="T7" fmla="*/ 7377 h 13638"/>
                <a:gd name="T8" fmla="*/ 2595 w 12659"/>
                <a:gd name="T9" fmla="*/ 13349 h 13638"/>
                <a:gd name="T10" fmla="*/ 5614 w 12659"/>
                <a:gd name="T11" fmla="*/ 9987 h 13638"/>
                <a:gd name="T12" fmla="*/ 4932 w 12659"/>
                <a:gd name="T13" fmla="*/ 7272 h 13638"/>
                <a:gd name="T14" fmla="*/ 6368 w 12659"/>
                <a:gd name="T15" fmla="*/ 7956 h 13638"/>
                <a:gd name="T16" fmla="*/ 11217 w 12659"/>
                <a:gd name="T17" fmla="*/ 8217 h 13638"/>
                <a:gd name="T18" fmla="*/ 8450 w 12659"/>
                <a:gd name="T19" fmla="*/ 13074 h 13638"/>
                <a:gd name="T20" fmla="*/ 9024 w 12659"/>
                <a:gd name="T21" fmla="*/ 10885 h 13638"/>
                <a:gd name="T22" fmla="*/ 9562 w 12659"/>
                <a:gd name="T23" fmla="*/ 9554 h 13638"/>
                <a:gd name="T24" fmla="*/ 10595 w 12659"/>
                <a:gd name="T25" fmla="*/ 9744 h 13638"/>
                <a:gd name="T26" fmla="*/ 9417 w 12659"/>
                <a:gd name="T27" fmla="*/ 10110 h 13638"/>
                <a:gd name="T28" fmla="*/ 9700 w 12659"/>
                <a:gd name="T29" fmla="*/ 12281 h 13638"/>
                <a:gd name="T30" fmla="*/ 8559 w 12659"/>
                <a:gd name="T31" fmla="*/ 7278 h 13638"/>
                <a:gd name="T32" fmla="*/ 5972 w 12659"/>
                <a:gd name="T33" fmla="*/ 10402 h 13638"/>
                <a:gd name="T34" fmla="*/ 8009 w 12659"/>
                <a:gd name="T35" fmla="*/ 10669 h 13638"/>
                <a:gd name="T36" fmla="*/ 7728 w 12659"/>
                <a:gd name="T37" fmla="*/ 10458 h 13638"/>
                <a:gd name="T38" fmla="*/ 7375 w 12659"/>
                <a:gd name="T39" fmla="*/ 8733 h 13638"/>
                <a:gd name="T40" fmla="*/ 7725 w 12659"/>
                <a:gd name="T41" fmla="*/ 9586 h 13638"/>
                <a:gd name="T42" fmla="*/ 7812 w 12659"/>
                <a:gd name="T43" fmla="*/ 12433 h 13638"/>
                <a:gd name="T44" fmla="*/ 7889 w 12659"/>
                <a:gd name="T45" fmla="*/ 9763 h 13638"/>
                <a:gd name="T46" fmla="*/ 7559 w 12659"/>
                <a:gd name="T47" fmla="*/ 9969 h 13638"/>
                <a:gd name="T48" fmla="*/ 9514 w 12659"/>
                <a:gd name="T49" fmla="*/ 9794 h 13638"/>
                <a:gd name="T50" fmla="*/ 9574 w 12659"/>
                <a:gd name="T51" fmla="*/ 9970 h 13638"/>
                <a:gd name="T52" fmla="*/ 1340 w 12659"/>
                <a:gd name="T53" fmla="*/ 2377 h 13638"/>
                <a:gd name="T54" fmla="*/ 4401 w 12659"/>
                <a:gd name="T55" fmla="*/ 2302 h 13638"/>
                <a:gd name="T56" fmla="*/ 4042 w 12659"/>
                <a:gd name="T57" fmla="*/ 6093 h 13638"/>
                <a:gd name="T58" fmla="*/ 2367 w 12659"/>
                <a:gd name="T59" fmla="*/ 5467 h 13638"/>
                <a:gd name="T60" fmla="*/ 4926 w 12659"/>
                <a:gd name="T61" fmla="*/ 4781 h 13638"/>
                <a:gd name="T62" fmla="*/ 2850 w 12659"/>
                <a:gd name="T63" fmla="*/ 5153 h 13638"/>
                <a:gd name="T64" fmla="*/ 1346 w 12659"/>
                <a:gd name="T65" fmla="*/ 4423 h 13638"/>
                <a:gd name="T66" fmla="*/ 1372 w 12659"/>
                <a:gd name="T67" fmla="*/ 5251 h 13638"/>
                <a:gd name="T68" fmla="*/ 2892 w 12659"/>
                <a:gd name="T69" fmla="*/ 6768 h 13638"/>
                <a:gd name="T70" fmla="*/ 6978 w 12659"/>
                <a:gd name="T71" fmla="*/ 5454 h 13638"/>
                <a:gd name="T72" fmla="*/ 6718 w 12659"/>
                <a:gd name="T73" fmla="*/ 4842 h 13638"/>
                <a:gd name="T74" fmla="*/ 10517 w 12659"/>
                <a:gd name="T75" fmla="*/ 639 h 13638"/>
                <a:gd name="T76" fmla="*/ 9647 w 12659"/>
                <a:gd name="T77" fmla="*/ 6268 h 13638"/>
                <a:gd name="T78" fmla="*/ 7134 w 12659"/>
                <a:gd name="T79" fmla="*/ 2277 h 13638"/>
                <a:gd name="T80" fmla="*/ 7508 w 12659"/>
                <a:gd name="T81" fmla="*/ 3276 h 13638"/>
                <a:gd name="T82" fmla="*/ 9698 w 12659"/>
                <a:gd name="T83" fmla="*/ 2628 h 13638"/>
                <a:gd name="T84" fmla="*/ 7582 w 12659"/>
                <a:gd name="T85" fmla="*/ 4808 h 13638"/>
                <a:gd name="T86" fmla="*/ 9803 w 12659"/>
                <a:gd name="T87" fmla="*/ 4005 h 13638"/>
                <a:gd name="T88" fmla="*/ 9888 w 12659"/>
                <a:gd name="T89" fmla="*/ 3903 h 13638"/>
                <a:gd name="T90" fmla="*/ 11484 w 12659"/>
                <a:gd name="T91" fmla="*/ 3038 h 13638"/>
                <a:gd name="T92" fmla="*/ 9857 w 12659"/>
                <a:gd name="T93" fmla="*/ 2345 h 13638"/>
                <a:gd name="T94" fmla="*/ 10050 w 12659"/>
                <a:gd name="T95" fmla="*/ 2152 h 13638"/>
                <a:gd name="T96" fmla="*/ 9425 w 12659"/>
                <a:gd name="T97" fmla="*/ 2078 h 13638"/>
                <a:gd name="T98" fmla="*/ 2810 w 12659"/>
                <a:gd name="T99" fmla="*/ 2950 h 13638"/>
                <a:gd name="T100" fmla="*/ 4295 w 12659"/>
                <a:gd name="T101" fmla="*/ 1262 h 13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59" h="13638">
                  <a:moveTo>
                    <a:pt x="1853" y="13528"/>
                  </a:moveTo>
                  <a:cubicBezTo>
                    <a:pt x="1636" y="13447"/>
                    <a:pt x="1482" y="13299"/>
                    <a:pt x="1397" y="13087"/>
                  </a:cubicBezTo>
                  <a:lnTo>
                    <a:pt x="1359" y="12994"/>
                  </a:lnTo>
                  <a:lnTo>
                    <a:pt x="1354" y="9713"/>
                  </a:lnTo>
                  <a:cubicBezTo>
                    <a:pt x="1350" y="6583"/>
                    <a:pt x="1351" y="6432"/>
                    <a:pt x="1379" y="6444"/>
                  </a:cubicBezTo>
                  <a:cubicBezTo>
                    <a:pt x="1611" y="6539"/>
                    <a:pt x="2255" y="6742"/>
                    <a:pt x="2642" y="6842"/>
                  </a:cubicBezTo>
                  <a:cubicBezTo>
                    <a:pt x="2996" y="6934"/>
                    <a:pt x="3035" y="6940"/>
                    <a:pt x="3152" y="6918"/>
                  </a:cubicBezTo>
                  <a:cubicBezTo>
                    <a:pt x="3423" y="6869"/>
                    <a:pt x="3615" y="6676"/>
                    <a:pt x="3667" y="6402"/>
                  </a:cubicBezTo>
                  <a:cubicBezTo>
                    <a:pt x="3676" y="6353"/>
                    <a:pt x="3687" y="6310"/>
                    <a:pt x="3691" y="6306"/>
                  </a:cubicBezTo>
                  <a:cubicBezTo>
                    <a:pt x="3695" y="6302"/>
                    <a:pt x="3831" y="6274"/>
                    <a:pt x="3995" y="6243"/>
                  </a:cubicBezTo>
                  <a:cubicBezTo>
                    <a:pt x="4158" y="6211"/>
                    <a:pt x="4365" y="6168"/>
                    <a:pt x="4455" y="6146"/>
                  </a:cubicBezTo>
                  <a:lnTo>
                    <a:pt x="4617" y="6107"/>
                  </a:lnTo>
                  <a:lnTo>
                    <a:pt x="4613" y="9559"/>
                  </a:lnTo>
                  <a:lnTo>
                    <a:pt x="4609" y="13010"/>
                  </a:lnTo>
                  <a:lnTo>
                    <a:pt x="4552" y="13127"/>
                  </a:lnTo>
                  <a:cubicBezTo>
                    <a:pt x="4391" y="13455"/>
                    <a:pt x="4009" y="13638"/>
                    <a:pt x="3683" y="13542"/>
                  </a:cubicBezTo>
                  <a:cubicBezTo>
                    <a:pt x="3454" y="13475"/>
                    <a:pt x="3275" y="13326"/>
                    <a:pt x="3179" y="13123"/>
                  </a:cubicBezTo>
                  <a:lnTo>
                    <a:pt x="3125" y="13010"/>
                  </a:lnTo>
                  <a:lnTo>
                    <a:pt x="3117" y="10194"/>
                  </a:lnTo>
                  <a:lnTo>
                    <a:pt x="3109" y="7377"/>
                  </a:lnTo>
                  <a:lnTo>
                    <a:pt x="2955" y="7372"/>
                  </a:lnTo>
                  <a:lnTo>
                    <a:pt x="2800" y="7367"/>
                  </a:lnTo>
                  <a:lnTo>
                    <a:pt x="2800" y="10148"/>
                  </a:lnTo>
                  <a:cubicBezTo>
                    <a:pt x="2800" y="12529"/>
                    <a:pt x="2797" y="12942"/>
                    <a:pt x="2776" y="13022"/>
                  </a:cubicBezTo>
                  <a:cubicBezTo>
                    <a:pt x="2748" y="13130"/>
                    <a:pt x="2670" y="13270"/>
                    <a:pt x="2595" y="13349"/>
                  </a:cubicBezTo>
                  <a:cubicBezTo>
                    <a:pt x="2408" y="13544"/>
                    <a:pt x="2098" y="13619"/>
                    <a:pt x="1853" y="13528"/>
                  </a:cubicBezTo>
                  <a:close/>
                  <a:moveTo>
                    <a:pt x="8450" y="13074"/>
                  </a:moveTo>
                  <a:cubicBezTo>
                    <a:pt x="8012" y="13030"/>
                    <a:pt x="7711" y="12947"/>
                    <a:pt x="7342" y="12768"/>
                  </a:cubicBezTo>
                  <a:cubicBezTo>
                    <a:pt x="6461" y="12340"/>
                    <a:pt x="5848" y="11535"/>
                    <a:pt x="5662" y="10560"/>
                  </a:cubicBezTo>
                  <a:cubicBezTo>
                    <a:pt x="5620" y="10341"/>
                    <a:pt x="5614" y="10275"/>
                    <a:pt x="5614" y="9987"/>
                  </a:cubicBezTo>
                  <a:cubicBezTo>
                    <a:pt x="5615" y="9506"/>
                    <a:pt x="5703" y="9109"/>
                    <a:pt x="5902" y="8687"/>
                  </a:cubicBezTo>
                  <a:lnTo>
                    <a:pt x="5984" y="8514"/>
                  </a:lnTo>
                  <a:lnTo>
                    <a:pt x="5869" y="8379"/>
                  </a:lnTo>
                  <a:cubicBezTo>
                    <a:pt x="5805" y="8305"/>
                    <a:pt x="5566" y="8026"/>
                    <a:pt x="5337" y="7760"/>
                  </a:cubicBezTo>
                  <a:cubicBezTo>
                    <a:pt x="5107" y="7495"/>
                    <a:pt x="4925" y="7275"/>
                    <a:pt x="4932" y="7272"/>
                  </a:cubicBezTo>
                  <a:cubicBezTo>
                    <a:pt x="4939" y="7270"/>
                    <a:pt x="5038" y="7314"/>
                    <a:pt x="5152" y="7370"/>
                  </a:cubicBezTo>
                  <a:cubicBezTo>
                    <a:pt x="5266" y="7427"/>
                    <a:pt x="5426" y="7505"/>
                    <a:pt x="5509" y="7544"/>
                  </a:cubicBezTo>
                  <a:cubicBezTo>
                    <a:pt x="5591" y="7583"/>
                    <a:pt x="5794" y="7680"/>
                    <a:pt x="5959" y="7760"/>
                  </a:cubicBezTo>
                  <a:cubicBezTo>
                    <a:pt x="6124" y="7839"/>
                    <a:pt x="6283" y="7916"/>
                    <a:pt x="6313" y="7930"/>
                  </a:cubicBezTo>
                  <a:lnTo>
                    <a:pt x="6368" y="7956"/>
                  </a:lnTo>
                  <a:lnTo>
                    <a:pt x="6538" y="7791"/>
                  </a:lnTo>
                  <a:cubicBezTo>
                    <a:pt x="6799" y="7538"/>
                    <a:pt x="7009" y="7388"/>
                    <a:pt x="7316" y="7234"/>
                  </a:cubicBezTo>
                  <a:cubicBezTo>
                    <a:pt x="7643" y="7071"/>
                    <a:pt x="7980" y="6972"/>
                    <a:pt x="8367" y="6928"/>
                  </a:cubicBezTo>
                  <a:cubicBezTo>
                    <a:pt x="8648" y="6896"/>
                    <a:pt x="8753" y="6896"/>
                    <a:pt x="9026" y="6927"/>
                  </a:cubicBezTo>
                  <a:cubicBezTo>
                    <a:pt x="9924" y="7032"/>
                    <a:pt x="10697" y="7487"/>
                    <a:pt x="11217" y="8217"/>
                  </a:cubicBezTo>
                  <a:cubicBezTo>
                    <a:pt x="11742" y="8954"/>
                    <a:pt x="11914" y="9920"/>
                    <a:pt x="11675" y="10797"/>
                  </a:cubicBezTo>
                  <a:cubicBezTo>
                    <a:pt x="11549" y="11260"/>
                    <a:pt x="11316" y="11690"/>
                    <a:pt x="10998" y="12051"/>
                  </a:cubicBezTo>
                  <a:cubicBezTo>
                    <a:pt x="10844" y="12225"/>
                    <a:pt x="10594" y="12443"/>
                    <a:pt x="10401" y="12571"/>
                  </a:cubicBezTo>
                  <a:cubicBezTo>
                    <a:pt x="10241" y="12677"/>
                    <a:pt x="9884" y="12852"/>
                    <a:pt x="9699" y="12916"/>
                  </a:cubicBezTo>
                  <a:cubicBezTo>
                    <a:pt x="9325" y="13046"/>
                    <a:pt x="8812" y="13111"/>
                    <a:pt x="8450" y="13074"/>
                  </a:cubicBezTo>
                  <a:close/>
                  <a:moveTo>
                    <a:pt x="8946" y="12511"/>
                  </a:moveTo>
                  <a:cubicBezTo>
                    <a:pt x="9036" y="12497"/>
                    <a:pt x="9157" y="12472"/>
                    <a:pt x="9217" y="12456"/>
                  </a:cubicBezTo>
                  <a:lnTo>
                    <a:pt x="9325" y="12426"/>
                  </a:lnTo>
                  <a:lnTo>
                    <a:pt x="9320" y="12310"/>
                  </a:lnTo>
                  <a:cubicBezTo>
                    <a:pt x="9306" y="11975"/>
                    <a:pt x="9218" y="11550"/>
                    <a:pt x="9024" y="10885"/>
                  </a:cubicBezTo>
                  <a:cubicBezTo>
                    <a:pt x="8828" y="10211"/>
                    <a:pt x="8815" y="10155"/>
                    <a:pt x="8812" y="9984"/>
                  </a:cubicBezTo>
                  <a:cubicBezTo>
                    <a:pt x="8809" y="9833"/>
                    <a:pt x="8811" y="9821"/>
                    <a:pt x="8856" y="9763"/>
                  </a:cubicBezTo>
                  <a:cubicBezTo>
                    <a:pt x="8881" y="9729"/>
                    <a:pt x="8933" y="9686"/>
                    <a:pt x="8971" y="9667"/>
                  </a:cubicBezTo>
                  <a:cubicBezTo>
                    <a:pt x="9058" y="9622"/>
                    <a:pt x="9255" y="9587"/>
                    <a:pt x="9417" y="9586"/>
                  </a:cubicBezTo>
                  <a:cubicBezTo>
                    <a:pt x="9521" y="9586"/>
                    <a:pt x="9546" y="9580"/>
                    <a:pt x="9562" y="9554"/>
                  </a:cubicBezTo>
                  <a:cubicBezTo>
                    <a:pt x="9579" y="9526"/>
                    <a:pt x="9572" y="9517"/>
                    <a:pt x="9502" y="9473"/>
                  </a:cubicBezTo>
                  <a:cubicBezTo>
                    <a:pt x="9331" y="9366"/>
                    <a:pt x="9264" y="9192"/>
                    <a:pt x="9319" y="8994"/>
                  </a:cubicBezTo>
                  <a:cubicBezTo>
                    <a:pt x="9344" y="8902"/>
                    <a:pt x="9390" y="8843"/>
                    <a:pt x="9472" y="8795"/>
                  </a:cubicBezTo>
                  <a:cubicBezTo>
                    <a:pt x="9769" y="8621"/>
                    <a:pt x="10327" y="8814"/>
                    <a:pt x="10483" y="9144"/>
                  </a:cubicBezTo>
                  <a:cubicBezTo>
                    <a:pt x="10560" y="9308"/>
                    <a:pt x="10586" y="9443"/>
                    <a:pt x="10595" y="9744"/>
                  </a:cubicBezTo>
                  <a:cubicBezTo>
                    <a:pt x="10601" y="9922"/>
                    <a:pt x="10597" y="10064"/>
                    <a:pt x="10586" y="10126"/>
                  </a:cubicBezTo>
                  <a:cubicBezTo>
                    <a:pt x="10528" y="10433"/>
                    <a:pt x="10306" y="10667"/>
                    <a:pt x="9999" y="10745"/>
                  </a:cubicBezTo>
                  <a:cubicBezTo>
                    <a:pt x="9812" y="10793"/>
                    <a:pt x="9641" y="10744"/>
                    <a:pt x="9500" y="10603"/>
                  </a:cubicBezTo>
                  <a:cubicBezTo>
                    <a:pt x="9394" y="10497"/>
                    <a:pt x="9370" y="10402"/>
                    <a:pt x="9409" y="10245"/>
                  </a:cubicBezTo>
                  <a:cubicBezTo>
                    <a:pt x="9431" y="10158"/>
                    <a:pt x="9433" y="10129"/>
                    <a:pt x="9417" y="10110"/>
                  </a:cubicBezTo>
                  <a:cubicBezTo>
                    <a:pt x="9388" y="10075"/>
                    <a:pt x="9189" y="9932"/>
                    <a:pt x="9095" y="9877"/>
                  </a:cubicBezTo>
                  <a:cubicBezTo>
                    <a:pt x="9020" y="9834"/>
                    <a:pt x="9013" y="9833"/>
                    <a:pt x="8987" y="9859"/>
                  </a:cubicBezTo>
                  <a:cubicBezTo>
                    <a:pt x="8927" y="9919"/>
                    <a:pt x="8959" y="10094"/>
                    <a:pt x="9142" y="10719"/>
                  </a:cubicBezTo>
                  <a:cubicBezTo>
                    <a:pt x="9349" y="11422"/>
                    <a:pt x="9446" y="11867"/>
                    <a:pt x="9476" y="12240"/>
                  </a:cubicBezTo>
                  <a:cubicBezTo>
                    <a:pt x="9488" y="12392"/>
                    <a:pt x="9473" y="12389"/>
                    <a:pt x="9700" y="12281"/>
                  </a:cubicBezTo>
                  <a:cubicBezTo>
                    <a:pt x="10443" y="11932"/>
                    <a:pt x="10972" y="11246"/>
                    <a:pt x="11152" y="10402"/>
                  </a:cubicBezTo>
                  <a:cubicBezTo>
                    <a:pt x="11206" y="10148"/>
                    <a:pt x="11206" y="9690"/>
                    <a:pt x="11153" y="9422"/>
                  </a:cubicBezTo>
                  <a:cubicBezTo>
                    <a:pt x="11045" y="8880"/>
                    <a:pt x="10807" y="8425"/>
                    <a:pt x="10434" y="8051"/>
                  </a:cubicBezTo>
                  <a:cubicBezTo>
                    <a:pt x="10129" y="7745"/>
                    <a:pt x="9810" y="7546"/>
                    <a:pt x="9400" y="7404"/>
                  </a:cubicBezTo>
                  <a:cubicBezTo>
                    <a:pt x="9102" y="7301"/>
                    <a:pt x="8944" y="7278"/>
                    <a:pt x="8559" y="7278"/>
                  </a:cubicBezTo>
                  <a:cubicBezTo>
                    <a:pt x="8235" y="7279"/>
                    <a:pt x="8194" y="7282"/>
                    <a:pt x="8009" y="7325"/>
                  </a:cubicBezTo>
                  <a:cubicBezTo>
                    <a:pt x="7466" y="7453"/>
                    <a:pt x="7094" y="7658"/>
                    <a:pt x="6708" y="8043"/>
                  </a:cubicBezTo>
                  <a:cubicBezTo>
                    <a:pt x="6388" y="8362"/>
                    <a:pt x="6183" y="8693"/>
                    <a:pt x="6053" y="9102"/>
                  </a:cubicBezTo>
                  <a:cubicBezTo>
                    <a:pt x="5957" y="9402"/>
                    <a:pt x="5942" y="9510"/>
                    <a:pt x="5942" y="9902"/>
                  </a:cubicBezTo>
                  <a:cubicBezTo>
                    <a:pt x="5942" y="10184"/>
                    <a:pt x="5949" y="10291"/>
                    <a:pt x="5972" y="10402"/>
                  </a:cubicBezTo>
                  <a:cubicBezTo>
                    <a:pt x="6151" y="11243"/>
                    <a:pt x="6666" y="11907"/>
                    <a:pt x="7427" y="12279"/>
                  </a:cubicBezTo>
                  <a:cubicBezTo>
                    <a:pt x="7529" y="12328"/>
                    <a:pt x="7620" y="12369"/>
                    <a:pt x="7630" y="12369"/>
                  </a:cubicBezTo>
                  <a:cubicBezTo>
                    <a:pt x="7640" y="12369"/>
                    <a:pt x="7652" y="12318"/>
                    <a:pt x="7658" y="12256"/>
                  </a:cubicBezTo>
                  <a:cubicBezTo>
                    <a:pt x="7678" y="12039"/>
                    <a:pt x="7721" y="11775"/>
                    <a:pt x="7775" y="11534"/>
                  </a:cubicBezTo>
                  <a:cubicBezTo>
                    <a:pt x="7835" y="11273"/>
                    <a:pt x="7863" y="11170"/>
                    <a:pt x="8009" y="10669"/>
                  </a:cubicBezTo>
                  <a:cubicBezTo>
                    <a:pt x="8139" y="10220"/>
                    <a:pt x="8169" y="10093"/>
                    <a:pt x="8172" y="9974"/>
                  </a:cubicBezTo>
                  <a:cubicBezTo>
                    <a:pt x="8176" y="9833"/>
                    <a:pt x="8157" y="9815"/>
                    <a:pt x="8054" y="9869"/>
                  </a:cubicBezTo>
                  <a:cubicBezTo>
                    <a:pt x="7976" y="9910"/>
                    <a:pt x="7726" y="10091"/>
                    <a:pt x="7709" y="10118"/>
                  </a:cubicBezTo>
                  <a:cubicBezTo>
                    <a:pt x="7704" y="10126"/>
                    <a:pt x="7713" y="10186"/>
                    <a:pt x="7728" y="10250"/>
                  </a:cubicBezTo>
                  <a:cubicBezTo>
                    <a:pt x="7755" y="10361"/>
                    <a:pt x="7755" y="10373"/>
                    <a:pt x="7728" y="10458"/>
                  </a:cubicBezTo>
                  <a:cubicBezTo>
                    <a:pt x="7680" y="10611"/>
                    <a:pt x="7506" y="10741"/>
                    <a:pt x="7321" y="10763"/>
                  </a:cubicBezTo>
                  <a:cubicBezTo>
                    <a:pt x="7079" y="10792"/>
                    <a:pt x="6749" y="10598"/>
                    <a:pt x="6630" y="10359"/>
                  </a:cubicBezTo>
                  <a:cubicBezTo>
                    <a:pt x="6554" y="10207"/>
                    <a:pt x="6542" y="10130"/>
                    <a:pt x="6543" y="9810"/>
                  </a:cubicBezTo>
                  <a:cubicBezTo>
                    <a:pt x="6543" y="9474"/>
                    <a:pt x="6566" y="9333"/>
                    <a:pt x="6650" y="9155"/>
                  </a:cubicBezTo>
                  <a:cubicBezTo>
                    <a:pt x="6767" y="8908"/>
                    <a:pt x="7062" y="8736"/>
                    <a:pt x="7375" y="8733"/>
                  </a:cubicBezTo>
                  <a:cubicBezTo>
                    <a:pt x="7589" y="8730"/>
                    <a:pt x="7731" y="8801"/>
                    <a:pt x="7798" y="8942"/>
                  </a:cubicBezTo>
                  <a:cubicBezTo>
                    <a:pt x="7844" y="9040"/>
                    <a:pt x="7846" y="9199"/>
                    <a:pt x="7803" y="9294"/>
                  </a:cubicBezTo>
                  <a:cubicBezTo>
                    <a:pt x="7770" y="9365"/>
                    <a:pt x="7660" y="9475"/>
                    <a:pt x="7602" y="9493"/>
                  </a:cubicBezTo>
                  <a:cubicBezTo>
                    <a:pt x="7583" y="9499"/>
                    <a:pt x="7567" y="9514"/>
                    <a:pt x="7567" y="9525"/>
                  </a:cubicBezTo>
                  <a:cubicBezTo>
                    <a:pt x="7567" y="9569"/>
                    <a:pt x="7610" y="9585"/>
                    <a:pt x="7725" y="9586"/>
                  </a:cubicBezTo>
                  <a:cubicBezTo>
                    <a:pt x="7878" y="9587"/>
                    <a:pt x="8077" y="9623"/>
                    <a:pt x="8160" y="9665"/>
                  </a:cubicBezTo>
                  <a:cubicBezTo>
                    <a:pt x="8283" y="9728"/>
                    <a:pt x="8334" y="9811"/>
                    <a:pt x="8334" y="9950"/>
                  </a:cubicBezTo>
                  <a:cubicBezTo>
                    <a:pt x="8334" y="10096"/>
                    <a:pt x="8303" y="10224"/>
                    <a:pt x="8076" y="11010"/>
                  </a:cubicBezTo>
                  <a:cubicBezTo>
                    <a:pt x="7920" y="11551"/>
                    <a:pt x="7841" y="11942"/>
                    <a:pt x="7822" y="12255"/>
                  </a:cubicBezTo>
                  <a:lnTo>
                    <a:pt x="7812" y="12433"/>
                  </a:lnTo>
                  <a:lnTo>
                    <a:pt x="7885" y="12453"/>
                  </a:lnTo>
                  <a:cubicBezTo>
                    <a:pt x="8178" y="12533"/>
                    <a:pt x="8634" y="12558"/>
                    <a:pt x="8946" y="12511"/>
                  </a:cubicBezTo>
                  <a:close/>
                  <a:moveTo>
                    <a:pt x="7689" y="9930"/>
                  </a:moveTo>
                  <a:cubicBezTo>
                    <a:pt x="7737" y="9890"/>
                    <a:pt x="7803" y="9839"/>
                    <a:pt x="7838" y="9816"/>
                  </a:cubicBezTo>
                  <a:cubicBezTo>
                    <a:pt x="7872" y="9793"/>
                    <a:pt x="7895" y="9769"/>
                    <a:pt x="7889" y="9763"/>
                  </a:cubicBezTo>
                  <a:cubicBezTo>
                    <a:pt x="7883" y="9757"/>
                    <a:pt x="7824" y="9752"/>
                    <a:pt x="7758" y="9752"/>
                  </a:cubicBezTo>
                  <a:lnTo>
                    <a:pt x="7637" y="9752"/>
                  </a:lnTo>
                  <a:lnTo>
                    <a:pt x="7618" y="9806"/>
                  </a:lnTo>
                  <a:cubicBezTo>
                    <a:pt x="7608" y="9835"/>
                    <a:pt x="7584" y="9876"/>
                    <a:pt x="7564" y="9897"/>
                  </a:cubicBezTo>
                  <a:cubicBezTo>
                    <a:pt x="7529" y="9934"/>
                    <a:pt x="7529" y="9936"/>
                    <a:pt x="7559" y="9969"/>
                  </a:cubicBezTo>
                  <a:cubicBezTo>
                    <a:pt x="7575" y="9987"/>
                    <a:pt x="7592" y="10002"/>
                    <a:pt x="7596" y="10002"/>
                  </a:cubicBezTo>
                  <a:cubicBezTo>
                    <a:pt x="7600" y="10002"/>
                    <a:pt x="7642" y="9969"/>
                    <a:pt x="7689" y="9930"/>
                  </a:cubicBezTo>
                  <a:close/>
                  <a:moveTo>
                    <a:pt x="9574" y="9970"/>
                  </a:moveTo>
                  <a:cubicBezTo>
                    <a:pt x="9602" y="9939"/>
                    <a:pt x="9602" y="9935"/>
                    <a:pt x="9562" y="9882"/>
                  </a:cubicBezTo>
                  <a:cubicBezTo>
                    <a:pt x="9539" y="9852"/>
                    <a:pt x="9518" y="9812"/>
                    <a:pt x="9514" y="9794"/>
                  </a:cubicBezTo>
                  <a:cubicBezTo>
                    <a:pt x="9509" y="9764"/>
                    <a:pt x="9493" y="9760"/>
                    <a:pt x="9379" y="9756"/>
                  </a:cubicBezTo>
                  <a:cubicBezTo>
                    <a:pt x="9305" y="9753"/>
                    <a:pt x="9250" y="9757"/>
                    <a:pt x="9250" y="9767"/>
                  </a:cubicBezTo>
                  <a:cubicBezTo>
                    <a:pt x="9250" y="9775"/>
                    <a:pt x="9297" y="9816"/>
                    <a:pt x="9355" y="9857"/>
                  </a:cubicBezTo>
                  <a:cubicBezTo>
                    <a:pt x="9412" y="9898"/>
                    <a:pt x="9473" y="9947"/>
                    <a:pt x="9490" y="9967"/>
                  </a:cubicBezTo>
                  <a:cubicBezTo>
                    <a:pt x="9530" y="10010"/>
                    <a:pt x="9538" y="10010"/>
                    <a:pt x="9574" y="9970"/>
                  </a:cubicBezTo>
                  <a:close/>
                  <a:moveTo>
                    <a:pt x="2892" y="6768"/>
                  </a:moveTo>
                  <a:cubicBezTo>
                    <a:pt x="2125" y="6580"/>
                    <a:pt x="1354" y="6318"/>
                    <a:pt x="900" y="6091"/>
                  </a:cubicBezTo>
                  <a:cubicBezTo>
                    <a:pt x="404" y="5843"/>
                    <a:pt x="137" y="5589"/>
                    <a:pt x="42" y="5274"/>
                  </a:cubicBezTo>
                  <a:cubicBezTo>
                    <a:pt x="0" y="5137"/>
                    <a:pt x="7" y="5049"/>
                    <a:pt x="94" y="4535"/>
                  </a:cubicBezTo>
                  <a:cubicBezTo>
                    <a:pt x="283" y="3421"/>
                    <a:pt x="723" y="2659"/>
                    <a:pt x="1340" y="2377"/>
                  </a:cubicBezTo>
                  <a:cubicBezTo>
                    <a:pt x="1449" y="2327"/>
                    <a:pt x="1629" y="2274"/>
                    <a:pt x="1640" y="2288"/>
                  </a:cubicBezTo>
                  <a:cubicBezTo>
                    <a:pt x="1643" y="2291"/>
                    <a:pt x="1681" y="2350"/>
                    <a:pt x="1726" y="2419"/>
                  </a:cubicBezTo>
                  <a:cubicBezTo>
                    <a:pt x="2118" y="3016"/>
                    <a:pt x="2866" y="3253"/>
                    <a:pt x="3524" y="2988"/>
                  </a:cubicBezTo>
                  <a:cubicBezTo>
                    <a:pt x="3854" y="2855"/>
                    <a:pt x="4086" y="2650"/>
                    <a:pt x="4293" y="2309"/>
                  </a:cubicBezTo>
                  <a:cubicBezTo>
                    <a:pt x="4309" y="2283"/>
                    <a:pt x="4319" y="2283"/>
                    <a:pt x="4401" y="2302"/>
                  </a:cubicBezTo>
                  <a:cubicBezTo>
                    <a:pt x="4451" y="2313"/>
                    <a:pt x="4556" y="2352"/>
                    <a:pt x="4634" y="2388"/>
                  </a:cubicBezTo>
                  <a:cubicBezTo>
                    <a:pt x="5246" y="2672"/>
                    <a:pt x="5665" y="3428"/>
                    <a:pt x="5868" y="4616"/>
                  </a:cubicBezTo>
                  <a:cubicBezTo>
                    <a:pt x="5927" y="4959"/>
                    <a:pt x="5906" y="5119"/>
                    <a:pt x="5776" y="5319"/>
                  </a:cubicBezTo>
                  <a:cubicBezTo>
                    <a:pt x="5590" y="5607"/>
                    <a:pt x="5156" y="5828"/>
                    <a:pt x="4419" y="6009"/>
                  </a:cubicBezTo>
                  <a:cubicBezTo>
                    <a:pt x="4294" y="6040"/>
                    <a:pt x="4125" y="6078"/>
                    <a:pt x="4042" y="6093"/>
                  </a:cubicBezTo>
                  <a:cubicBezTo>
                    <a:pt x="3960" y="6109"/>
                    <a:pt x="3861" y="6128"/>
                    <a:pt x="3822" y="6137"/>
                  </a:cubicBezTo>
                  <a:cubicBezTo>
                    <a:pt x="3682" y="6168"/>
                    <a:pt x="3658" y="6160"/>
                    <a:pt x="3626" y="6077"/>
                  </a:cubicBezTo>
                  <a:cubicBezTo>
                    <a:pt x="3610" y="6035"/>
                    <a:pt x="3569" y="5965"/>
                    <a:pt x="3534" y="5921"/>
                  </a:cubicBezTo>
                  <a:cubicBezTo>
                    <a:pt x="3431" y="5791"/>
                    <a:pt x="3338" y="5743"/>
                    <a:pt x="3040" y="5667"/>
                  </a:cubicBezTo>
                  <a:cubicBezTo>
                    <a:pt x="2609" y="5558"/>
                    <a:pt x="2367" y="5486"/>
                    <a:pt x="2367" y="5467"/>
                  </a:cubicBezTo>
                  <a:cubicBezTo>
                    <a:pt x="2367" y="5447"/>
                    <a:pt x="2469" y="5373"/>
                    <a:pt x="2537" y="5345"/>
                  </a:cubicBezTo>
                  <a:cubicBezTo>
                    <a:pt x="2569" y="5331"/>
                    <a:pt x="2666" y="5312"/>
                    <a:pt x="2752" y="5302"/>
                  </a:cubicBezTo>
                  <a:cubicBezTo>
                    <a:pt x="3116" y="5260"/>
                    <a:pt x="3337" y="5231"/>
                    <a:pt x="3517" y="5202"/>
                  </a:cubicBezTo>
                  <a:cubicBezTo>
                    <a:pt x="4074" y="5113"/>
                    <a:pt x="4635" y="4969"/>
                    <a:pt x="4855" y="4858"/>
                  </a:cubicBezTo>
                  <a:cubicBezTo>
                    <a:pt x="4921" y="4825"/>
                    <a:pt x="4933" y="4812"/>
                    <a:pt x="4926" y="4781"/>
                  </a:cubicBezTo>
                  <a:cubicBezTo>
                    <a:pt x="4922" y="4760"/>
                    <a:pt x="4899" y="4649"/>
                    <a:pt x="4876" y="4532"/>
                  </a:cubicBezTo>
                  <a:cubicBezTo>
                    <a:pt x="4810" y="4204"/>
                    <a:pt x="4671" y="3769"/>
                    <a:pt x="4632" y="3769"/>
                  </a:cubicBezTo>
                  <a:cubicBezTo>
                    <a:pt x="4623" y="3769"/>
                    <a:pt x="4617" y="3988"/>
                    <a:pt x="4617" y="4292"/>
                  </a:cubicBezTo>
                  <a:cubicBezTo>
                    <a:pt x="4617" y="4776"/>
                    <a:pt x="4615" y="4815"/>
                    <a:pt x="4588" y="4823"/>
                  </a:cubicBezTo>
                  <a:cubicBezTo>
                    <a:pt x="4065" y="4977"/>
                    <a:pt x="3430" y="5097"/>
                    <a:pt x="2850" y="5153"/>
                  </a:cubicBezTo>
                  <a:cubicBezTo>
                    <a:pt x="2527" y="5184"/>
                    <a:pt x="2441" y="5214"/>
                    <a:pt x="2300" y="5345"/>
                  </a:cubicBezTo>
                  <a:cubicBezTo>
                    <a:pt x="2257" y="5386"/>
                    <a:pt x="2213" y="5419"/>
                    <a:pt x="2201" y="5419"/>
                  </a:cubicBezTo>
                  <a:cubicBezTo>
                    <a:pt x="2148" y="5419"/>
                    <a:pt x="1609" y="5215"/>
                    <a:pt x="1446" y="5133"/>
                  </a:cubicBezTo>
                  <a:lnTo>
                    <a:pt x="1351" y="5085"/>
                  </a:lnTo>
                  <a:lnTo>
                    <a:pt x="1346" y="4423"/>
                  </a:lnTo>
                  <a:lnTo>
                    <a:pt x="1342" y="3760"/>
                  </a:lnTo>
                  <a:lnTo>
                    <a:pt x="1305" y="3841"/>
                  </a:lnTo>
                  <a:cubicBezTo>
                    <a:pt x="1239" y="3982"/>
                    <a:pt x="1116" y="4384"/>
                    <a:pt x="1076" y="4585"/>
                  </a:cubicBezTo>
                  <a:cubicBezTo>
                    <a:pt x="1034" y="4801"/>
                    <a:pt x="1003" y="5007"/>
                    <a:pt x="1010" y="5025"/>
                  </a:cubicBezTo>
                  <a:cubicBezTo>
                    <a:pt x="1023" y="5058"/>
                    <a:pt x="1220" y="5181"/>
                    <a:pt x="1372" y="5251"/>
                  </a:cubicBezTo>
                  <a:cubicBezTo>
                    <a:pt x="1783" y="5441"/>
                    <a:pt x="2406" y="5651"/>
                    <a:pt x="2978" y="5792"/>
                  </a:cubicBezTo>
                  <a:cubicBezTo>
                    <a:pt x="3252" y="5859"/>
                    <a:pt x="3321" y="5891"/>
                    <a:pt x="3407" y="5986"/>
                  </a:cubicBezTo>
                  <a:cubicBezTo>
                    <a:pt x="3617" y="6218"/>
                    <a:pt x="3561" y="6570"/>
                    <a:pt x="3288" y="6730"/>
                  </a:cubicBezTo>
                  <a:cubicBezTo>
                    <a:pt x="3228" y="6766"/>
                    <a:pt x="3188" y="6775"/>
                    <a:pt x="3086" y="6779"/>
                  </a:cubicBezTo>
                  <a:cubicBezTo>
                    <a:pt x="3016" y="6782"/>
                    <a:pt x="2929" y="6777"/>
                    <a:pt x="2892" y="6768"/>
                  </a:cubicBezTo>
                  <a:close/>
                  <a:moveTo>
                    <a:pt x="9232" y="6635"/>
                  </a:moveTo>
                  <a:cubicBezTo>
                    <a:pt x="8693" y="6587"/>
                    <a:pt x="8139" y="6373"/>
                    <a:pt x="7686" y="6039"/>
                  </a:cubicBezTo>
                  <a:cubicBezTo>
                    <a:pt x="7508" y="5908"/>
                    <a:pt x="7261" y="5671"/>
                    <a:pt x="7139" y="5517"/>
                  </a:cubicBezTo>
                  <a:lnTo>
                    <a:pt x="7064" y="5421"/>
                  </a:lnTo>
                  <a:lnTo>
                    <a:pt x="6978" y="5454"/>
                  </a:lnTo>
                  <a:cubicBezTo>
                    <a:pt x="6931" y="5473"/>
                    <a:pt x="6780" y="5532"/>
                    <a:pt x="6642" y="5586"/>
                  </a:cubicBezTo>
                  <a:cubicBezTo>
                    <a:pt x="6505" y="5640"/>
                    <a:pt x="6209" y="5756"/>
                    <a:pt x="5986" y="5843"/>
                  </a:cubicBezTo>
                  <a:cubicBezTo>
                    <a:pt x="5762" y="5931"/>
                    <a:pt x="5577" y="6001"/>
                    <a:pt x="5574" y="5998"/>
                  </a:cubicBezTo>
                  <a:cubicBezTo>
                    <a:pt x="5571" y="5995"/>
                    <a:pt x="5827" y="5733"/>
                    <a:pt x="6143" y="5417"/>
                  </a:cubicBezTo>
                  <a:lnTo>
                    <a:pt x="6718" y="4842"/>
                  </a:lnTo>
                  <a:lnTo>
                    <a:pt x="6668" y="4720"/>
                  </a:lnTo>
                  <a:cubicBezTo>
                    <a:pt x="6290" y="3804"/>
                    <a:pt x="6396" y="2690"/>
                    <a:pt x="6939" y="1877"/>
                  </a:cubicBezTo>
                  <a:cubicBezTo>
                    <a:pt x="7120" y="1606"/>
                    <a:pt x="7418" y="1284"/>
                    <a:pt x="7650" y="1108"/>
                  </a:cubicBezTo>
                  <a:cubicBezTo>
                    <a:pt x="8289" y="624"/>
                    <a:pt x="9116" y="396"/>
                    <a:pt x="9879" y="494"/>
                  </a:cubicBezTo>
                  <a:cubicBezTo>
                    <a:pt x="10144" y="528"/>
                    <a:pt x="10290" y="561"/>
                    <a:pt x="10517" y="639"/>
                  </a:cubicBezTo>
                  <a:cubicBezTo>
                    <a:pt x="11462" y="963"/>
                    <a:pt x="12171" y="1689"/>
                    <a:pt x="12473" y="2644"/>
                  </a:cubicBezTo>
                  <a:cubicBezTo>
                    <a:pt x="12640" y="3168"/>
                    <a:pt x="12659" y="3700"/>
                    <a:pt x="12532" y="4257"/>
                  </a:cubicBezTo>
                  <a:cubicBezTo>
                    <a:pt x="12327" y="5160"/>
                    <a:pt x="11718" y="5926"/>
                    <a:pt x="10884" y="6330"/>
                  </a:cubicBezTo>
                  <a:cubicBezTo>
                    <a:pt x="10346" y="6591"/>
                    <a:pt x="9824" y="6687"/>
                    <a:pt x="9232" y="6635"/>
                  </a:cubicBezTo>
                  <a:close/>
                  <a:moveTo>
                    <a:pt x="9647" y="6268"/>
                  </a:moveTo>
                  <a:cubicBezTo>
                    <a:pt x="10529" y="6171"/>
                    <a:pt x="11278" y="5674"/>
                    <a:pt x="11704" y="4902"/>
                  </a:cubicBezTo>
                  <a:cubicBezTo>
                    <a:pt x="11911" y="4528"/>
                    <a:pt x="12017" y="4100"/>
                    <a:pt x="12017" y="3644"/>
                  </a:cubicBezTo>
                  <a:cubicBezTo>
                    <a:pt x="12017" y="3078"/>
                    <a:pt x="11858" y="2575"/>
                    <a:pt x="11537" y="2120"/>
                  </a:cubicBezTo>
                  <a:cubicBezTo>
                    <a:pt x="10999" y="1359"/>
                    <a:pt x="10093" y="938"/>
                    <a:pt x="9166" y="1018"/>
                  </a:cubicBezTo>
                  <a:cubicBezTo>
                    <a:pt x="8328" y="1090"/>
                    <a:pt x="7575" y="1557"/>
                    <a:pt x="7134" y="2277"/>
                  </a:cubicBezTo>
                  <a:cubicBezTo>
                    <a:pt x="6505" y="3303"/>
                    <a:pt x="6668" y="4646"/>
                    <a:pt x="7526" y="5508"/>
                  </a:cubicBezTo>
                  <a:cubicBezTo>
                    <a:pt x="8080" y="6064"/>
                    <a:pt x="8883" y="6352"/>
                    <a:pt x="9647" y="6268"/>
                  </a:cubicBezTo>
                  <a:close/>
                  <a:moveTo>
                    <a:pt x="7582" y="4808"/>
                  </a:moveTo>
                  <a:cubicBezTo>
                    <a:pt x="7534" y="4753"/>
                    <a:pt x="7521" y="4713"/>
                    <a:pt x="7502" y="4560"/>
                  </a:cubicBezTo>
                  <a:cubicBezTo>
                    <a:pt x="7475" y="4337"/>
                    <a:pt x="7479" y="3497"/>
                    <a:pt x="7508" y="3276"/>
                  </a:cubicBezTo>
                  <a:cubicBezTo>
                    <a:pt x="7600" y="2583"/>
                    <a:pt x="7913" y="2215"/>
                    <a:pt x="8497" y="2116"/>
                  </a:cubicBezTo>
                  <a:cubicBezTo>
                    <a:pt x="8592" y="2100"/>
                    <a:pt x="8651" y="2100"/>
                    <a:pt x="8772" y="2115"/>
                  </a:cubicBezTo>
                  <a:cubicBezTo>
                    <a:pt x="8998" y="2145"/>
                    <a:pt x="9144" y="2195"/>
                    <a:pt x="9525" y="2376"/>
                  </a:cubicBezTo>
                  <a:lnTo>
                    <a:pt x="9709" y="2463"/>
                  </a:lnTo>
                  <a:lnTo>
                    <a:pt x="9698" y="2628"/>
                  </a:lnTo>
                  <a:cubicBezTo>
                    <a:pt x="9681" y="2892"/>
                    <a:pt x="9682" y="3266"/>
                    <a:pt x="9702" y="3570"/>
                  </a:cubicBezTo>
                  <a:cubicBezTo>
                    <a:pt x="9720" y="3845"/>
                    <a:pt x="9719" y="3854"/>
                    <a:pt x="9683" y="3928"/>
                  </a:cubicBezTo>
                  <a:cubicBezTo>
                    <a:pt x="9592" y="4117"/>
                    <a:pt x="9296" y="4263"/>
                    <a:pt x="8275" y="4620"/>
                  </a:cubicBezTo>
                  <a:cubicBezTo>
                    <a:pt x="8138" y="4668"/>
                    <a:pt x="7965" y="4733"/>
                    <a:pt x="7892" y="4764"/>
                  </a:cubicBezTo>
                  <a:cubicBezTo>
                    <a:pt x="7721" y="4836"/>
                    <a:pt x="7619" y="4851"/>
                    <a:pt x="7582" y="4808"/>
                  </a:cubicBezTo>
                  <a:close/>
                  <a:moveTo>
                    <a:pt x="9944" y="4536"/>
                  </a:moveTo>
                  <a:lnTo>
                    <a:pt x="9880" y="4527"/>
                  </a:lnTo>
                  <a:lnTo>
                    <a:pt x="9822" y="4369"/>
                  </a:lnTo>
                  <a:cubicBezTo>
                    <a:pt x="9754" y="4183"/>
                    <a:pt x="9735" y="4111"/>
                    <a:pt x="9734" y="4047"/>
                  </a:cubicBezTo>
                  <a:cubicBezTo>
                    <a:pt x="9734" y="4002"/>
                    <a:pt x="9737" y="4000"/>
                    <a:pt x="9803" y="4005"/>
                  </a:cubicBezTo>
                  <a:cubicBezTo>
                    <a:pt x="9872" y="4010"/>
                    <a:pt x="9873" y="4011"/>
                    <a:pt x="9893" y="4094"/>
                  </a:cubicBezTo>
                  <a:cubicBezTo>
                    <a:pt x="9904" y="4140"/>
                    <a:pt x="9940" y="4255"/>
                    <a:pt x="9973" y="4351"/>
                  </a:cubicBezTo>
                  <a:cubicBezTo>
                    <a:pt x="10007" y="4447"/>
                    <a:pt x="10028" y="4530"/>
                    <a:pt x="10021" y="4535"/>
                  </a:cubicBezTo>
                  <a:cubicBezTo>
                    <a:pt x="10014" y="4541"/>
                    <a:pt x="9980" y="4541"/>
                    <a:pt x="9944" y="4536"/>
                  </a:cubicBezTo>
                  <a:close/>
                  <a:moveTo>
                    <a:pt x="9888" y="3903"/>
                  </a:moveTo>
                  <a:cubicBezTo>
                    <a:pt x="9851" y="3868"/>
                    <a:pt x="9844" y="3811"/>
                    <a:pt x="9826" y="3385"/>
                  </a:cubicBezTo>
                  <a:cubicBezTo>
                    <a:pt x="9815" y="3120"/>
                    <a:pt x="9839" y="2506"/>
                    <a:pt x="9862" y="2484"/>
                  </a:cubicBezTo>
                  <a:cubicBezTo>
                    <a:pt x="9895" y="2451"/>
                    <a:pt x="10261" y="2462"/>
                    <a:pt x="10450" y="2501"/>
                  </a:cubicBezTo>
                  <a:cubicBezTo>
                    <a:pt x="11023" y="2619"/>
                    <a:pt x="11488" y="2772"/>
                    <a:pt x="11578" y="2872"/>
                  </a:cubicBezTo>
                  <a:cubicBezTo>
                    <a:pt x="11624" y="2923"/>
                    <a:pt x="11591" y="2982"/>
                    <a:pt x="11484" y="3038"/>
                  </a:cubicBezTo>
                  <a:cubicBezTo>
                    <a:pt x="11282" y="3146"/>
                    <a:pt x="11235" y="3181"/>
                    <a:pt x="11059" y="3359"/>
                  </a:cubicBezTo>
                  <a:cubicBezTo>
                    <a:pt x="10914" y="3506"/>
                    <a:pt x="10846" y="3561"/>
                    <a:pt x="10734" y="3622"/>
                  </a:cubicBezTo>
                  <a:cubicBezTo>
                    <a:pt x="10561" y="3717"/>
                    <a:pt x="10026" y="3935"/>
                    <a:pt x="9966" y="3935"/>
                  </a:cubicBezTo>
                  <a:cubicBezTo>
                    <a:pt x="9943" y="3935"/>
                    <a:pt x="9908" y="3921"/>
                    <a:pt x="9888" y="3903"/>
                  </a:cubicBezTo>
                  <a:close/>
                  <a:moveTo>
                    <a:pt x="9857" y="2345"/>
                  </a:moveTo>
                  <a:cubicBezTo>
                    <a:pt x="9853" y="2334"/>
                    <a:pt x="9851" y="2247"/>
                    <a:pt x="9854" y="2151"/>
                  </a:cubicBezTo>
                  <a:lnTo>
                    <a:pt x="9859" y="1978"/>
                  </a:lnTo>
                  <a:lnTo>
                    <a:pt x="9934" y="1965"/>
                  </a:lnTo>
                  <a:cubicBezTo>
                    <a:pt x="9975" y="1958"/>
                    <a:pt x="10018" y="1956"/>
                    <a:pt x="10030" y="1960"/>
                  </a:cubicBezTo>
                  <a:cubicBezTo>
                    <a:pt x="10045" y="1965"/>
                    <a:pt x="10050" y="2020"/>
                    <a:pt x="10050" y="2152"/>
                  </a:cubicBezTo>
                  <a:cubicBezTo>
                    <a:pt x="10050" y="2354"/>
                    <a:pt x="10056" y="2344"/>
                    <a:pt x="9937" y="2358"/>
                  </a:cubicBezTo>
                  <a:cubicBezTo>
                    <a:pt x="9889" y="2363"/>
                    <a:pt x="9862" y="2359"/>
                    <a:pt x="9857" y="2345"/>
                  </a:cubicBezTo>
                  <a:close/>
                  <a:moveTo>
                    <a:pt x="9545" y="2271"/>
                  </a:moveTo>
                  <a:lnTo>
                    <a:pt x="9414" y="2194"/>
                  </a:lnTo>
                  <a:lnTo>
                    <a:pt x="9425" y="2078"/>
                  </a:lnTo>
                  <a:cubicBezTo>
                    <a:pt x="9441" y="1916"/>
                    <a:pt x="9445" y="1910"/>
                    <a:pt x="9560" y="1912"/>
                  </a:cubicBezTo>
                  <a:cubicBezTo>
                    <a:pt x="9648" y="1913"/>
                    <a:pt x="9658" y="1917"/>
                    <a:pt x="9668" y="1953"/>
                  </a:cubicBezTo>
                  <a:cubicBezTo>
                    <a:pt x="9686" y="2021"/>
                    <a:pt x="9704" y="2352"/>
                    <a:pt x="9689" y="2350"/>
                  </a:cubicBezTo>
                  <a:cubicBezTo>
                    <a:pt x="9682" y="2350"/>
                    <a:pt x="9617" y="2314"/>
                    <a:pt x="9545" y="2271"/>
                  </a:cubicBezTo>
                  <a:close/>
                  <a:moveTo>
                    <a:pt x="2810" y="2950"/>
                  </a:moveTo>
                  <a:cubicBezTo>
                    <a:pt x="2473" y="2901"/>
                    <a:pt x="2224" y="2775"/>
                    <a:pt x="1999" y="2541"/>
                  </a:cubicBezTo>
                  <a:cubicBezTo>
                    <a:pt x="1828" y="2364"/>
                    <a:pt x="1729" y="2192"/>
                    <a:pt x="1658" y="1952"/>
                  </a:cubicBezTo>
                  <a:cubicBezTo>
                    <a:pt x="1614" y="1803"/>
                    <a:pt x="1613" y="1410"/>
                    <a:pt x="1656" y="1252"/>
                  </a:cubicBezTo>
                  <a:cubicBezTo>
                    <a:pt x="1758" y="877"/>
                    <a:pt x="2031" y="547"/>
                    <a:pt x="2382" y="376"/>
                  </a:cubicBezTo>
                  <a:cubicBezTo>
                    <a:pt x="3151" y="0"/>
                    <a:pt x="4073" y="426"/>
                    <a:pt x="4295" y="1262"/>
                  </a:cubicBezTo>
                  <a:cubicBezTo>
                    <a:pt x="4333" y="1406"/>
                    <a:pt x="4337" y="1784"/>
                    <a:pt x="4302" y="1910"/>
                  </a:cubicBezTo>
                  <a:cubicBezTo>
                    <a:pt x="4232" y="2163"/>
                    <a:pt x="4121" y="2365"/>
                    <a:pt x="3961" y="2533"/>
                  </a:cubicBezTo>
                  <a:cubicBezTo>
                    <a:pt x="3728" y="2776"/>
                    <a:pt x="3478" y="2901"/>
                    <a:pt x="3125" y="2951"/>
                  </a:cubicBezTo>
                  <a:cubicBezTo>
                    <a:pt x="2992" y="2970"/>
                    <a:pt x="2947" y="2970"/>
                    <a:pt x="2810" y="295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544F40"/>
                </a:solidFill>
                <a:latin typeface="Arial" panose="020B0604020202020204"/>
              </a:endParaRPr>
            </a:p>
          </p:txBody>
        </p:sp>
      </p:grpSp>
      <p:sp>
        <p:nvSpPr>
          <p:cNvPr id="9707" name="Rectangle 9706"/>
          <p:cNvSpPr/>
          <p:nvPr/>
        </p:nvSpPr>
        <p:spPr>
          <a:xfrm>
            <a:off x="703684" y="2118109"/>
            <a:ext cx="127746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en-GB" sz="1000" b="1" dirty="0">
                <a:solidFill>
                  <a:srgbClr val="544F40"/>
                </a:solidFill>
                <a:latin typeface="Arial" panose="020B0604020202020204"/>
              </a:rPr>
              <a:t>Organ damage/dysfunction attributable to HE</a:t>
            </a:r>
          </a:p>
        </p:txBody>
      </p:sp>
      <p:grpSp>
        <p:nvGrpSpPr>
          <p:cNvPr id="4005" name="Group 32"/>
          <p:cNvGrpSpPr/>
          <p:nvPr/>
        </p:nvGrpSpPr>
        <p:grpSpPr>
          <a:xfrm>
            <a:off x="3907631" y="1381150"/>
            <a:ext cx="259850" cy="1403892"/>
            <a:chOff x="3907631" y="974725"/>
            <a:chExt cx="259850" cy="1136774"/>
          </a:xfrm>
          <a:solidFill>
            <a:schemeClr val="accent5"/>
          </a:solidFill>
        </p:grpSpPr>
        <p:sp>
          <p:nvSpPr>
            <p:cNvPr id="11066" name="Rounded Rectangle 11065"/>
            <p:cNvSpPr/>
            <p:nvPr/>
          </p:nvSpPr>
          <p:spPr>
            <a:xfrm>
              <a:off x="3907631" y="974725"/>
              <a:ext cx="259850" cy="1136774"/>
            </a:xfrm>
            <a:prstGeom prst="roundRect">
              <a:avLst>
                <a:gd name="adj" fmla="val 102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3543956" y="1456294"/>
              <a:ext cx="987201" cy="205184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 defTabSz="685800">
                <a:lnSpc>
                  <a:spcPts val="800"/>
                </a:lnSpc>
              </a:pPr>
              <a:r>
                <a:rPr lang="en-US" sz="825" b="1" dirty="0">
                  <a:solidFill>
                    <a:srgbClr val="FFFFFF"/>
                  </a:solidFill>
                  <a:latin typeface="Arial" panose="020B0604020202020204"/>
                </a:rPr>
                <a:t>Common</a:t>
              </a:r>
              <a:br>
                <a:rPr lang="en-US" sz="825" b="1" dirty="0">
                  <a:solidFill>
                    <a:srgbClr val="FFFFFF"/>
                  </a:solidFill>
                  <a:latin typeface="Arial" panose="020B0604020202020204"/>
                </a:rPr>
              </a:br>
              <a:r>
                <a:rPr lang="en-US" sz="825" b="1" dirty="0">
                  <a:solidFill>
                    <a:srgbClr val="FFFFFF"/>
                  </a:solidFill>
                  <a:latin typeface="Arial" panose="020B0604020202020204"/>
                </a:rPr>
                <a:t>Symptoms</a:t>
              </a:r>
              <a:r>
                <a:rPr lang="en-US" sz="825" b="1" baseline="30000" dirty="0">
                  <a:solidFill>
                    <a:srgbClr val="FFFFFF"/>
                  </a:solidFill>
                  <a:latin typeface="Arial" panose="020B0604020202020204"/>
                </a:rPr>
                <a:t>1,2</a:t>
              </a:r>
            </a:p>
          </p:txBody>
        </p:sp>
      </p:grpSp>
      <p:sp>
        <p:nvSpPr>
          <p:cNvPr id="11067" name="Rectangle 11066"/>
          <p:cNvSpPr/>
          <p:nvPr/>
        </p:nvSpPr>
        <p:spPr>
          <a:xfrm>
            <a:off x="4451932" y="1888611"/>
            <a:ext cx="34464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800" dirty="0">
                <a:solidFill>
                  <a:srgbClr val="FFFFFF"/>
                </a:solidFill>
                <a:latin typeface="Arial" panose="020B0604020202020204"/>
              </a:rPr>
              <a:t>Fatigue</a:t>
            </a:r>
          </a:p>
        </p:txBody>
      </p:sp>
      <p:sp>
        <p:nvSpPr>
          <p:cNvPr id="5550" name="Rectangle 5549"/>
          <p:cNvSpPr/>
          <p:nvPr/>
        </p:nvSpPr>
        <p:spPr>
          <a:xfrm>
            <a:off x="7203206" y="1891653"/>
            <a:ext cx="57387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800" dirty="0">
                <a:solidFill>
                  <a:srgbClr val="FFFFFF"/>
                </a:solidFill>
              </a:rPr>
              <a:t>Heart </a:t>
            </a:r>
            <a:r>
              <a:rPr lang="en-US" sz="800" dirty="0" err="1">
                <a:solidFill>
                  <a:srgbClr val="FFFFFF"/>
                </a:solidFill>
              </a:rPr>
              <a:t>Failure</a:t>
            </a:r>
            <a:r>
              <a:rPr lang="en-US" sz="800" baseline="30000" dirty="0" err="1">
                <a:solidFill>
                  <a:srgbClr val="FFFFFF"/>
                </a:solidFill>
              </a:rPr>
              <a:t>a</a:t>
            </a:r>
            <a:endParaRPr lang="en-US" sz="800" baseline="30000" dirty="0">
              <a:solidFill>
                <a:srgbClr val="FFFFFF"/>
              </a:solidFill>
            </a:endParaRPr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6361403" y="2148469"/>
            <a:ext cx="371639" cy="423280"/>
          </a:xfrm>
          <a:custGeom>
            <a:avLst/>
            <a:gdLst>
              <a:gd name="T0" fmla="*/ 20 w 17987"/>
              <a:gd name="T1" fmla="*/ 5216 h 15374"/>
              <a:gd name="T2" fmla="*/ 1395 w 17987"/>
              <a:gd name="T3" fmla="*/ 4688 h 15374"/>
              <a:gd name="T4" fmla="*/ 1788 w 17987"/>
              <a:gd name="T5" fmla="*/ 10841 h 15374"/>
              <a:gd name="T6" fmla="*/ 5462 w 17987"/>
              <a:gd name="T7" fmla="*/ 11024 h 15374"/>
              <a:gd name="T8" fmla="*/ 4146 w 17987"/>
              <a:gd name="T9" fmla="*/ 13289 h 15374"/>
              <a:gd name="T10" fmla="*/ 1770 w 17987"/>
              <a:gd name="T11" fmla="*/ 14858 h 15374"/>
              <a:gd name="T12" fmla="*/ 477 w 17987"/>
              <a:gd name="T13" fmla="*/ 15374 h 15374"/>
              <a:gd name="T14" fmla="*/ 16219 w 17987"/>
              <a:gd name="T15" fmla="*/ 14183 h 15374"/>
              <a:gd name="T16" fmla="*/ 15892 w 17987"/>
              <a:gd name="T17" fmla="*/ 13264 h 15374"/>
              <a:gd name="T18" fmla="*/ 17316 w 17987"/>
              <a:gd name="T19" fmla="*/ 12108 h 15374"/>
              <a:gd name="T20" fmla="*/ 16986 w 17987"/>
              <a:gd name="T21" fmla="*/ 10408 h 15374"/>
              <a:gd name="T22" fmla="*/ 17906 w 17987"/>
              <a:gd name="T23" fmla="*/ 9914 h 15374"/>
              <a:gd name="T24" fmla="*/ 17613 w 17987"/>
              <a:gd name="T25" fmla="*/ 15330 h 15374"/>
              <a:gd name="T26" fmla="*/ 8171 w 17987"/>
              <a:gd name="T27" fmla="*/ 14148 h 15374"/>
              <a:gd name="T28" fmla="*/ 5648 w 17987"/>
              <a:gd name="T29" fmla="*/ 10891 h 15374"/>
              <a:gd name="T30" fmla="*/ 7672 w 17987"/>
              <a:gd name="T31" fmla="*/ 9583 h 15374"/>
              <a:gd name="T32" fmla="*/ 8747 w 17987"/>
              <a:gd name="T33" fmla="*/ 8330 h 15374"/>
              <a:gd name="T34" fmla="*/ 6221 w 17987"/>
              <a:gd name="T35" fmla="*/ 7524 h 15374"/>
              <a:gd name="T36" fmla="*/ 8037 w 17987"/>
              <a:gd name="T37" fmla="*/ 6858 h 15374"/>
              <a:gd name="T38" fmla="*/ 9771 w 17987"/>
              <a:gd name="T39" fmla="*/ 7025 h 15374"/>
              <a:gd name="T40" fmla="*/ 11046 w 17987"/>
              <a:gd name="T41" fmla="*/ 7133 h 15374"/>
              <a:gd name="T42" fmla="*/ 17080 w 17987"/>
              <a:gd name="T43" fmla="*/ 11683 h 15374"/>
              <a:gd name="T44" fmla="*/ 11537 w 17987"/>
              <a:gd name="T45" fmla="*/ 13949 h 15374"/>
              <a:gd name="T46" fmla="*/ 10196 w 17987"/>
              <a:gd name="T47" fmla="*/ 14066 h 15374"/>
              <a:gd name="T48" fmla="*/ 3657 w 17987"/>
              <a:gd name="T49" fmla="*/ 10615 h 15374"/>
              <a:gd name="T50" fmla="*/ 2020 w 17987"/>
              <a:gd name="T51" fmla="*/ 6802 h 15374"/>
              <a:gd name="T52" fmla="*/ 3996 w 17987"/>
              <a:gd name="T53" fmla="*/ 7783 h 15374"/>
              <a:gd name="T54" fmla="*/ 3871 w 17987"/>
              <a:gd name="T55" fmla="*/ 10640 h 15374"/>
              <a:gd name="T56" fmla="*/ 4622 w 17987"/>
              <a:gd name="T57" fmla="*/ 7266 h 15374"/>
              <a:gd name="T58" fmla="*/ 7953 w 17987"/>
              <a:gd name="T59" fmla="*/ 8495 h 15374"/>
              <a:gd name="T60" fmla="*/ 8904 w 17987"/>
              <a:gd name="T61" fmla="*/ 9405 h 15374"/>
              <a:gd name="T62" fmla="*/ 4091 w 17987"/>
              <a:gd name="T63" fmla="*/ 6727 h 15374"/>
              <a:gd name="T64" fmla="*/ 5957 w 17987"/>
              <a:gd name="T65" fmla="*/ 5108 h 15374"/>
              <a:gd name="T66" fmla="*/ 5832 w 17987"/>
              <a:gd name="T67" fmla="*/ 3619 h 15374"/>
              <a:gd name="T68" fmla="*/ 5754 w 17987"/>
              <a:gd name="T69" fmla="*/ 3455 h 15374"/>
              <a:gd name="T70" fmla="*/ 3121 w 17987"/>
              <a:gd name="T71" fmla="*/ 3309 h 15374"/>
              <a:gd name="T72" fmla="*/ 5184 w 17987"/>
              <a:gd name="T73" fmla="*/ 2503 h 15374"/>
              <a:gd name="T74" fmla="*/ 6472 w 17987"/>
              <a:gd name="T75" fmla="*/ 6282 h 15374"/>
              <a:gd name="T76" fmla="*/ 6153 w 17987"/>
              <a:gd name="T77" fmla="*/ 7162 h 15374"/>
              <a:gd name="T78" fmla="*/ 5087 w 17987"/>
              <a:gd name="T79" fmla="*/ 6533 h 15374"/>
              <a:gd name="T80" fmla="*/ 4961 w 17987"/>
              <a:gd name="T81" fmla="*/ 8007 h 15374"/>
              <a:gd name="T82" fmla="*/ 5546 w 17987"/>
              <a:gd name="T83" fmla="*/ 9289 h 15374"/>
              <a:gd name="T84" fmla="*/ 5122 w 17987"/>
              <a:gd name="T85" fmla="*/ 2648 h 15374"/>
              <a:gd name="T86" fmla="*/ 4971 w 17987"/>
              <a:gd name="T87" fmla="*/ 2864 h 15374"/>
              <a:gd name="T88" fmla="*/ 3576 w 17987"/>
              <a:gd name="T89" fmla="*/ 3697 h 15374"/>
              <a:gd name="T90" fmla="*/ 5631 w 17987"/>
              <a:gd name="T91" fmla="*/ 4747 h 15374"/>
              <a:gd name="T92" fmla="*/ 3420 w 17987"/>
              <a:gd name="T93" fmla="*/ 1722 h 15374"/>
              <a:gd name="T94" fmla="*/ 3354 w 17987"/>
              <a:gd name="T95" fmla="*/ 562 h 15374"/>
              <a:gd name="T96" fmla="*/ 3570 w 17987"/>
              <a:gd name="T97" fmla="*/ 250 h 15374"/>
              <a:gd name="T98" fmla="*/ 3439 w 17987"/>
              <a:gd name="T99" fmla="*/ 1791 h 15374"/>
              <a:gd name="T100" fmla="*/ 4136 w 17987"/>
              <a:gd name="T101" fmla="*/ 1036 h 15374"/>
              <a:gd name="T102" fmla="*/ 4236 w 17987"/>
              <a:gd name="T103" fmla="*/ 83 h 15374"/>
              <a:gd name="T104" fmla="*/ 4069 w 17987"/>
              <a:gd name="T105" fmla="*/ 1695 h 15374"/>
              <a:gd name="T106" fmla="*/ 4647 w 17987"/>
              <a:gd name="T107" fmla="*/ 574 h 15374"/>
              <a:gd name="T108" fmla="*/ 4907 w 17987"/>
              <a:gd name="T109" fmla="*/ 914 h 1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987" h="15374">
                <a:moveTo>
                  <a:pt x="387" y="15329"/>
                </a:moveTo>
                <a:cubicBezTo>
                  <a:pt x="275" y="15274"/>
                  <a:pt x="140" y="15142"/>
                  <a:pt x="90" y="15039"/>
                </a:cubicBezTo>
                <a:cubicBezTo>
                  <a:pt x="0" y="14852"/>
                  <a:pt x="5" y="15114"/>
                  <a:pt x="5" y="10033"/>
                </a:cubicBezTo>
                <a:cubicBezTo>
                  <a:pt x="5" y="7448"/>
                  <a:pt x="12" y="5280"/>
                  <a:pt x="20" y="5216"/>
                </a:cubicBezTo>
                <a:cubicBezTo>
                  <a:pt x="46" y="4993"/>
                  <a:pt x="132" y="4837"/>
                  <a:pt x="276" y="4746"/>
                </a:cubicBezTo>
                <a:cubicBezTo>
                  <a:pt x="311" y="4724"/>
                  <a:pt x="400" y="4690"/>
                  <a:pt x="473" y="4672"/>
                </a:cubicBezTo>
                <a:cubicBezTo>
                  <a:pt x="590" y="4642"/>
                  <a:pt x="647" y="4639"/>
                  <a:pt x="951" y="4644"/>
                </a:cubicBezTo>
                <a:cubicBezTo>
                  <a:pt x="1256" y="4650"/>
                  <a:pt x="1307" y="4655"/>
                  <a:pt x="1395" y="4688"/>
                </a:cubicBezTo>
                <a:cubicBezTo>
                  <a:pt x="1559" y="4748"/>
                  <a:pt x="1674" y="4861"/>
                  <a:pt x="1742" y="5025"/>
                </a:cubicBezTo>
                <a:lnTo>
                  <a:pt x="1779" y="5116"/>
                </a:lnTo>
                <a:lnTo>
                  <a:pt x="1784" y="7979"/>
                </a:lnTo>
                <a:lnTo>
                  <a:pt x="1788" y="10841"/>
                </a:lnTo>
                <a:lnTo>
                  <a:pt x="3621" y="10841"/>
                </a:lnTo>
                <a:lnTo>
                  <a:pt x="5454" y="10841"/>
                </a:lnTo>
                <a:lnTo>
                  <a:pt x="5456" y="10912"/>
                </a:lnTo>
                <a:cubicBezTo>
                  <a:pt x="5457" y="10951"/>
                  <a:pt x="5459" y="11001"/>
                  <a:pt x="5462" y="11024"/>
                </a:cubicBezTo>
                <a:cubicBezTo>
                  <a:pt x="5464" y="11047"/>
                  <a:pt x="5471" y="11137"/>
                  <a:pt x="5477" y="11224"/>
                </a:cubicBezTo>
                <a:cubicBezTo>
                  <a:pt x="5530" y="11937"/>
                  <a:pt x="5681" y="12528"/>
                  <a:pt x="5945" y="13062"/>
                </a:cubicBezTo>
                <a:cubicBezTo>
                  <a:pt x="6003" y="13179"/>
                  <a:pt x="6045" y="13278"/>
                  <a:pt x="6039" y="13282"/>
                </a:cubicBezTo>
                <a:cubicBezTo>
                  <a:pt x="6033" y="13285"/>
                  <a:pt x="5181" y="13289"/>
                  <a:pt x="4146" y="13289"/>
                </a:cubicBezTo>
                <a:cubicBezTo>
                  <a:pt x="3110" y="13289"/>
                  <a:pt x="2156" y="13290"/>
                  <a:pt x="2025" y="13290"/>
                </a:cubicBezTo>
                <a:lnTo>
                  <a:pt x="1787" y="13291"/>
                </a:lnTo>
                <a:lnTo>
                  <a:pt x="1787" y="14020"/>
                </a:lnTo>
                <a:cubicBezTo>
                  <a:pt x="1787" y="14438"/>
                  <a:pt x="1780" y="14796"/>
                  <a:pt x="1770" y="14858"/>
                </a:cubicBezTo>
                <a:cubicBezTo>
                  <a:pt x="1735" y="15080"/>
                  <a:pt x="1644" y="15198"/>
                  <a:pt x="1419" y="15314"/>
                </a:cubicBezTo>
                <a:lnTo>
                  <a:pt x="1301" y="15374"/>
                </a:lnTo>
                <a:lnTo>
                  <a:pt x="889" y="15374"/>
                </a:lnTo>
                <a:lnTo>
                  <a:pt x="477" y="15374"/>
                </a:lnTo>
                <a:lnTo>
                  <a:pt x="387" y="15329"/>
                </a:lnTo>
                <a:close/>
                <a:moveTo>
                  <a:pt x="16621" y="15338"/>
                </a:moveTo>
                <a:cubicBezTo>
                  <a:pt x="16491" y="15278"/>
                  <a:pt x="16371" y="15190"/>
                  <a:pt x="16322" y="15118"/>
                </a:cubicBezTo>
                <a:cubicBezTo>
                  <a:pt x="16222" y="14972"/>
                  <a:pt x="16218" y="14935"/>
                  <a:pt x="16219" y="14183"/>
                </a:cubicBezTo>
                <a:cubicBezTo>
                  <a:pt x="16219" y="13807"/>
                  <a:pt x="16214" y="13454"/>
                  <a:pt x="16208" y="13399"/>
                </a:cubicBezTo>
                <a:lnTo>
                  <a:pt x="16196" y="13299"/>
                </a:lnTo>
                <a:lnTo>
                  <a:pt x="16047" y="13291"/>
                </a:lnTo>
                <a:cubicBezTo>
                  <a:pt x="15961" y="13286"/>
                  <a:pt x="15896" y="13275"/>
                  <a:pt x="15892" y="13264"/>
                </a:cubicBezTo>
                <a:cubicBezTo>
                  <a:pt x="15889" y="13254"/>
                  <a:pt x="15933" y="13229"/>
                  <a:pt x="15991" y="13208"/>
                </a:cubicBezTo>
                <a:cubicBezTo>
                  <a:pt x="16116" y="13164"/>
                  <a:pt x="16634" y="12900"/>
                  <a:pt x="16885" y="12754"/>
                </a:cubicBezTo>
                <a:cubicBezTo>
                  <a:pt x="17110" y="12623"/>
                  <a:pt x="17235" y="12502"/>
                  <a:pt x="17286" y="12366"/>
                </a:cubicBezTo>
                <a:cubicBezTo>
                  <a:pt x="17318" y="12281"/>
                  <a:pt x="17322" y="12243"/>
                  <a:pt x="17316" y="12108"/>
                </a:cubicBezTo>
                <a:cubicBezTo>
                  <a:pt x="17312" y="12021"/>
                  <a:pt x="17297" y="11897"/>
                  <a:pt x="17282" y="11833"/>
                </a:cubicBezTo>
                <a:cubicBezTo>
                  <a:pt x="17268" y="11769"/>
                  <a:pt x="17240" y="11630"/>
                  <a:pt x="17221" y="11524"/>
                </a:cubicBezTo>
                <a:cubicBezTo>
                  <a:pt x="17146" y="11119"/>
                  <a:pt x="17135" y="11061"/>
                  <a:pt x="17102" y="10908"/>
                </a:cubicBezTo>
                <a:cubicBezTo>
                  <a:pt x="17083" y="10821"/>
                  <a:pt x="17031" y="10596"/>
                  <a:pt x="16986" y="10408"/>
                </a:cubicBezTo>
                <a:cubicBezTo>
                  <a:pt x="16884" y="9985"/>
                  <a:pt x="16896" y="10035"/>
                  <a:pt x="16836" y="9809"/>
                </a:cubicBezTo>
                <a:cubicBezTo>
                  <a:pt x="16797" y="9661"/>
                  <a:pt x="16791" y="9616"/>
                  <a:pt x="16807" y="9606"/>
                </a:cubicBezTo>
                <a:cubicBezTo>
                  <a:pt x="16850" y="9580"/>
                  <a:pt x="17066" y="9553"/>
                  <a:pt x="17218" y="9554"/>
                </a:cubicBezTo>
                <a:cubicBezTo>
                  <a:pt x="17535" y="9558"/>
                  <a:pt x="17727" y="9659"/>
                  <a:pt x="17906" y="9914"/>
                </a:cubicBezTo>
                <a:lnTo>
                  <a:pt x="17987" y="10030"/>
                </a:lnTo>
                <a:lnTo>
                  <a:pt x="17987" y="12467"/>
                </a:lnTo>
                <a:cubicBezTo>
                  <a:pt x="17987" y="14752"/>
                  <a:pt x="17986" y="14908"/>
                  <a:pt x="17958" y="14969"/>
                </a:cubicBezTo>
                <a:cubicBezTo>
                  <a:pt x="17888" y="15124"/>
                  <a:pt x="17772" y="15245"/>
                  <a:pt x="17613" y="15330"/>
                </a:cubicBezTo>
                <a:lnTo>
                  <a:pt x="17529" y="15374"/>
                </a:lnTo>
                <a:lnTo>
                  <a:pt x="17113" y="15374"/>
                </a:lnTo>
                <a:cubicBezTo>
                  <a:pt x="16725" y="15373"/>
                  <a:pt x="16691" y="15371"/>
                  <a:pt x="16621" y="15338"/>
                </a:cubicBezTo>
                <a:close/>
                <a:moveTo>
                  <a:pt x="8171" y="14148"/>
                </a:moveTo>
                <a:cubicBezTo>
                  <a:pt x="8139" y="14144"/>
                  <a:pt x="8015" y="14133"/>
                  <a:pt x="7896" y="14123"/>
                </a:cubicBezTo>
                <a:cubicBezTo>
                  <a:pt x="7397" y="14082"/>
                  <a:pt x="7174" y="14030"/>
                  <a:pt x="6936" y="13901"/>
                </a:cubicBezTo>
                <a:cubicBezTo>
                  <a:pt x="6414" y="13618"/>
                  <a:pt x="6012" y="13002"/>
                  <a:pt x="5806" y="12174"/>
                </a:cubicBezTo>
                <a:cubicBezTo>
                  <a:pt x="5698" y="11736"/>
                  <a:pt x="5656" y="11398"/>
                  <a:pt x="5648" y="10891"/>
                </a:cubicBezTo>
                <a:cubicBezTo>
                  <a:pt x="5637" y="10206"/>
                  <a:pt x="5690" y="9591"/>
                  <a:pt x="5808" y="9033"/>
                </a:cubicBezTo>
                <a:cubicBezTo>
                  <a:pt x="5828" y="8942"/>
                  <a:pt x="5833" y="8933"/>
                  <a:pt x="5871" y="8935"/>
                </a:cubicBezTo>
                <a:cubicBezTo>
                  <a:pt x="5894" y="8937"/>
                  <a:pt x="6010" y="8984"/>
                  <a:pt x="6129" y="9041"/>
                </a:cubicBezTo>
                <a:cubicBezTo>
                  <a:pt x="6881" y="9398"/>
                  <a:pt x="7250" y="9527"/>
                  <a:pt x="7672" y="9583"/>
                </a:cubicBezTo>
                <a:cubicBezTo>
                  <a:pt x="8119" y="9642"/>
                  <a:pt x="8820" y="9586"/>
                  <a:pt x="9066" y="9471"/>
                </a:cubicBezTo>
                <a:cubicBezTo>
                  <a:pt x="9184" y="9417"/>
                  <a:pt x="9326" y="9265"/>
                  <a:pt x="9371" y="9147"/>
                </a:cubicBezTo>
                <a:cubicBezTo>
                  <a:pt x="9422" y="9009"/>
                  <a:pt x="9414" y="8805"/>
                  <a:pt x="9351" y="8674"/>
                </a:cubicBezTo>
                <a:cubicBezTo>
                  <a:pt x="9239" y="8440"/>
                  <a:pt x="9010" y="8309"/>
                  <a:pt x="8747" y="8330"/>
                </a:cubicBezTo>
                <a:cubicBezTo>
                  <a:pt x="8682" y="8335"/>
                  <a:pt x="8577" y="8347"/>
                  <a:pt x="8512" y="8358"/>
                </a:cubicBezTo>
                <a:cubicBezTo>
                  <a:pt x="8338" y="8386"/>
                  <a:pt x="7874" y="8381"/>
                  <a:pt x="7696" y="8349"/>
                </a:cubicBezTo>
                <a:cubicBezTo>
                  <a:pt x="7259" y="8272"/>
                  <a:pt x="6892" y="8106"/>
                  <a:pt x="6492" y="7804"/>
                </a:cubicBezTo>
                <a:cubicBezTo>
                  <a:pt x="6317" y="7672"/>
                  <a:pt x="6221" y="7573"/>
                  <a:pt x="6221" y="7524"/>
                </a:cubicBezTo>
                <a:cubicBezTo>
                  <a:pt x="6221" y="7505"/>
                  <a:pt x="6254" y="7406"/>
                  <a:pt x="6294" y="7303"/>
                </a:cubicBezTo>
                <a:cubicBezTo>
                  <a:pt x="6334" y="7200"/>
                  <a:pt x="6390" y="7051"/>
                  <a:pt x="6418" y="6970"/>
                </a:cubicBezTo>
                <a:cubicBezTo>
                  <a:pt x="6489" y="6769"/>
                  <a:pt x="6514" y="6727"/>
                  <a:pt x="6567" y="6714"/>
                </a:cubicBezTo>
                <a:cubicBezTo>
                  <a:pt x="6604" y="6704"/>
                  <a:pt x="7078" y="6751"/>
                  <a:pt x="8037" y="6858"/>
                </a:cubicBezTo>
                <a:cubicBezTo>
                  <a:pt x="8115" y="6867"/>
                  <a:pt x="8261" y="6882"/>
                  <a:pt x="8360" y="6892"/>
                </a:cubicBezTo>
                <a:cubicBezTo>
                  <a:pt x="8460" y="6901"/>
                  <a:pt x="8569" y="6913"/>
                  <a:pt x="8602" y="6917"/>
                </a:cubicBezTo>
                <a:cubicBezTo>
                  <a:pt x="8635" y="6921"/>
                  <a:pt x="8752" y="6932"/>
                  <a:pt x="8862" y="6942"/>
                </a:cubicBezTo>
                <a:cubicBezTo>
                  <a:pt x="9118" y="6964"/>
                  <a:pt x="9546" y="7004"/>
                  <a:pt x="9771" y="7025"/>
                </a:cubicBezTo>
                <a:cubicBezTo>
                  <a:pt x="9867" y="7034"/>
                  <a:pt x="10085" y="7053"/>
                  <a:pt x="10254" y="7067"/>
                </a:cubicBezTo>
                <a:cubicBezTo>
                  <a:pt x="10424" y="7080"/>
                  <a:pt x="10585" y="7095"/>
                  <a:pt x="10612" y="7099"/>
                </a:cubicBezTo>
                <a:cubicBezTo>
                  <a:pt x="10640" y="7103"/>
                  <a:pt x="10730" y="7111"/>
                  <a:pt x="10812" y="7116"/>
                </a:cubicBezTo>
                <a:cubicBezTo>
                  <a:pt x="10895" y="7121"/>
                  <a:pt x="11000" y="7129"/>
                  <a:pt x="11046" y="7133"/>
                </a:cubicBezTo>
                <a:cubicBezTo>
                  <a:pt x="11859" y="7206"/>
                  <a:pt x="12666" y="7236"/>
                  <a:pt x="13754" y="7235"/>
                </a:cubicBezTo>
                <a:cubicBezTo>
                  <a:pt x="14865" y="7234"/>
                  <a:pt x="14835" y="7231"/>
                  <a:pt x="15096" y="7356"/>
                </a:cubicBezTo>
                <a:cubicBezTo>
                  <a:pt x="15645" y="7618"/>
                  <a:pt x="16130" y="8305"/>
                  <a:pt x="16484" y="9324"/>
                </a:cubicBezTo>
                <a:cubicBezTo>
                  <a:pt x="16713" y="9982"/>
                  <a:pt x="16819" y="10400"/>
                  <a:pt x="17080" y="11683"/>
                </a:cubicBezTo>
                <a:cubicBezTo>
                  <a:pt x="17176" y="12155"/>
                  <a:pt x="17151" y="12310"/>
                  <a:pt x="16948" y="12504"/>
                </a:cubicBezTo>
                <a:cubicBezTo>
                  <a:pt x="16804" y="12641"/>
                  <a:pt x="16478" y="12824"/>
                  <a:pt x="16121" y="12966"/>
                </a:cubicBezTo>
                <a:cubicBezTo>
                  <a:pt x="15357" y="13271"/>
                  <a:pt x="13836" y="13632"/>
                  <a:pt x="12512" y="13822"/>
                </a:cubicBezTo>
                <a:cubicBezTo>
                  <a:pt x="11968" y="13901"/>
                  <a:pt x="11815" y="13920"/>
                  <a:pt x="11537" y="13949"/>
                </a:cubicBezTo>
                <a:cubicBezTo>
                  <a:pt x="11395" y="13963"/>
                  <a:pt x="11212" y="13982"/>
                  <a:pt x="11129" y="13991"/>
                </a:cubicBezTo>
                <a:cubicBezTo>
                  <a:pt x="11047" y="14000"/>
                  <a:pt x="10867" y="14015"/>
                  <a:pt x="10729" y="14024"/>
                </a:cubicBezTo>
                <a:cubicBezTo>
                  <a:pt x="10592" y="14034"/>
                  <a:pt x="10453" y="14045"/>
                  <a:pt x="10421" y="14049"/>
                </a:cubicBezTo>
                <a:cubicBezTo>
                  <a:pt x="10389" y="14053"/>
                  <a:pt x="10287" y="14061"/>
                  <a:pt x="10196" y="14066"/>
                </a:cubicBezTo>
                <a:cubicBezTo>
                  <a:pt x="9631" y="14096"/>
                  <a:pt x="9365" y="14109"/>
                  <a:pt x="8979" y="14124"/>
                </a:cubicBezTo>
                <a:cubicBezTo>
                  <a:pt x="8741" y="14133"/>
                  <a:pt x="8475" y="14144"/>
                  <a:pt x="8387" y="14147"/>
                </a:cubicBezTo>
                <a:cubicBezTo>
                  <a:pt x="8300" y="14151"/>
                  <a:pt x="8203" y="14151"/>
                  <a:pt x="8171" y="14148"/>
                </a:cubicBezTo>
                <a:close/>
                <a:moveTo>
                  <a:pt x="3657" y="10615"/>
                </a:moveTo>
                <a:cubicBezTo>
                  <a:pt x="3609" y="10602"/>
                  <a:pt x="3535" y="10568"/>
                  <a:pt x="3493" y="10539"/>
                </a:cubicBezTo>
                <a:cubicBezTo>
                  <a:pt x="3362" y="10449"/>
                  <a:pt x="3398" y="10529"/>
                  <a:pt x="2745" y="8883"/>
                </a:cubicBezTo>
                <a:cubicBezTo>
                  <a:pt x="2611" y="8544"/>
                  <a:pt x="2416" y="8052"/>
                  <a:pt x="2312" y="7791"/>
                </a:cubicBezTo>
                <a:cubicBezTo>
                  <a:pt x="1981" y="6955"/>
                  <a:pt x="1985" y="6971"/>
                  <a:pt x="2020" y="6802"/>
                </a:cubicBezTo>
                <a:cubicBezTo>
                  <a:pt x="2055" y="6635"/>
                  <a:pt x="2182" y="6508"/>
                  <a:pt x="2443" y="6378"/>
                </a:cubicBezTo>
                <a:cubicBezTo>
                  <a:pt x="2879" y="6162"/>
                  <a:pt x="3193" y="6154"/>
                  <a:pt x="3374" y="6356"/>
                </a:cubicBezTo>
                <a:cubicBezTo>
                  <a:pt x="3464" y="6456"/>
                  <a:pt x="3510" y="6546"/>
                  <a:pt x="3647" y="6899"/>
                </a:cubicBezTo>
                <a:cubicBezTo>
                  <a:pt x="3707" y="7055"/>
                  <a:pt x="3865" y="7453"/>
                  <a:pt x="3996" y="7783"/>
                </a:cubicBezTo>
                <a:cubicBezTo>
                  <a:pt x="4182" y="8249"/>
                  <a:pt x="4577" y="9247"/>
                  <a:pt x="4776" y="9749"/>
                </a:cubicBezTo>
                <a:cubicBezTo>
                  <a:pt x="4787" y="9777"/>
                  <a:pt x="4796" y="9863"/>
                  <a:pt x="4796" y="9941"/>
                </a:cubicBezTo>
                <a:cubicBezTo>
                  <a:pt x="4796" y="10242"/>
                  <a:pt x="4652" y="10392"/>
                  <a:pt x="4195" y="10565"/>
                </a:cubicBezTo>
                <a:cubicBezTo>
                  <a:pt x="4021" y="10632"/>
                  <a:pt x="3980" y="10641"/>
                  <a:pt x="3871" y="10640"/>
                </a:cubicBezTo>
                <a:cubicBezTo>
                  <a:pt x="3802" y="10639"/>
                  <a:pt x="3706" y="10628"/>
                  <a:pt x="3657" y="10615"/>
                </a:cubicBezTo>
                <a:close/>
                <a:moveTo>
                  <a:pt x="7962" y="9481"/>
                </a:moveTo>
                <a:cubicBezTo>
                  <a:pt x="6897" y="9405"/>
                  <a:pt x="5973" y="8947"/>
                  <a:pt x="5227" y="8127"/>
                </a:cubicBezTo>
                <a:cubicBezTo>
                  <a:pt x="4955" y="7828"/>
                  <a:pt x="4661" y="7410"/>
                  <a:pt x="4622" y="7266"/>
                </a:cubicBezTo>
                <a:cubicBezTo>
                  <a:pt x="4523" y="6898"/>
                  <a:pt x="4870" y="6554"/>
                  <a:pt x="5228" y="6666"/>
                </a:cubicBezTo>
                <a:cubicBezTo>
                  <a:pt x="5351" y="6705"/>
                  <a:pt x="5449" y="6793"/>
                  <a:pt x="5571" y="6975"/>
                </a:cubicBezTo>
                <a:cubicBezTo>
                  <a:pt x="6099" y="7760"/>
                  <a:pt x="6812" y="8283"/>
                  <a:pt x="7569" y="8440"/>
                </a:cubicBezTo>
                <a:cubicBezTo>
                  <a:pt x="7663" y="8459"/>
                  <a:pt x="7837" y="8484"/>
                  <a:pt x="7953" y="8495"/>
                </a:cubicBezTo>
                <a:cubicBezTo>
                  <a:pt x="8140" y="8512"/>
                  <a:pt x="8201" y="8510"/>
                  <a:pt x="8448" y="8482"/>
                </a:cubicBezTo>
                <a:cubicBezTo>
                  <a:pt x="8818" y="8439"/>
                  <a:pt x="8931" y="8443"/>
                  <a:pt x="9041" y="8503"/>
                </a:cubicBezTo>
                <a:cubicBezTo>
                  <a:pt x="9200" y="8589"/>
                  <a:pt x="9288" y="8748"/>
                  <a:pt x="9287" y="8946"/>
                </a:cubicBezTo>
                <a:cubicBezTo>
                  <a:pt x="9286" y="9169"/>
                  <a:pt x="9139" y="9345"/>
                  <a:pt x="8904" y="9405"/>
                </a:cubicBezTo>
                <a:cubicBezTo>
                  <a:pt x="8712" y="9454"/>
                  <a:pt x="8179" y="9497"/>
                  <a:pt x="7962" y="9481"/>
                </a:cubicBezTo>
                <a:close/>
                <a:moveTo>
                  <a:pt x="5072" y="8847"/>
                </a:moveTo>
                <a:cubicBezTo>
                  <a:pt x="4315" y="8082"/>
                  <a:pt x="4146" y="7859"/>
                  <a:pt x="4054" y="7499"/>
                </a:cubicBezTo>
                <a:cubicBezTo>
                  <a:pt x="3983" y="7224"/>
                  <a:pt x="3993" y="7022"/>
                  <a:pt x="4091" y="6727"/>
                </a:cubicBezTo>
                <a:cubicBezTo>
                  <a:pt x="4150" y="6549"/>
                  <a:pt x="4262" y="6366"/>
                  <a:pt x="4370" y="6268"/>
                </a:cubicBezTo>
                <a:cubicBezTo>
                  <a:pt x="4523" y="6131"/>
                  <a:pt x="4752" y="6067"/>
                  <a:pt x="5022" y="6086"/>
                </a:cubicBezTo>
                <a:cubicBezTo>
                  <a:pt x="5192" y="6098"/>
                  <a:pt x="5256" y="6075"/>
                  <a:pt x="5412" y="5949"/>
                </a:cubicBezTo>
                <a:cubicBezTo>
                  <a:pt x="5736" y="5688"/>
                  <a:pt x="5914" y="5412"/>
                  <a:pt x="5957" y="5108"/>
                </a:cubicBezTo>
                <a:cubicBezTo>
                  <a:pt x="5998" y="4818"/>
                  <a:pt x="5924" y="4589"/>
                  <a:pt x="5627" y="4088"/>
                </a:cubicBezTo>
                <a:cubicBezTo>
                  <a:pt x="5568" y="3990"/>
                  <a:pt x="5521" y="3904"/>
                  <a:pt x="5521" y="3896"/>
                </a:cubicBezTo>
                <a:cubicBezTo>
                  <a:pt x="5521" y="3889"/>
                  <a:pt x="5558" y="3862"/>
                  <a:pt x="5604" y="3836"/>
                </a:cubicBezTo>
                <a:cubicBezTo>
                  <a:pt x="5728" y="3767"/>
                  <a:pt x="5784" y="3713"/>
                  <a:pt x="5832" y="3619"/>
                </a:cubicBezTo>
                <a:cubicBezTo>
                  <a:pt x="5907" y="3471"/>
                  <a:pt x="5870" y="3287"/>
                  <a:pt x="5727" y="3097"/>
                </a:cubicBezTo>
                <a:cubicBezTo>
                  <a:pt x="5641" y="2982"/>
                  <a:pt x="5486" y="2851"/>
                  <a:pt x="5358" y="2785"/>
                </a:cubicBezTo>
                <a:cubicBezTo>
                  <a:pt x="5219" y="2713"/>
                  <a:pt x="5267" y="2840"/>
                  <a:pt x="5435" y="2987"/>
                </a:cubicBezTo>
                <a:cubicBezTo>
                  <a:pt x="5686" y="3209"/>
                  <a:pt x="5754" y="3309"/>
                  <a:pt x="5754" y="3455"/>
                </a:cubicBezTo>
                <a:cubicBezTo>
                  <a:pt x="5754" y="3599"/>
                  <a:pt x="5659" y="3693"/>
                  <a:pt x="5428" y="3781"/>
                </a:cubicBezTo>
                <a:cubicBezTo>
                  <a:pt x="5229" y="3855"/>
                  <a:pt x="5060" y="3879"/>
                  <a:pt x="4796" y="3870"/>
                </a:cubicBezTo>
                <a:cubicBezTo>
                  <a:pt x="4486" y="3858"/>
                  <a:pt x="4293" y="3812"/>
                  <a:pt x="3744" y="3615"/>
                </a:cubicBezTo>
                <a:cubicBezTo>
                  <a:pt x="3271" y="3445"/>
                  <a:pt x="3154" y="3388"/>
                  <a:pt x="3121" y="3309"/>
                </a:cubicBezTo>
                <a:cubicBezTo>
                  <a:pt x="3081" y="3212"/>
                  <a:pt x="3110" y="3146"/>
                  <a:pt x="3260" y="2999"/>
                </a:cubicBezTo>
                <a:cubicBezTo>
                  <a:pt x="3455" y="2809"/>
                  <a:pt x="3665" y="2699"/>
                  <a:pt x="4026" y="2598"/>
                </a:cubicBezTo>
                <a:cubicBezTo>
                  <a:pt x="4087" y="2581"/>
                  <a:pt x="4148" y="2549"/>
                  <a:pt x="4195" y="2508"/>
                </a:cubicBezTo>
                <a:cubicBezTo>
                  <a:pt x="4472" y="2269"/>
                  <a:pt x="4893" y="2267"/>
                  <a:pt x="5184" y="2503"/>
                </a:cubicBezTo>
                <a:cubicBezTo>
                  <a:pt x="5227" y="2538"/>
                  <a:pt x="5321" y="2585"/>
                  <a:pt x="5417" y="2619"/>
                </a:cubicBezTo>
                <a:cubicBezTo>
                  <a:pt x="5592" y="2681"/>
                  <a:pt x="5657" y="2725"/>
                  <a:pt x="5893" y="2937"/>
                </a:cubicBezTo>
                <a:cubicBezTo>
                  <a:pt x="6761" y="3716"/>
                  <a:pt x="7140" y="4754"/>
                  <a:pt x="6861" y="5587"/>
                </a:cubicBezTo>
                <a:cubicBezTo>
                  <a:pt x="6789" y="5805"/>
                  <a:pt x="6635" y="6078"/>
                  <a:pt x="6472" y="6282"/>
                </a:cubicBezTo>
                <a:cubicBezTo>
                  <a:pt x="6443" y="6319"/>
                  <a:pt x="6343" y="6426"/>
                  <a:pt x="6251" y="6521"/>
                </a:cubicBezTo>
                <a:lnTo>
                  <a:pt x="6084" y="6694"/>
                </a:lnTo>
                <a:lnTo>
                  <a:pt x="6143" y="6755"/>
                </a:lnTo>
                <a:cubicBezTo>
                  <a:pt x="6258" y="6874"/>
                  <a:pt x="6260" y="6941"/>
                  <a:pt x="6153" y="7162"/>
                </a:cubicBezTo>
                <a:cubicBezTo>
                  <a:pt x="6117" y="7236"/>
                  <a:pt x="6087" y="7310"/>
                  <a:pt x="6087" y="7326"/>
                </a:cubicBezTo>
                <a:cubicBezTo>
                  <a:pt x="6087" y="7341"/>
                  <a:pt x="6075" y="7364"/>
                  <a:pt x="6061" y="7376"/>
                </a:cubicBezTo>
                <a:cubicBezTo>
                  <a:pt x="6028" y="7403"/>
                  <a:pt x="6034" y="7411"/>
                  <a:pt x="5770" y="7040"/>
                </a:cubicBezTo>
                <a:cubicBezTo>
                  <a:pt x="5470" y="6618"/>
                  <a:pt x="5354" y="6533"/>
                  <a:pt x="5087" y="6533"/>
                </a:cubicBezTo>
                <a:cubicBezTo>
                  <a:pt x="4960" y="6533"/>
                  <a:pt x="4933" y="6539"/>
                  <a:pt x="4834" y="6587"/>
                </a:cubicBezTo>
                <a:cubicBezTo>
                  <a:pt x="4695" y="6656"/>
                  <a:pt x="4569" y="6789"/>
                  <a:pt x="4529" y="6910"/>
                </a:cubicBezTo>
                <a:cubicBezTo>
                  <a:pt x="4475" y="7070"/>
                  <a:pt x="4499" y="7280"/>
                  <a:pt x="4592" y="7466"/>
                </a:cubicBezTo>
                <a:cubicBezTo>
                  <a:pt x="4642" y="7568"/>
                  <a:pt x="4847" y="7868"/>
                  <a:pt x="4961" y="8007"/>
                </a:cubicBezTo>
                <a:cubicBezTo>
                  <a:pt x="5070" y="8142"/>
                  <a:pt x="5318" y="8396"/>
                  <a:pt x="5524" y="8585"/>
                </a:cubicBezTo>
                <a:cubicBezTo>
                  <a:pt x="5675" y="8725"/>
                  <a:pt x="5688" y="8761"/>
                  <a:pt x="5647" y="8944"/>
                </a:cubicBezTo>
                <a:cubicBezTo>
                  <a:pt x="5633" y="9011"/>
                  <a:pt x="5611" y="9115"/>
                  <a:pt x="5599" y="9174"/>
                </a:cubicBezTo>
                <a:cubicBezTo>
                  <a:pt x="5582" y="9256"/>
                  <a:pt x="5569" y="9284"/>
                  <a:pt x="5546" y="9289"/>
                </a:cubicBezTo>
                <a:cubicBezTo>
                  <a:pt x="5524" y="9293"/>
                  <a:pt x="5390" y="9168"/>
                  <a:pt x="5072" y="8847"/>
                </a:cubicBezTo>
                <a:close/>
                <a:moveTo>
                  <a:pt x="4971" y="2864"/>
                </a:moveTo>
                <a:cubicBezTo>
                  <a:pt x="5023" y="2849"/>
                  <a:pt x="5069" y="2820"/>
                  <a:pt x="5103" y="2782"/>
                </a:cubicBezTo>
                <a:cubicBezTo>
                  <a:pt x="5163" y="2713"/>
                  <a:pt x="5163" y="2714"/>
                  <a:pt x="5122" y="2648"/>
                </a:cubicBezTo>
                <a:cubicBezTo>
                  <a:pt x="5080" y="2578"/>
                  <a:pt x="5006" y="2536"/>
                  <a:pt x="4835" y="2484"/>
                </a:cubicBezTo>
                <a:cubicBezTo>
                  <a:pt x="4703" y="2444"/>
                  <a:pt x="4681" y="2441"/>
                  <a:pt x="4579" y="2458"/>
                </a:cubicBezTo>
                <a:cubicBezTo>
                  <a:pt x="4241" y="2512"/>
                  <a:pt x="4187" y="2703"/>
                  <a:pt x="4474" y="2833"/>
                </a:cubicBezTo>
                <a:cubicBezTo>
                  <a:pt x="4646" y="2911"/>
                  <a:pt x="4785" y="2920"/>
                  <a:pt x="4971" y="2864"/>
                </a:cubicBezTo>
                <a:close/>
                <a:moveTo>
                  <a:pt x="4004" y="6015"/>
                </a:moveTo>
                <a:cubicBezTo>
                  <a:pt x="3734" y="5972"/>
                  <a:pt x="3436" y="5814"/>
                  <a:pt x="3237" y="5607"/>
                </a:cubicBezTo>
                <a:cubicBezTo>
                  <a:pt x="2769" y="5119"/>
                  <a:pt x="2729" y="4368"/>
                  <a:pt x="3143" y="3815"/>
                </a:cubicBezTo>
                <a:cubicBezTo>
                  <a:pt x="3286" y="3624"/>
                  <a:pt x="3353" y="3606"/>
                  <a:pt x="3576" y="3697"/>
                </a:cubicBezTo>
                <a:cubicBezTo>
                  <a:pt x="4084" y="3906"/>
                  <a:pt x="4502" y="3995"/>
                  <a:pt x="4904" y="3981"/>
                </a:cubicBezTo>
                <a:cubicBezTo>
                  <a:pt x="5019" y="3977"/>
                  <a:pt x="5161" y="3966"/>
                  <a:pt x="5220" y="3957"/>
                </a:cubicBezTo>
                <a:cubicBezTo>
                  <a:pt x="5396" y="3928"/>
                  <a:pt x="5435" y="3959"/>
                  <a:pt x="5506" y="4179"/>
                </a:cubicBezTo>
                <a:cubicBezTo>
                  <a:pt x="5628" y="4561"/>
                  <a:pt x="5642" y="4626"/>
                  <a:pt x="5631" y="4747"/>
                </a:cubicBezTo>
                <a:cubicBezTo>
                  <a:pt x="5588" y="5208"/>
                  <a:pt x="5308" y="5636"/>
                  <a:pt x="4901" y="5863"/>
                </a:cubicBezTo>
                <a:cubicBezTo>
                  <a:pt x="4769" y="5936"/>
                  <a:pt x="4552" y="6004"/>
                  <a:pt x="4386" y="6024"/>
                </a:cubicBezTo>
                <a:cubicBezTo>
                  <a:pt x="4214" y="6044"/>
                  <a:pt x="4187" y="6044"/>
                  <a:pt x="4004" y="6015"/>
                </a:cubicBezTo>
                <a:close/>
                <a:moveTo>
                  <a:pt x="3420" y="1722"/>
                </a:moveTo>
                <a:cubicBezTo>
                  <a:pt x="3404" y="1661"/>
                  <a:pt x="3407" y="1642"/>
                  <a:pt x="3445" y="1554"/>
                </a:cubicBezTo>
                <a:cubicBezTo>
                  <a:pt x="3514" y="1395"/>
                  <a:pt x="3531" y="1257"/>
                  <a:pt x="3500" y="1107"/>
                </a:cubicBezTo>
                <a:cubicBezTo>
                  <a:pt x="3486" y="1038"/>
                  <a:pt x="3459" y="948"/>
                  <a:pt x="3440" y="907"/>
                </a:cubicBezTo>
                <a:cubicBezTo>
                  <a:pt x="3363" y="738"/>
                  <a:pt x="3354" y="703"/>
                  <a:pt x="3354" y="562"/>
                </a:cubicBezTo>
                <a:cubicBezTo>
                  <a:pt x="3354" y="447"/>
                  <a:pt x="3364" y="391"/>
                  <a:pt x="3406" y="268"/>
                </a:cubicBezTo>
                <a:cubicBezTo>
                  <a:pt x="3460" y="107"/>
                  <a:pt x="3475" y="84"/>
                  <a:pt x="3531" y="67"/>
                </a:cubicBezTo>
                <a:cubicBezTo>
                  <a:pt x="3559" y="59"/>
                  <a:pt x="3571" y="67"/>
                  <a:pt x="3586" y="103"/>
                </a:cubicBezTo>
                <a:cubicBezTo>
                  <a:pt x="3602" y="142"/>
                  <a:pt x="3599" y="167"/>
                  <a:pt x="3570" y="250"/>
                </a:cubicBezTo>
                <a:cubicBezTo>
                  <a:pt x="3501" y="447"/>
                  <a:pt x="3527" y="750"/>
                  <a:pt x="3630" y="959"/>
                </a:cubicBezTo>
                <a:cubicBezTo>
                  <a:pt x="3686" y="1070"/>
                  <a:pt x="3704" y="1194"/>
                  <a:pt x="3684" y="1324"/>
                </a:cubicBezTo>
                <a:cubicBezTo>
                  <a:pt x="3663" y="1463"/>
                  <a:pt x="3551" y="1708"/>
                  <a:pt x="3487" y="1756"/>
                </a:cubicBezTo>
                <a:lnTo>
                  <a:pt x="3439" y="1791"/>
                </a:lnTo>
                <a:lnTo>
                  <a:pt x="3420" y="1722"/>
                </a:lnTo>
                <a:close/>
                <a:moveTo>
                  <a:pt x="4069" y="1695"/>
                </a:moveTo>
                <a:cubicBezTo>
                  <a:pt x="4056" y="1661"/>
                  <a:pt x="4056" y="1636"/>
                  <a:pt x="4071" y="1599"/>
                </a:cubicBezTo>
                <a:cubicBezTo>
                  <a:pt x="4180" y="1335"/>
                  <a:pt x="4194" y="1210"/>
                  <a:pt x="4136" y="1036"/>
                </a:cubicBezTo>
                <a:cubicBezTo>
                  <a:pt x="4117" y="979"/>
                  <a:pt x="4094" y="924"/>
                  <a:pt x="4086" y="914"/>
                </a:cubicBezTo>
                <a:cubicBezTo>
                  <a:pt x="4078" y="904"/>
                  <a:pt x="4056" y="852"/>
                  <a:pt x="4037" y="799"/>
                </a:cubicBezTo>
                <a:cubicBezTo>
                  <a:pt x="3964" y="586"/>
                  <a:pt x="4017" y="236"/>
                  <a:pt x="4149" y="63"/>
                </a:cubicBezTo>
                <a:cubicBezTo>
                  <a:pt x="4198" y="0"/>
                  <a:pt x="4213" y="3"/>
                  <a:pt x="4236" y="83"/>
                </a:cubicBezTo>
                <a:cubicBezTo>
                  <a:pt x="4248" y="129"/>
                  <a:pt x="4244" y="162"/>
                  <a:pt x="4218" y="236"/>
                </a:cubicBezTo>
                <a:cubicBezTo>
                  <a:pt x="4146" y="442"/>
                  <a:pt x="4162" y="675"/>
                  <a:pt x="4265" y="924"/>
                </a:cubicBezTo>
                <a:cubicBezTo>
                  <a:pt x="4364" y="1163"/>
                  <a:pt x="4359" y="1336"/>
                  <a:pt x="4245" y="1586"/>
                </a:cubicBezTo>
                <a:cubicBezTo>
                  <a:pt x="4176" y="1737"/>
                  <a:pt x="4103" y="1782"/>
                  <a:pt x="4069" y="1695"/>
                </a:cubicBezTo>
                <a:close/>
                <a:moveTo>
                  <a:pt x="4732" y="1729"/>
                </a:moveTo>
                <a:cubicBezTo>
                  <a:pt x="4704" y="1678"/>
                  <a:pt x="4708" y="1620"/>
                  <a:pt x="4746" y="1535"/>
                </a:cubicBezTo>
                <a:cubicBezTo>
                  <a:pt x="4842" y="1317"/>
                  <a:pt x="4832" y="1120"/>
                  <a:pt x="4711" y="866"/>
                </a:cubicBezTo>
                <a:cubicBezTo>
                  <a:pt x="4652" y="741"/>
                  <a:pt x="4648" y="722"/>
                  <a:pt x="4647" y="574"/>
                </a:cubicBezTo>
                <a:cubicBezTo>
                  <a:pt x="4647" y="445"/>
                  <a:pt x="4655" y="390"/>
                  <a:pt x="4693" y="272"/>
                </a:cubicBezTo>
                <a:cubicBezTo>
                  <a:pt x="4758" y="73"/>
                  <a:pt x="4813" y="18"/>
                  <a:pt x="4878" y="90"/>
                </a:cubicBezTo>
                <a:cubicBezTo>
                  <a:pt x="4905" y="120"/>
                  <a:pt x="4905" y="128"/>
                  <a:pt x="4866" y="252"/>
                </a:cubicBezTo>
                <a:cubicBezTo>
                  <a:pt x="4784" y="512"/>
                  <a:pt x="4792" y="627"/>
                  <a:pt x="4907" y="914"/>
                </a:cubicBezTo>
                <a:cubicBezTo>
                  <a:pt x="4965" y="1058"/>
                  <a:pt x="4975" y="1099"/>
                  <a:pt x="4975" y="1207"/>
                </a:cubicBezTo>
                <a:cubicBezTo>
                  <a:pt x="4975" y="1344"/>
                  <a:pt x="4941" y="1485"/>
                  <a:pt x="4878" y="1610"/>
                </a:cubicBezTo>
                <a:cubicBezTo>
                  <a:pt x="4830" y="1705"/>
                  <a:pt x="4754" y="1767"/>
                  <a:pt x="4732" y="172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544F40"/>
              </a:solidFill>
              <a:latin typeface="Arial" panose="020B0604020202020204"/>
            </a:endParaRPr>
          </a:p>
        </p:txBody>
      </p: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4498294" y="2150759"/>
            <a:ext cx="269187" cy="372867"/>
          </a:xfrm>
          <a:custGeom>
            <a:avLst/>
            <a:gdLst>
              <a:gd name="T0" fmla="*/ 3183 w 13250"/>
              <a:gd name="T1" fmla="*/ 12328 h 13795"/>
              <a:gd name="T2" fmla="*/ 1440 w 13250"/>
              <a:gd name="T3" fmla="*/ 11870 h 13795"/>
              <a:gd name="T4" fmla="*/ 0 w 13250"/>
              <a:gd name="T5" fmla="*/ 9746 h 13795"/>
              <a:gd name="T6" fmla="*/ 1713 w 13250"/>
              <a:gd name="T7" fmla="*/ 7374 h 13795"/>
              <a:gd name="T8" fmla="*/ 1825 w 13250"/>
              <a:gd name="T9" fmla="*/ 4580 h 13795"/>
              <a:gd name="T10" fmla="*/ 6550 w 13250"/>
              <a:gd name="T11" fmla="*/ 4912 h 13795"/>
              <a:gd name="T12" fmla="*/ 8796 w 13250"/>
              <a:gd name="T13" fmla="*/ 3886 h 13795"/>
              <a:gd name="T14" fmla="*/ 11491 w 13250"/>
              <a:gd name="T15" fmla="*/ 5129 h 13795"/>
              <a:gd name="T16" fmla="*/ 11783 w 13250"/>
              <a:gd name="T17" fmla="*/ 7578 h 13795"/>
              <a:gd name="T18" fmla="*/ 13196 w 13250"/>
              <a:gd name="T19" fmla="*/ 10288 h 13795"/>
              <a:gd name="T20" fmla="*/ 10699 w 13250"/>
              <a:gd name="T21" fmla="*/ 12021 h 13795"/>
              <a:gd name="T22" fmla="*/ 7776 w 13250"/>
              <a:gd name="T23" fmla="*/ 13620 h 13795"/>
              <a:gd name="T24" fmla="*/ 5872 w 13250"/>
              <a:gd name="T25" fmla="*/ 11419 h 13795"/>
              <a:gd name="T26" fmla="*/ 7569 w 13250"/>
              <a:gd name="T27" fmla="*/ 11547 h 13795"/>
              <a:gd name="T28" fmla="*/ 6633 w 13250"/>
              <a:gd name="T29" fmla="*/ 10343 h 13795"/>
              <a:gd name="T30" fmla="*/ 5319 w 13250"/>
              <a:gd name="T31" fmla="*/ 11491 h 13795"/>
              <a:gd name="T32" fmla="*/ 2408 w 13250"/>
              <a:gd name="T33" fmla="*/ 10631 h 13795"/>
              <a:gd name="T34" fmla="*/ 1780 w 13250"/>
              <a:gd name="T35" fmla="*/ 10822 h 13795"/>
              <a:gd name="T36" fmla="*/ 11578 w 13250"/>
              <a:gd name="T37" fmla="*/ 10690 h 13795"/>
              <a:gd name="T38" fmla="*/ 10833 w 13250"/>
              <a:gd name="T39" fmla="*/ 10561 h 13795"/>
              <a:gd name="T40" fmla="*/ 1763 w 13250"/>
              <a:gd name="T41" fmla="*/ 9044 h 13795"/>
              <a:gd name="T42" fmla="*/ 1041 w 13250"/>
              <a:gd name="T43" fmla="*/ 9293 h 13795"/>
              <a:gd name="T44" fmla="*/ 2742 w 13250"/>
              <a:gd name="T45" fmla="*/ 9604 h 13795"/>
              <a:gd name="T46" fmla="*/ 2664 w 13250"/>
              <a:gd name="T47" fmla="*/ 8849 h 13795"/>
              <a:gd name="T48" fmla="*/ 2742 w 13250"/>
              <a:gd name="T49" fmla="*/ 9604 h 13795"/>
              <a:gd name="T50" fmla="*/ 10784 w 13250"/>
              <a:gd name="T51" fmla="*/ 8876 h 13795"/>
              <a:gd name="T52" fmla="*/ 10225 w 13250"/>
              <a:gd name="T53" fmla="*/ 9204 h 13795"/>
              <a:gd name="T54" fmla="*/ 11950 w 13250"/>
              <a:gd name="T55" fmla="*/ 9602 h 13795"/>
              <a:gd name="T56" fmla="*/ 11799 w 13250"/>
              <a:gd name="T57" fmla="*/ 8850 h 13795"/>
              <a:gd name="T58" fmla="*/ 11704 w 13250"/>
              <a:gd name="T59" fmla="*/ 9606 h 13795"/>
              <a:gd name="T60" fmla="*/ 5197 w 13250"/>
              <a:gd name="T61" fmla="*/ 6864 h 13795"/>
              <a:gd name="T62" fmla="*/ 4669 w 13250"/>
              <a:gd name="T63" fmla="*/ 6277 h 13795"/>
              <a:gd name="T64" fmla="*/ 3864 w 13250"/>
              <a:gd name="T65" fmla="*/ 6277 h 13795"/>
              <a:gd name="T66" fmla="*/ 3327 w 13250"/>
              <a:gd name="T67" fmla="*/ 6857 h 13795"/>
              <a:gd name="T68" fmla="*/ 10055 w 13250"/>
              <a:gd name="T69" fmla="*/ 6856 h 13795"/>
              <a:gd name="T70" fmla="*/ 9519 w 13250"/>
              <a:gd name="T71" fmla="*/ 6277 h 13795"/>
              <a:gd name="T72" fmla="*/ 8663 w 13250"/>
              <a:gd name="T73" fmla="*/ 6239 h 13795"/>
              <a:gd name="T74" fmla="*/ 9466 w 13250"/>
              <a:gd name="T75" fmla="*/ 7180 h 13795"/>
              <a:gd name="T76" fmla="*/ 2008 w 13250"/>
              <a:gd name="T77" fmla="*/ 3767 h 13795"/>
              <a:gd name="T78" fmla="*/ 9050 w 13250"/>
              <a:gd name="T79" fmla="*/ 1079 h 13795"/>
              <a:gd name="T80" fmla="*/ 10761 w 13250"/>
              <a:gd name="T81" fmla="*/ 4095 h 13795"/>
              <a:gd name="T82" fmla="*/ 8297 w 13250"/>
              <a:gd name="T83" fmla="*/ 2982 h 13795"/>
              <a:gd name="T84" fmla="*/ 4166 w 13250"/>
              <a:gd name="T85" fmla="*/ 4419 h 13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250" h="13795">
                <a:moveTo>
                  <a:pt x="6083" y="13729"/>
                </a:moveTo>
                <a:cubicBezTo>
                  <a:pt x="5449" y="13648"/>
                  <a:pt x="4983" y="13509"/>
                  <a:pt x="4438" y="13237"/>
                </a:cubicBezTo>
                <a:cubicBezTo>
                  <a:pt x="3969" y="13002"/>
                  <a:pt x="3602" y="12737"/>
                  <a:pt x="3183" y="12328"/>
                </a:cubicBezTo>
                <a:cubicBezTo>
                  <a:pt x="3036" y="12184"/>
                  <a:pt x="2893" y="12055"/>
                  <a:pt x="2865" y="12041"/>
                </a:cubicBezTo>
                <a:cubicBezTo>
                  <a:pt x="2802" y="12009"/>
                  <a:pt x="2762" y="12008"/>
                  <a:pt x="2408" y="12022"/>
                </a:cubicBezTo>
                <a:cubicBezTo>
                  <a:pt x="2012" y="12039"/>
                  <a:pt x="1767" y="12001"/>
                  <a:pt x="1440" y="11870"/>
                </a:cubicBezTo>
                <a:cubicBezTo>
                  <a:pt x="1152" y="11756"/>
                  <a:pt x="923" y="11608"/>
                  <a:pt x="693" y="11388"/>
                </a:cubicBezTo>
                <a:cubicBezTo>
                  <a:pt x="378" y="11088"/>
                  <a:pt x="168" y="10726"/>
                  <a:pt x="53" y="10288"/>
                </a:cubicBezTo>
                <a:cubicBezTo>
                  <a:pt x="2" y="10095"/>
                  <a:pt x="0" y="10075"/>
                  <a:pt x="0" y="9746"/>
                </a:cubicBezTo>
                <a:cubicBezTo>
                  <a:pt x="0" y="9476"/>
                  <a:pt x="6" y="9376"/>
                  <a:pt x="30" y="9266"/>
                </a:cubicBezTo>
                <a:cubicBezTo>
                  <a:pt x="197" y="8508"/>
                  <a:pt x="714" y="7889"/>
                  <a:pt x="1424" y="7595"/>
                </a:cubicBezTo>
                <a:cubicBezTo>
                  <a:pt x="1581" y="7530"/>
                  <a:pt x="1662" y="7469"/>
                  <a:pt x="1713" y="7374"/>
                </a:cubicBezTo>
                <a:cubicBezTo>
                  <a:pt x="1750" y="7305"/>
                  <a:pt x="1750" y="7304"/>
                  <a:pt x="1759" y="6088"/>
                </a:cubicBezTo>
                <a:cubicBezTo>
                  <a:pt x="1766" y="5217"/>
                  <a:pt x="1775" y="4830"/>
                  <a:pt x="1791" y="4725"/>
                </a:cubicBezTo>
                <a:cubicBezTo>
                  <a:pt x="1803" y="4645"/>
                  <a:pt x="1818" y="4580"/>
                  <a:pt x="1825" y="4580"/>
                </a:cubicBezTo>
                <a:cubicBezTo>
                  <a:pt x="1832" y="4580"/>
                  <a:pt x="1904" y="4610"/>
                  <a:pt x="1985" y="4648"/>
                </a:cubicBezTo>
                <a:cubicBezTo>
                  <a:pt x="2561" y="4914"/>
                  <a:pt x="3162" y="5087"/>
                  <a:pt x="3791" y="5170"/>
                </a:cubicBezTo>
                <a:cubicBezTo>
                  <a:pt x="4707" y="5290"/>
                  <a:pt x="5665" y="5201"/>
                  <a:pt x="6550" y="4912"/>
                </a:cubicBezTo>
                <a:cubicBezTo>
                  <a:pt x="7222" y="4693"/>
                  <a:pt x="7938" y="4303"/>
                  <a:pt x="8486" y="3860"/>
                </a:cubicBezTo>
                <a:cubicBezTo>
                  <a:pt x="8552" y="3806"/>
                  <a:pt x="8614" y="3763"/>
                  <a:pt x="8624" y="3763"/>
                </a:cubicBezTo>
                <a:cubicBezTo>
                  <a:pt x="8634" y="3763"/>
                  <a:pt x="8712" y="3818"/>
                  <a:pt x="8796" y="3886"/>
                </a:cubicBezTo>
                <a:cubicBezTo>
                  <a:pt x="9476" y="4430"/>
                  <a:pt x="10300" y="4832"/>
                  <a:pt x="11158" y="5039"/>
                </a:cubicBezTo>
                <a:cubicBezTo>
                  <a:pt x="11300" y="5073"/>
                  <a:pt x="11433" y="5107"/>
                  <a:pt x="11454" y="5115"/>
                </a:cubicBezTo>
                <a:lnTo>
                  <a:pt x="11491" y="5129"/>
                </a:lnTo>
                <a:lnTo>
                  <a:pt x="11491" y="6190"/>
                </a:lnTo>
                <a:cubicBezTo>
                  <a:pt x="11491" y="6977"/>
                  <a:pt x="11497" y="7268"/>
                  <a:pt x="11512" y="7319"/>
                </a:cubicBezTo>
                <a:cubicBezTo>
                  <a:pt x="11540" y="7415"/>
                  <a:pt x="11659" y="7528"/>
                  <a:pt x="11783" y="7578"/>
                </a:cubicBezTo>
                <a:cubicBezTo>
                  <a:pt x="12439" y="7838"/>
                  <a:pt x="12936" y="8362"/>
                  <a:pt x="13149" y="9020"/>
                </a:cubicBezTo>
                <a:cubicBezTo>
                  <a:pt x="13236" y="9289"/>
                  <a:pt x="13250" y="9387"/>
                  <a:pt x="13249" y="9755"/>
                </a:cubicBezTo>
                <a:cubicBezTo>
                  <a:pt x="13249" y="10074"/>
                  <a:pt x="13246" y="10096"/>
                  <a:pt x="13196" y="10288"/>
                </a:cubicBezTo>
                <a:cubicBezTo>
                  <a:pt x="13168" y="10398"/>
                  <a:pt x="13117" y="10550"/>
                  <a:pt x="13085" y="10626"/>
                </a:cubicBezTo>
                <a:cubicBezTo>
                  <a:pt x="12765" y="11371"/>
                  <a:pt x="12065" y="11909"/>
                  <a:pt x="11283" y="12011"/>
                </a:cubicBezTo>
                <a:cubicBezTo>
                  <a:pt x="11107" y="12034"/>
                  <a:pt x="11000" y="12036"/>
                  <a:pt x="10699" y="12021"/>
                </a:cubicBezTo>
                <a:cubicBezTo>
                  <a:pt x="10476" y="12010"/>
                  <a:pt x="10442" y="12012"/>
                  <a:pt x="10390" y="12038"/>
                </a:cubicBezTo>
                <a:cubicBezTo>
                  <a:pt x="10359" y="12054"/>
                  <a:pt x="10209" y="12188"/>
                  <a:pt x="10058" y="12336"/>
                </a:cubicBezTo>
                <a:cubicBezTo>
                  <a:pt x="9389" y="12988"/>
                  <a:pt x="8646" y="13407"/>
                  <a:pt x="7776" y="13620"/>
                </a:cubicBezTo>
                <a:cubicBezTo>
                  <a:pt x="7228" y="13755"/>
                  <a:pt x="6603" y="13795"/>
                  <a:pt x="6083" y="13729"/>
                </a:cubicBezTo>
                <a:close/>
                <a:moveTo>
                  <a:pt x="5688" y="11543"/>
                </a:moveTo>
                <a:cubicBezTo>
                  <a:pt x="5719" y="11534"/>
                  <a:pt x="5801" y="11478"/>
                  <a:pt x="5872" y="11419"/>
                </a:cubicBezTo>
                <a:cubicBezTo>
                  <a:pt x="5942" y="11359"/>
                  <a:pt x="6060" y="11282"/>
                  <a:pt x="6133" y="11246"/>
                </a:cubicBezTo>
                <a:cubicBezTo>
                  <a:pt x="6551" y="11043"/>
                  <a:pt x="7007" y="11107"/>
                  <a:pt x="7378" y="11419"/>
                </a:cubicBezTo>
                <a:cubicBezTo>
                  <a:pt x="7448" y="11478"/>
                  <a:pt x="7534" y="11536"/>
                  <a:pt x="7569" y="11547"/>
                </a:cubicBezTo>
                <a:cubicBezTo>
                  <a:pt x="7890" y="11655"/>
                  <a:pt x="8191" y="11332"/>
                  <a:pt x="8059" y="11023"/>
                </a:cubicBezTo>
                <a:cubicBezTo>
                  <a:pt x="7986" y="10852"/>
                  <a:pt x="7655" y="10603"/>
                  <a:pt x="7328" y="10472"/>
                </a:cubicBezTo>
                <a:cubicBezTo>
                  <a:pt x="7094" y="10379"/>
                  <a:pt x="6906" y="10344"/>
                  <a:pt x="6633" y="10343"/>
                </a:cubicBezTo>
                <a:cubicBezTo>
                  <a:pt x="6297" y="10342"/>
                  <a:pt x="6054" y="10398"/>
                  <a:pt x="5766" y="10542"/>
                </a:cubicBezTo>
                <a:cubicBezTo>
                  <a:pt x="5498" y="10677"/>
                  <a:pt x="5230" y="10907"/>
                  <a:pt x="5184" y="11043"/>
                </a:cubicBezTo>
                <a:cubicBezTo>
                  <a:pt x="5125" y="11217"/>
                  <a:pt x="5174" y="11380"/>
                  <a:pt x="5319" y="11491"/>
                </a:cubicBezTo>
                <a:cubicBezTo>
                  <a:pt x="5425" y="11572"/>
                  <a:pt x="5543" y="11588"/>
                  <a:pt x="5688" y="11543"/>
                </a:cubicBezTo>
                <a:close/>
                <a:moveTo>
                  <a:pt x="2147" y="10895"/>
                </a:moveTo>
                <a:cubicBezTo>
                  <a:pt x="2241" y="10869"/>
                  <a:pt x="2383" y="10725"/>
                  <a:pt x="2408" y="10631"/>
                </a:cubicBezTo>
                <a:cubicBezTo>
                  <a:pt x="2447" y="10485"/>
                  <a:pt x="2394" y="10327"/>
                  <a:pt x="2272" y="10223"/>
                </a:cubicBezTo>
                <a:cubicBezTo>
                  <a:pt x="2080" y="10059"/>
                  <a:pt x="1792" y="10122"/>
                  <a:pt x="1670" y="10355"/>
                </a:cubicBezTo>
                <a:cubicBezTo>
                  <a:pt x="1596" y="10496"/>
                  <a:pt x="1645" y="10707"/>
                  <a:pt x="1780" y="10822"/>
                </a:cubicBezTo>
                <a:cubicBezTo>
                  <a:pt x="1882" y="10909"/>
                  <a:pt x="2007" y="10934"/>
                  <a:pt x="2147" y="10895"/>
                </a:cubicBezTo>
                <a:close/>
                <a:moveTo>
                  <a:pt x="11344" y="10894"/>
                </a:moveTo>
                <a:cubicBezTo>
                  <a:pt x="11428" y="10868"/>
                  <a:pt x="11534" y="10777"/>
                  <a:pt x="11578" y="10690"/>
                </a:cubicBezTo>
                <a:cubicBezTo>
                  <a:pt x="11701" y="10449"/>
                  <a:pt x="11500" y="10130"/>
                  <a:pt x="11225" y="10130"/>
                </a:cubicBezTo>
                <a:cubicBezTo>
                  <a:pt x="11122" y="10130"/>
                  <a:pt x="11035" y="10168"/>
                  <a:pt x="10947" y="10254"/>
                </a:cubicBezTo>
                <a:cubicBezTo>
                  <a:pt x="10848" y="10351"/>
                  <a:pt x="10815" y="10440"/>
                  <a:pt x="10833" y="10561"/>
                </a:cubicBezTo>
                <a:cubicBezTo>
                  <a:pt x="10871" y="10816"/>
                  <a:pt x="11102" y="10966"/>
                  <a:pt x="11344" y="10894"/>
                </a:cubicBezTo>
                <a:close/>
                <a:moveTo>
                  <a:pt x="1543" y="9604"/>
                </a:moveTo>
                <a:cubicBezTo>
                  <a:pt x="1786" y="9521"/>
                  <a:pt x="1887" y="9265"/>
                  <a:pt x="1763" y="9044"/>
                </a:cubicBezTo>
                <a:cubicBezTo>
                  <a:pt x="1693" y="8918"/>
                  <a:pt x="1599" y="8858"/>
                  <a:pt x="1462" y="8849"/>
                </a:cubicBezTo>
                <a:cubicBezTo>
                  <a:pt x="1327" y="8840"/>
                  <a:pt x="1234" y="8875"/>
                  <a:pt x="1143" y="8967"/>
                </a:cubicBezTo>
                <a:cubicBezTo>
                  <a:pt x="1051" y="9060"/>
                  <a:pt x="1013" y="9181"/>
                  <a:pt x="1041" y="9293"/>
                </a:cubicBezTo>
                <a:cubicBezTo>
                  <a:pt x="1080" y="9450"/>
                  <a:pt x="1168" y="9554"/>
                  <a:pt x="1305" y="9605"/>
                </a:cubicBezTo>
                <a:cubicBezTo>
                  <a:pt x="1387" y="9635"/>
                  <a:pt x="1454" y="9635"/>
                  <a:pt x="1543" y="9604"/>
                </a:cubicBezTo>
                <a:close/>
                <a:moveTo>
                  <a:pt x="2742" y="9604"/>
                </a:moveTo>
                <a:cubicBezTo>
                  <a:pt x="2838" y="9570"/>
                  <a:pt x="2916" y="9509"/>
                  <a:pt x="2971" y="9424"/>
                </a:cubicBezTo>
                <a:cubicBezTo>
                  <a:pt x="3007" y="9367"/>
                  <a:pt x="3016" y="9335"/>
                  <a:pt x="3016" y="9246"/>
                </a:cubicBezTo>
                <a:cubicBezTo>
                  <a:pt x="3017" y="9030"/>
                  <a:pt x="2868" y="8862"/>
                  <a:pt x="2664" y="8849"/>
                </a:cubicBezTo>
                <a:cubicBezTo>
                  <a:pt x="2536" y="8841"/>
                  <a:pt x="2456" y="8867"/>
                  <a:pt x="2371" y="8943"/>
                </a:cubicBezTo>
                <a:cubicBezTo>
                  <a:pt x="2195" y="9102"/>
                  <a:pt x="2192" y="9349"/>
                  <a:pt x="2366" y="9517"/>
                </a:cubicBezTo>
                <a:cubicBezTo>
                  <a:pt x="2471" y="9620"/>
                  <a:pt x="2608" y="9651"/>
                  <a:pt x="2742" y="9604"/>
                </a:cubicBezTo>
                <a:close/>
                <a:moveTo>
                  <a:pt x="10782" y="9587"/>
                </a:moveTo>
                <a:cubicBezTo>
                  <a:pt x="10880" y="9540"/>
                  <a:pt x="10971" y="9439"/>
                  <a:pt x="10999" y="9343"/>
                </a:cubicBezTo>
                <a:cubicBezTo>
                  <a:pt x="11051" y="9166"/>
                  <a:pt x="10960" y="8966"/>
                  <a:pt x="10784" y="8876"/>
                </a:cubicBezTo>
                <a:cubicBezTo>
                  <a:pt x="10733" y="8850"/>
                  <a:pt x="10695" y="8844"/>
                  <a:pt x="10600" y="8849"/>
                </a:cubicBezTo>
                <a:cubicBezTo>
                  <a:pt x="10496" y="8854"/>
                  <a:pt x="10471" y="8862"/>
                  <a:pt x="10399" y="8913"/>
                </a:cubicBezTo>
                <a:cubicBezTo>
                  <a:pt x="10307" y="8979"/>
                  <a:pt x="10225" y="9116"/>
                  <a:pt x="10225" y="9204"/>
                </a:cubicBezTo>
                <a:cubicBezTo>
                  <a:pt x="10225" y="9291"/>
                  <a:pt x="10271" y="9417"/>
                  <a:pt x="10327" y="9486"/>
                </a:cubicBezTo>
                <a:cubicBezTo>
                  <a:pt x="10439" y="9621"/>
                  <a:pt x="10625" y="9662"/>
                  <a:pt x="10782" y="9587"/>
                </a:cubicBezTo>
                <a:close/>
                <a:moveTo>
                  <a:pt x="11950" y="9602"/>
                </a:moveTo>
                <a:cubicBezTo>
                  <a:pt x="12058" y="9565"/>
                  <a:pt x="12162" y="9460"/>
                  <a:pt x="12199" y="9349"/>
                </a:cubicBezTo>
                <a:cubicBezTo>
                  <a:pt x="12244" y="9212"/>
                  <a:pt x="12201" y="9058"/>
                  <a:pt x="12089" y="8952"/>
                </a:cubicBezTo>
                <a:cubicBezTo>
                  <a:pt x="11993" y="8862"/>
                  <a:pt x="11933" y="8841"/>
                  <a:pt x="11799" y="8850"/>
                </a:cubicBezTo>
                <a:cubicBezTo>
                  <a:pt x="11700" y="8856"/>
                  <a:pt x="11667" y="8866"/>
                  <a:pt x="11603" y="8911"/>
                </a:cubicBezTo>
                <a:cubicBezTo>
                  <a:pt x="11491" y="8988"/>
                  <a:pt x="11433" y="9095"/>
                  <a:pt x="11434" y="9221"/>
                </a:cubicBezTo>
                <a:cubicBezTo>
                  <a:pt x="11437" y="9398"/>
                  <a:pt x="11542" y="9548"/>
                  <a:pt x="11704" y="9606"/>
                </a:cubicBezTo>
                <a:cubicBezTo>
                  <a:pt x="11788" y="9636"/>
                  <a:pt x="11853" y="9635"/>
                  <a:pt x="11950" y="9602"/>
                </a:cubicBezTo>
                <a:close/>
                <a:moveTo>
                  <a:pt x="4612" y="7182"/>
                </a:moveTo>
                <a:cubicBezTo>
                  <a:pt x="4841" y="7121"/>
                  <a:pt x="5032" y="7018"/>
                  <a:pt x="5197" y="6864"/>
                </a:cubicBezTo>
                <a:cubicBezTo>
                  <a:pt x="5311" y="6758"/>
                  <a:pt x="5348" y="6679"/>
                  <a:pt x="5348" y="6546"/>
                </a:cubicBezTo>
                <a:cubicBezTo>
                  <a:pt x="5348" y="6319"/>
                  <a:pt x="5187" y="6158"/>
                  <a:pt x="4958" y="6158"/>
                </a:cubicBezTo>
                <a:cubicBezTo>
                  <a:pt x="4844" y="6158"/>
                  <a:pt x="4772" y="6188"/>
                  <a:pt x="4669" y="6277"/>
                </a:cubicBezTo>
                <a:cubicBezTo>
                  <a:pt x="4565" y="6368"/>
                  <a:pt x="4512" y="6394"/>
                  <a:pt x="4377" y="6422"/>
                </a:cubicBezTo>
                <a:cubicBezTo>
                  <a:pt x="4283" y="6442"/>
                  <a:pt x="4250" y="6442"/>
                  <a:pt x="4155" y="6422"/>
                </a:cubicBezTo>
                <a:cubicBezTo>
                  <a:pt x="4021" y="6394"/>
                  <a:pt x="3968" y="6368"/>
                  <a:pt x="3864" y="6277"/>
                </a:cubicBezTo>
                <a:cubicBezTo>
                  <a:pt x="3760" y="6188"/>
                  <a:pt x="3688" y="6158"/>
                  <a:pt x="3575" y="6158"/>
                </a:cubicBezTo>
                <a:cubicBezTo>
                  <a:pt x="3451" y="6159"/>
                  <a:pt x="3354" y="6202"/>
                  <a:pt x="3276" y="6290"/>
                </a:cubicBezTo>
                <a:cubicBezTo>
                  <a:pt x="3128" y="6459"/>
                  <a:pt x="3148" y="6686"/>
                  <a:pt x="3327" y="6857"/>
                </a:cubicBezTo>
                <a:cubicBezTo>
                  <a:pt x="3655" y="7170"/>
                  <a:pt x="4166" y="7299"/>
                  <a:pt x="4612" y="7182"/>
                </a:cubicBezTo>
                <a:close/>
                <a:moveTo>
                  <a:pt x="9466" y="7180"/>
                </a:moveTo>
                <a:cubicBezTo>
                  <a:pt x="9696" y="7120"/>
                  <a:pt x="9886" y="7015"/>
                  <a:pt x="10055" y="6856"/>
                </a:cubicBezTo>
                <a:cubicBezTo>
                  <a:pt x="10162" y="6756"/>
                  <a:pt x="10198" y="6676"/>
                  <a:pt x="10198" y="6546"/>
                </a:cubicBezTo>
                <a:cubicBezTo>
                  <a:pt x="10198" y="6318"/>
                  <a:pt x="10036" y="6157"/>
                  <a:pt x="9808" y="6159"/>
                </a:cubicBezTo>
                <a:cubicBezTo>
                  <a:pt x="9693" y="6159"/>
                  <a:pt x="9621" y="6189"/>
                  <a:pt x="9519" y="6277"/>
                </a:cubicBezTo>
                <a:cubicBezTo>
                  <a:pt x="9416" y="6366"/>
                  <a:pt x="9368" y="6391"/>
                  <a:pt x="9231" y="6422"/>
                </a:cubicBezTo>
                <a:cubicBezTo>
                  <a:pt x="9129" y="6446"/>
                  <a:pt x="9108" y="6446"/>
                  <a:pt x="8999" y="6422"/>
                </a:cubicBezTo>
                <a:cubicBezTo>
                  <a:pt x="8880" y="6395"/>
                  <a:pt x="8804" y="6354"/>
                  <a:pt x="8663" y="6239"/>
                </a:cubicBezTo>
                <a:cubicBezTo>
                  <a:pt x="8500" y="6107"/>
                  <a:pt x="8261" y="6132"/>
                  <a:pt x="8121" y="6296"/>
                </a:cubicBezTo>
                <a:cubicBezTo>
                  <a:pt x="7911" y="6541"/>
                  <a:pt x="8050" y="6843"/>
                  <a:pt x="8476" y="7068"/>
                </a:cubicBezTo>
                <a:cubicBezTo>
                  <a:pt x="8774" y="7225"/>
                  <a:pt x="9138" y="7267"/>
                  <a:pt x="9466" y="7180"/>
                </a:cubicBezTo>
                <a:close/>
                <a:moveTo>
                  <a:pt x="4166" y="4419"/>
                </a:moveTo>
                <a:cubicBezTo>
                  <a:pt x="3625" y="4376"/>
                  <a:pt x="2980" y="4217"/>
                  <a:pt x="2482" y="4004"/>
                </a:cubicBezTo>
                <a:cubicBezTo>
                  <a:pt x="2257" y="3908"/>
                  <a:pt x="2008" y="3783"/>
                  <a:pt x="2008" y="3767"/>
                </a:cubicBezTo>
                <a:cubicBezTo>
                  <a:pt x="2008" y="3737"/>
                  <a:pt x="2116" y="3455"/>
                  <a:pt x="2192" y="3287"/>
                </a:cubicBezTo>
                <a:cubicBezTo>
                  <a:pt x="2440" y="2740"/>
                  <a:pt x="2799" y="2233"/>
                  <a:pt x="3251" y="1795"/>
                </a:cubicBezTo>
                <a:cubicBezTo>
                  <a:pt x="4804" y="292"/>
                  <a:pt x="7172" y="0"/>
                  <a:pt x="9050" y="1079"/>
                </a:cubicBezTo>
                <a:cubicBezTo>
                  <a:pt x="10119" y="1693"/>
                  <a:pt x="10946" y="2740"/>
                  <a:pt x="11288" y="3916"/>
                </a:cubicBezTo>
                <a:cubicBezTo>
                  <a:pt x="11351" y="4134"/>
                  <a:pt x="11381" y="4262"/>
                  <a:pt x="11370" y="4273"/>
                </a:cubicBezTo>
                <a:cubicBezTo>
                  <a:pt x="11356" y="4287"/>
                  <a:pt x="11006" y="4185"/>
                  <a:pt x="10761" y="4095"/>
                </a:cubicBezTo>
                <a:cubicBezTo>
                  <a:pt x="10141" y="3867"/>
                  <a:pt x="9554" y="3515"/>
                  <a:pt x="9052" y="3069"/>
                </a:cubicBezTo>
                <a:cubicBezTo>
                  <a:pt x="8816" y="2860"/>
                  <a:pt x="8787" y="2843"/>
                  <a:pt x="8659" y="2833"/>
                </a:cubicBezTo>
                <a:cubicBezTo>
                  <a:pt x="8517" y="2823"/>
                  <a:pt x="8433" y="2858"/>
                  <a:pt x="8297" y="2982"/>
                </a:cubicBezTo>
                <a:cubicBezTo>
                  <a:pt x="7554" y="3663"/>
                  <a:pt x="6665" y="4121"/>
                  <a:pt x="5704" y="4320"/>
                </a:cubicBezTo>
                <a:cubicBezTo>
                  <a:pt x="5352" y="4392"/>
                  <a:pt x="5120" y="4415"/>
                  <a:pt x="4683" y="4421"/>
                </a:cubicBezTo>
                <a:cubicBezTo>
                  <a:pt x="4445" y="4424"/>
                  <a:pt x="4212" y="4423"/>
                  <a:pt x="4166" y="441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544F40"/>
              </a:solidFill>
              <a:latin typeface="Arial" panose="020B0604020202020204"/>
            </a:endParaRPr>
          </a:p>
        </p:txBody>
      </p:sp>
      <p:sp>
        <p:nvSpPr>
          <p:cNvPr id="32" name="Freeform 18"/>
          <p:cNvSpPr>
            <a:spLocks noEditPoints="1"/>
          </p:cNvSpPr>
          <p:nvPr/>
        </p:nvSpPr>
        <p:spPr bwMode="auto">
          <a:xfrm>
            <a:off x="7322222" y="1401998"/>
            <a:ext cx="380726" cy="408417"/>
          </a:xfrm>
          <a:custGeom>
            <a:avLst/>
            <a:gdLst>
              <a:gd name="T0" fmla="*/ 1450 w 4133"/>
              <a:gd name="T1" fmla="*/ 2890 h 3328"/>
              <a:gd name="T2" fmla="*/ 567 w 4133"/>
              <a:gd name="T3" fmla="*/ 1834 h 3328"/>
              <a:gd name="T4" fmla="*/ 1121 w 4133"/>
              <a:gd name="T5" fmla="*/ 1791 h 3328"/>
              <a:gd name="T6" fmla="*/ 1390 w 4133"/>
              <a:gd name="T7" fmla="*/ 1396 h 3328"/>
              <a:gd name="T8" fmla="*/ 1567 w 4133"/>
              <a:gd name="T9" fmla="*/ 2337 h 3328"/>
              <a:gd name="T10" fmla="*/ 1953 w 4133"/>
              <a:gd name="T11" fmla="*/ 1828 h 3328"/>
              <a:gd name="T12" fmla="*/ 2281 w 4133"/>
              <a:gd name="T13" fmla="*/ 1780 h 3328"/>
              <a:gd name="T14" fmla="*/ 2566 w 4133"/>
              <a:gd name="T15" fmla="*/ 1278 h 3328"/>
              <a:gd name="T16" fmla="*/ 2784 w 4133"/>
              <a:gd name="T17" fmla="*/ 2241 h 3328"/>
              <a:gd name="T18" fmla="*/ 3094 w 4133"/>
              <a:gd name="T19" fmla="*/ 2019 h 3328"/>
              <a:gd name="T20" fmla="*/ 3368 w 4133"/>
              <a:gd name="T21" fmla="*/ 1828 h 3328"/>
              <a:gd name="T22" fmla="*/ 3284 w 4133"/>
              <a:gd name="T23" fmla="*/ 2242 h 3328"/>
              <a:gd name="T24" fmla="*/ 2054 w 4133"/>
              <a:gd name="T25" fmla="*/ 3328 h 3328"/>
              <a:gd name="T26" fmla="*/ 2853 w 4133"/>
              <a:gd name="T27" fmla="*/ 1615 h 3328"/>
              <a:gd name="T28" fmla="*/ 2641 w 4133"/>
              <a:gd name="T29" fmla="*/ 842 h 3328"/>
              <a:gd name="T30" fmla="*/ 2140 w 4133"/>
              <a:gd name="T31" fmla="*/ 1603 h 3328"/>
              <a:gd name="T32" fmla="*/ 1825 w 4133"/>
              <a:gd name="T33" fmla="*/ 1620 h 3328"/>
              <a:gd name="T34" fmla="*/ 1672 w 4133"/>
              <a:gd name="T35" fmla="*/ 1857 h 3328"/>
              <a:gd name="T36" fmla="*/ 1549 w 4133"/>
              <a:gd name="T37" fmla="*/ 959 h 3328"/>
              <a:gd name="T38" fmla="*/ 1193 w 4133"/>
              <a:gd name="T39" fmla="*/ 1262 h 3328"/>
              <a:gd name="T40" fmla="*/ 736 w 4133"/>
              <a:gd name="T41" fmla="*/ 1575 h 3328"/>
              <a:gd name="T42" fmla="*/ 500 w 4133"/>
              <a:gd name="T43" fmla="*/ 1687 h 3328"/>
              <a:gd name="T44" fmla="*/ 267 w 4133"/>
              <a:gd name="T45" fmla="*/ 1795 h 3328"/>
              <a:gd name="T46" fmla="*/ 0 w 4133"/>
              <a:gd name="T47" fmla="*/ 1695 h 3328"/>
              <a:gd name="T48" fmla="*/ 227 w 4133"/>
              <a:gd name="T49" fmla="*/ 1595 h 3328"/>
              <a:gd name="T50" fmla="*/ 443 w 4133"/>
              <a:gd name="T51" fmla="*/ 1558 h 3328"/>
              <a:gd name="T52" fmla="*/ 382 w 4133"/>
              <a:gd name="T53" fmla="*/ 723 h 3328"/>
              <a:gd name="T54" fmla="*/ 1989 w 4133"/>
              <a:gd name="T55" fmla="*/ 560 h 3328"/>
              <a:gd name="T56" fmla="*/ 2125 w 4133"/>
              <a:gd name="T57" fmla="*/ 548 h 3328"/>
              <a:gd name="T58" fmla="*/ 3142 w 4133"/>
              <a:gd name="T59" fmla="*/ 163 h 3328"/>
              <a:gd name="T60" fmla="*/ 3748 w 4133"/>
              <a:gd name="T61" fmla="*/ 1126 h 3328"/>
              <a:gd name="T62" fmla="*/ 3634 w 4133"/>
              <a:gd name="T63" fmla="*/ 1612 h 3328"/>
              <a:gd name="T64" fmla="*/ 3085 w 4133"/>
              <a:gd name="T65" fmla="*/ 1612 h 3328"/>
              <a:gd name="T66" fmla="*/ 2969 w 4133"/>
              <a:gd name="T67" fmla="*/ 1790 h 3328"/>
              <a:gd name="T68" fmla="*/ 2853 w 4133"/>
              <a:gd name="T69" fmla="*/ 1615 h 3328"/>
              <a:gd name="T70" fmla="*/ 3607 w 4133"/>
              <a:gd name="T71" fmla="*/ 1704 h 3328"/>
              <a:gd name="T72" fmla="*/ 3891 w 4133"/>
              <a:gd name="T73" fmla="*/ 1612 h 3328"/>
              <a:gd name="T74" fmla="*/ 4133 w 4133"/>
              <a:gd name="T75" fmla="*/ 1712 h 3328"/>
              <a:gd name="T76" fmla="*/ 3850 w 4133"/>
              <a:gd name="T77" fmla="*/ 1812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33" h="3328">
                <a:moveTo>
                  <a:pt x="1815" y="3168"/>
                </a:moveTo>
                <a:cubicBezTo>
                  <a:pt x="1692" y="3080"/>
                  <a:pt x="1528" y="2955"/>
                  <a:pt x="1450" y="2890"/>
                </a:cubicBezTo>
                <a:cubicBezTo>
                  <a:pt x="1259" y="2730"/>
                  <a:pt x="963" y="2430"/>
                  <a:pt x="847" y="2278"/>
                </a:cubicBezTo>
                <a:cubicBezTo>
                  <a:pt x="732" y="2127"/>
                  <a:pt x="567" y="1865"/>
                  <a:pt x="567" y="1834"/>
                </a:cubicBezTo>
                <a:cubicBezTo>
                  <a:pt x="567" y="1816"/>
                  <a:pt x="620" y="1812"/>
                  <a:pt x="830" y="1812"/>
                </a:cubicBezTo>
                <a:cubicBezTo>
                  <a:pt x="1015" y="1812"/>
                  <a:pt x="1102" y="1805"/>
                  <a:pt x="1121" y="1791"/>
                </a:cubicBezTo>
                <a:cubicBezTo>
                  <a:pt x="1136" y="1779"/>
                  <a:pt x="1201" y="1680"/>
                  <a:pt x="1265" y="1571"/>
                </a:cubicBezTo>
                <a:cubicBezTo>
                  <a:pt x="1333" y="1456"/>
                  <a:pt x="1385" y="1382"/>
                  <a:pt x="1390" y="1396"/>
                </a:cubicBezTo>
                <a:cubicBezTo>
                  <a:pt x="1394" y="1409"/>
                  <a:pt x="1418" y="1608"/>
                  <a:pt x="1442" y="1837"/>
                </a:cubicBezTo>
                <a:cubicBezTo>
                  <a:pt x="1487" y="2261"/>
                  <a:pt x="1501" y="2316"/>
                  <a:pt x="1567" y="2337"/>
                </a:cubicBezTo>
                <a:cubicBezTo>
                  <a:pt x="1627" y="2356"/>
                  <a:pt x="1671" y="2307"/>
                  <a:pt x="1814" y="2064"/>
                </a:cubicBezTo>
                <a:lnTo>
                  <a:pt x="1953" y="1828"/>
                </a:lnTo>
                <a:lnTo>
                  <a:pt x="2095" y="1828"/>
                </a:lnTo>
                <a:cubicBezTo>
                  <a:pt x="2230" y="1828"/>
                  <a:pt x="2239" y="1826"/>
                  <a:pt x="2281" y="1780"/>
                </a:cubicBezTo>
                <a:cubicBezTo>
                  <a:pt x="2305" y="1753"/>
                  <a:pt x="2377" y="1629"/>
                  <a:pt x="2441" y="1505"/>
                </a:cubicBezTo>
                <a:cubicBezTo>
                  <a:pt x="2505" y="1380"/>
                  <a:pt x="2561" y="1278"/>
                  <a:pt x="2566" y="1278"/>
                </a:cubicBezTo>
                <a:cubicBezTo>
                  <a:pt x="2572" y="1278"/>
                  <a:pt x="2597" y="1381"/>
                  <a:pt x="2623" y="1508"/>
                </a:cubicBezTo>
                <a:cubicBezTo>
                  <a:pt x="2744" y="2089"/>
                  <a:pt x="2769" y="2206"/>
                  <a:pt x="2784" y="2241"/>
                </a:cubicBezTo>
                <a:cubicBezTo>
                  <a:pt x="2815" y="2317"/>
                  <a:pt x="2918" y="2317"/>
                  <a:pt x="2964" y="2243"/>
                </a:cubicBezTo>
                <a:cubicBezTo>
                  <a:pt x="2976" y="2224"/>
                  <a:pt x="3034" y="2124"/>
                  <a:pt x="3094" y="2019"/>
                </a:cubicBezTo>
                <a:lnTo>
                  <a:pt x="3203" y="1828"/>
                </a:lnTo>
                <a:lnTo>
                  <a:pt x="3368" y="1828"/>
                </a:lnTo>
                <a:cubicBezTo>
                  <a:pt x="3466" y="1828"/>
                  <a:pt x="3533" y="1835"/>
                  <a:pt x="3533" y="1845"/>
                </a:cubicBezTo>
                <a:cubicBezTo>
                  <a:pt x="3533" y="1873"/>
                  <a:pt x="3396" y="2091"/>
                  <a:pt x="3284" y="2242"/>
                </a:cubicBezTo>
                <a:cubicBezTo>
                  <a:pt x="3147" y="2426"/>
                  <a:pt x="2776" y="2797"/>
                  <a:pt x="2550" y="2977"/>
                </a:cubicBezTo>
                <a:cubicBezTo>
                  <a:pt x="2349" y="3136"/>
                  <a:pt x="2078" y="3328"/>
                  <a:pt x="2054" y="3328"/>
                </a:cubicBezTo>
                <a:cubicBezTo>
                  <a:pt x="2045" y="3328"/>
                  <a:pt x="1937" y="3256"/>
                  <a:pt x="1815" y="3168"/>
                </a:cubicBezTo>
                <a:close/>
                <a:moveTo>
                  <a:pt x="2853" y="1615"/>
                </a:moveTo>
                <a:cubicBezTo>
                  <a:pt x="2823" y="1471"/>
                  <a:pt x="2779" y="1260"/>
                  <a:pt x="2756" y="1145"/>
                </a:cubicBezTo>
                <a:cubicBezTo>
                  <a:pt x="2705" y="891"/>
                  <a:pt x="2695" y="866"/>
                  <a:pt x="2641" y="842"/>
                </a:cubicBezTo>
                <a:cubicBezTo>
                  <a:pt x="2569" y="809"/>
                  <a:pt x="2528" y="862"/>
                  <a:pt x="2327" y="1245"/>
                </a:cubicBezTo>
                <a:lnTo>
                  <a:pt x="2140" y="1603"/>
                </a:lnTo>
                <a:lnTo>
                  <a:pt x="1983" y="1612"/>
                </a:lnTo>
                <a:lnTo>
                  <a:pt x="1825" y="1620"/>
                </a:lnTo>
                <a:lnTo>
                  <a:pt x="1756" y="1736"/>
                </a:lnTo>
                <a:cubicBezTo>
                  <a:pt x="1717" y="1800"/>
                  <a:pt x="1679" y="1855"/>
                  <a:pt x="1672" y="1857"/>
                </a:cubicBezTo>
                <a:cubicBezTo>
                  <a:pt x="1664" y="1860"/>
                  <a:pt x="1644" y="1729"/>
                  <a:pt x="1628" y="1566"/>
                </a:cubicBezTo>
                <a:cubicBezTo>
                  <a:pt x="1586" y="1154"/>
                  <a:pt x="1565" y="991"/>
                  <a:pt x="1549" y="959"/>
                </a:cubicBezTo>
                <a:cubicBezTo>
                  <a:pt x="1528" y="921"/>
                  <a:pt x="1453" y="906"/>
                  <a:pt x="1413" y="932"/>
                </a:cubicBezTo>
                <a:cubicBezTo>
                  <a:pt x="1395" y="944"/>
                  <a:pt x="1296" y="1092"/>
                  <a:pt x="1193" y="1262"/>
                </a:cubicBezTo>
                <a:lnTo>
                  <a:pt x="1005" y="1570"/>
                </a:lnTo>
                <a:lnTo>
                  <a:pt x="736" y="1575"/>
                </a:lnTo>
                <a:cubicBezTo>
                  <a:pt x="588" y="1577"/>
                  <a:pt x="467" y="1586"/>
                  <a:pt x="467" y="1594"/>
                </a:cubicBezTo>
                <a:cubicBezTo>
                  <a:pt x="467" y="1602"/>
                  <a:pt x="482" y="1644"/>
                  <a:pt x="500" y="1687"/>
                </a:cubicBezTo>
                <a:cubicBezTo>
                  <a:pt x="518" y="1729"/>
                  <a:pt x="533" y="1771"/>
                  <a:pt x="533" y="1780"/>
                </a:cubicBezTo>
                <a:cubicBezTo>
                  <a:pt x="533" y="1788"/>
                  <a:pt x="417" y="1795"/>
                  <a:pt x="267" y="1795"/>
                </a:cubicBezTo>
                <a:lnTo>
                  <a:pt x="0" y="1795"/>
                </a:lnTo>
                <a:lnTo>
                  <a:pt x="0" y="1695"/>
                </a:lnTo>
                <a:lnTo>
                  <a:pt x="0" y="1595"/>
                </a:lnTo>
                <a:lnTo>
                  <a:pt x="227" y="1595"/>
                </a:lnTo>
                <a:lnTo>
                  <a:pt x="454" y="1595"/>
                </a:lnTo>
                <a:lnTo>
                  <a:pt x="443" y="1558"/>
                </a:lnTo>
                <a:cubicBezTo>
                  <a:pt x="373" y="1316"/>
                  <a:pt x="362" y="1254"/>
                  <a:pt x="354" y="1051"/>
                </a:cubicBezTo>
                <a:cubicBezTo>
                  <a:pt x="347" y="857"/>
                  <a:pt x="350" y="819"/>
                  <a:pt x="382" y="723"/>
                </a:cubicBezTo>
                <a:cubicBezTo>
                  <a:pt x="552" y="214"/>
                  <a:pt x="1094" y="0"/>
                  <a:pt x="1585" y="246"/>
                </a:cubicBezTo>
                <a:cubicBezTo>
                  <a:pt x="1693" y="300"/>
                  <a:pt x="1895" y="458"/>
                  <a:pt x="1989" y="560"/>
                </a:cubicBezTo>
                <a:lnTo>
                  <a:pt x="2052" y="629"/>
                </a:lnTo>
                <a:lnTo>
                  <a:pt x="2125" y="548"/>
                </a:lnTo>
                <a:cubicBezTo>
                  <a:pt x="2269" y="388"/>
                  <a:pt x="2507" y="231"/>
                  <a:pt x="2685" y="178"/>
                </a:cubicBezTo>
                <a:cubicBezTo>
                  <a:pt x="2809" y="141"/>
                  <a:pt x="3033" y="134"/>
                  <a:pt x="3142" y="163"/>
                </a:cubicBezTo>
                <a:cubicBezTo>
                  <a:pt x="3366" y="224"/>
                  <a:pt x="3565" y="390"/>
                  <a:pt x="3668" y="605"/>
                </a:cubicBezTo>
                <a:cubicBezTo>
                  <a:pt x="3747" y="767"/>
                  <a:pt x="3766" y="894"/>
                  <a:pt x="3748" y="1126"/>
                </a:cubicBezTo>
                <a:cubicBezTo>
                  <a:pt x="3737" y="1264"/>
                  <a:pt x="3697" y="1448"/>
                  <a:pt x="3652" y="1566"/>
                </a:cubicBezTo>
                <a:lnTo>
                  <a:pt x="3634" y="1612"/>
                </a:lnTo>
                <a:lnTo>
                  <a:pt x="3360" y="1612"/>
                </a:lnTo>
                <a:lnTo>
                  <a:pt x="3085" y="1612"/>
                </a:lnTo>
                <a:lnTo>
                  <a:pt x="3044" y="1666"/>
                </a:lnTo>
                <a:cubicBezTo>
                  <a:pt x="3022" y="1696"/>
                  <a:pt x="2988" y="1751"/>
                  <a:pt x="2969" y="1790"/>
                </a:cubicBezTo>
                <a:cubicBezTo>
                  <a:pt x="2950" y="1828"/>
                  <a:pt x="2928" y="1863"/>
                  <a:pt x="2920" y="1868"/>
                </a:cubicBezTo>
                <a:cubicBezTo>
                  <a:pt x="2913" y="1872"/>
                  <a:pt x="2882" y="1758"/>
                  <a:pt x="2853" y="1615"/>
                </a:cubicBezTo>
                <a:close/>
                <a:moveTo>
                  <a:pt x="3567" y="1804"/>
                </a:moveTo>
                <a:cubicBezTo>
                  <a:pt x="3567" y="1800"/>
                  <a:pt x="3585" y="1755"/>
                  <a:pt x="3607" y="1704"/>
                </a:cubicBezTo>
                <a:lnTo>
                  <a:pt x="3648" y="1612"/>
                </a:lnTo>
                <a:lnTo>
                  <a:pt x="3891" y="1612"/>
                </a:lnTo>
                <a:lnTo>
                  <a:pt x="4133" y="1612"/>
                </a:lnTo>
                <a:lnTo>
                  <a:pt x="4133" y="1712"/>
                </a:lnTo>
                <a:lnTo>
                  <a:pt x="4133" y="1812"/>
                </a:lnTo>
                <a:lnTo>
                  <a:pt x="3850" y="1812"/>
                </a:lnTo>
                <a:cubicBezTo>
                  <a:pt x="3694" y="1812"/>
                  <a:pt x="3567" y="1808"/>
                  <a:pt x="3567" y="180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544F40"/>
              </a:solidFill>
              <a:latin typeface="Arial" panose="020B0604020202020204"/>
            </a:endParaRPr>
          </a:p>
        </p:txBody>
      </p:sp>
      <p:sp>
        <p:nvSpPr>
          <p:cNvPr id="4892" name="Freeform 14"/>
          <p:cNvSpPr>
            <a:spLocks noEditPoints="1"/>
          </p:cNvSpPr>
          <p:nvPr/>
        </p:nvSpPr>
        <p:spPr bwMode="auto">
          <a:xfrm>
            <a:off x="6348715" y="1440836"/>
            <a:ext cx="360170" cy="390081"/>
          </a:xfrm>
          <a:custGeom>
            <a:avLst/>
            <a:gdLst>
              <a:gd name="T0" fmla="*/ 218 w 490"/>
              <a:gd name="T1" fmla="*/ 95 h 398"/>
              <a:gd name="T2" fmla="*/ 260 w 490"/>
              <a:gd name="T3" fmla="*/ 85 h 398"/>
              <a:gd name="T4" fmla="*/ 464 w 490"/>
              <a:gd name="T5" fmla="*/ 132 h 398"/>
              <a:gd name="T6" fmla="*/ 278 w 490"/>
              <a:gd name="T7" fmla="*/ 253 h 398"/>
              <a:gd name="T8" fmla="*/ 217 w 490"/>
              <a:gd name="T9" fmla="*/ 241 h 398"/>
              <a:gd name="T10" fmla="*/ 466 w 490"/>
              <a:gd name="T11" fmla="*/ 321 h 398"/>
              <a:gd name="T12" fmla="*/ 289 w 490"/>
              <a:gd name="T13" fmla="*/ 164 h 398"/>
              <a:gd name="T14" fmla="*/ 355 w 490"/>
              <a:gd name="T15" fmla="*/ 153 h 398"/>
              <a:gd name="T16" fmla="*/ 349 w 490"/>
              <a:gd name="T17" fmla="*/ 179 h 398"/>
              <a:gd name="T18" fmla="*/ 297 w 490"/>
              <a:gd name="T19" fmla="*/ 240 h 398"/>
              <a:gd name="T20" fmla="*/ 414 w 490"/>
              <a:gd name="T21" fmla="*/ 233 h 398"/>
              <a:gd name="T22" fmla="*/ 319 w 490"/>
              <a:gd name="T23" fmla="*/ 248 h 398"/>
              <a:gd name="T24" fmla="*/ 335 w 490"/>
              <a:gd name="T25" fmla="*/ 295 h 398"/>
              <a:gd name="T26" fmla="*/ 445 w 490"/>
              <a:gd name="T27" fmla="*/ 357 h 398"/>
              <a:gd name="T28" fmla="*/ 411 w 490"/>
              <a:gd name="T29" fmla="*/ 322 h 398"/>
              <a:gd name="T30" fmla="*/ 442 w 490"/>
              <a:gd name="T31" fmla="*/ 334 h 398"/>
              <a:gd name="T32" fmla="*/ 365 w 490"/>
              <a:gd name="T33" fmla="*/ 298 h 398"/>
              <a:gd name="T34" fmla="*/ 374 w 490"/>
              <a:gd name="T35" fmla="*/ 305 h 398"/>
              <a:gd name="T36" fmla="*/ 454 w 490"/>
              <a:gd name="T37" fmla="*/ 300 h 398"/>
              <a:gd name="T38" fmla="*/ 355 w 490"/>
              <a:gd name="T39" fmla="*/ 279 h 398"/>
              <a:gd name="T40" fmla="*/ 453 w 490"/>
              <a:gd name="T41" fmla="*/ 235 h 398"/>
              <a:gd name="T42" fmla="*/ 304 w 490"/>
              <a:gd name="T43" fmla="*/ 217 h 398"/>
              <a:gd name="T44" fmla="*/ 305 w 490"/>
              <a:gd name="T45" fmla="*/ 225 h 398"/>
              <a:gd name="T46" fmla="*/ 444 w 490"/>
              <a:gd name="T47" fmla="*/ 211 h 398"/>
              <a:gd name="T48" fmla="*/ 437 w 490"/>
              <a:gd name="T49" fmla="*/ 177 h 398"/>
              <a:gd name="T50" fmla="*/ 313 w 490"/>
              <a:gd name="T51" fmla="*/ 141 h 398"/>
              <a:gd name="T52" fmla="*/ 422 w 490"/>
              <a:gd name="T53" fmla="*/ 116 h 398"/>
              <a:gd name="T54" fmla="*/ 396 w 490"/>
              <a:gd name="T55" fmla="*/ 81 h 398"/>
              <a:gd name="T56" fmla="*/ 307 w 490"/>
              <a:gd name="T57" fmla="*/ 91 h 398"/>
              <a:gd name="T58" fmla="*/ 360 w 490"/>
              <a:gd name="T59" fmla="*/ 60 h 398"/>
              <a:gd name="T60" fmla="*/ 322 w 490"/>
              <a:gd name="T61" fmla="*/ 63 h 398"/>
              <a:gd name="T62" fmla="*/ 66 w 490"/>
              <a:gd name="T63" fmla="*/ 371 h 398"/>
              <a:gd name="T64" fmla="*/ 138 w 490"/>
              <a:gd name="T65" fmla="*/ 246 h 398"/>
              <a:gd name="T66" fmla="*/ 77 w 490"/>
              <a:gd name="T67" fmla="*/ 233 h 398"/>
              <a:gd name="T68" fmla="*/ 187 w 490"/>
              <a:gd name="T69" fmla="*/ 231 h 398"/>
              <a:gd name="T70" fmla="*/ 144 w 490"/>
              <a:gd name="T71" fmla="*/ 192 h 398"/>
              <a:gd name="T72" fmla="*/ 142 w 490"/>
              <a:gd name="T73" fmla="*/ 161 h 398"/>
              <a:gd name="T74" fmla="*/ 190 w 490"/>
              <a:gd name="T75" fmla="*/ 162 h 398"/>
              <a:gd name="T76" fmla="*/ 40 w 490"/>
              <a:gd name="T77" fmla="*/ 155 h 398"/>
              <a:gd name="T78" fmla="*/ 69 w 490"/>
              <a:gd name="T79" fmla="*/ 338 h 398"/>
              <a:gd name="T80" fmla="*/ 43 w 490"/>
              <a:gd name="T81" fmla="*/ 351 h 398"/>
              <a:gd name="T82" fmla="*/ 45 w 490"/>
              <a:gd name="T83" fmla="*/ 356 h 398"/>
              <a:gd name="T84" fmla="*/ 106 w 490"/>
              <a:gd name="T85" fmla="*/ 313 h 398"/>
              <a:gd name="T86" fmla="*/ 45 w 490"/>
              <a:gd name="T87" fmla="*/ 306 h 398"/>
              <a:gd name="T88" fmla="*/ 136 w 490"/>
              <a:gd name="T89" fmla="*/ 281 h 398"/>
              <a:gd name="T90" fmla="*/ 156 w 490"/>
              <a:gd name="T91" fmla="*/ 277 h 398"/>
              <a:gd name="T92" fmla="*/ 157 w 490"/>
              <a:gd name="T93" fmla="*/ 282 h 398"/>
              <a:gd name="T94" fmla="*/ 42 w 490"/>
              <a:gd name="T95" fmla="*/ 266 h 398"/>
              <a:gd name="T96" fmla="*/ 36 w 490"/>
              <a:gd name="T97" fmla="*/ 217 h 398"/>
              <a:gd name="T98" fmla="*/ 178 w 490"/>
              <a:gd name="T99" fmla="*/ 185 h 398"/>
              <a:gd name="T100" fmla="*/ 178 w 490"/>
              <a:gd name="T101" fmla="*/ 197 h 398"/>
              <a:gd name="T102" fmla="*/ 50 w 490"/>
              <a:gd name="T103" fmla="*/ 192 h 398"/>
              <a:gd name="T104" fmla="*/ 67 w 490"/>
              <a:gd name="T105" fmla="*/ 130 h 398"/>
              <a:gd name="T106" fmla="*/ 188 w 490"/>
              <a:gd name="T107" fmla="*/ 115 h 398"/>
              <a:gd name="T108" fmla="*/ 82 w 490"/>
              <a:gd name="T109" fmla="*/ 96 h 398"/>
              <a:gd name="T110" fmla="*/ 101 w 490"/>
              <a:gd name="T111" fmla="*/ 82 h 398"/>
              <a:gd name="T112" fmla="*/ 101 w 490"/>
              <a:gd name="T113" fmla="*/ 82 h 398"/>
              <a:gd name="T114" fmla="*/ 183 w 490"/>
              <a:gd name="T115" fmla="*/ 81 h 398"/>
              <a:gd name="T116" fmla="*/ 160 w 490"/>
              <a:gd name="T117" fmla="*/ 56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0" h="398">
                <a:moveTo>
                  <a:pt x="41" y="391"/>
                </a:moveTo>
                <a:cubicBezTo>
                  <a:pt x="28" y="385"/>
                  <a:pt x="16" y="367"/>
                  <a:pt x="11" y="346"/>
                </a:cubicBezTo>
                <a:cubicBezTo>
                  <a:pt x="1" y="301"/>
                  <a:pt x="0" y="253"/>
                  <a:pt x="9" y="201"/>
                </a:cubicBezTo>
                <a:cubicBezTo>
                  <a:pt x="18" y="149"/>
                  <a:pt x="35" y="109"/>
                  <a:pt x="63" y="72"/>
                </a:cubicBezTo>
                <a:cubicBezTo>
                  <a:pt x="92" y="36"/>
                  <a:pt x="135" y="13"/>
                  <a:pt x="164" y="18"/>
                </a:cubicBezTo>
                <a:cubicBezTo>
                  <a:pt x="189" y="23"/>
                  <a:pt x="203" y="40"/>
                  <a:pt x="213" y="78"/>
                </a:cubicBezTo>
                <a:cubicBezTo>
                  <a:pt x="216" y="87"/>
                  <a:pt x="218" y="94"/>
                  <a:pt x="218" y="95"/>
                </a:cubicBezTo>
                <a:cubicBezTo>
                  <a:pt x="220" y="96"/>
                  <a:pt x="228" y="91"/>
                  <a:pt x="231" y="87"/>
                </a:cubicBezTo>
                <a:cubicBezTo>
                  <a:pt x="234" y="83"/>
                  <a:pt x="234" y="81"/>
                  <a:pt x="234" y="42"/>
                </a:cubicBezTo>
                <a:lnTo>
                  <a:pt x="235" y="1"/>
                </a:lnTo>
                <a:lnTo>
                  <a:pt x="247" y="0"/>
                </a:lnTo>
                <a:lnTo>
                  <a:pt x="259" y="0"/>
                </a:lnTo>
                <a:lnTo>
                  <a:pt x="259" y="40"/>
                </a:lnTo>
                <a:cubicBezTo>
                  <a:pt x="259" y="72"/>
                  <a:pt x="259" y="82"/>
                  <a:pt x="260" y="85"/>
                </a:cubicBezTo>
                <a:cubicBezTo>
                  <a:pt x="262" y="90"/>
                  <a:pt x="266" y="93"/>
                  <a:pt x="272" y="94"/>
                </a:cubicBezTo>
                <a:cubicBezTo>
                  <a:pt x="275" y="95"/>
                  <a:pt x="275" y="95"/>
                  <a:pt x="276" y="91"/>
                </a:cubicBezTo>
                <a:cubicBezTo>
                  <a:pt x="279" y="77"/>
                  <a:pt x="289" y="49"/>
                  <a:pt x="294" y="41"/>
                </a:cubicBezTo>
                <a:cubicBezTo>
                  <a:pt x="299" y="33"/>
                  <a:pt x="308" y="25"/>
                  <a:pt x="316" y="22"/>
                </a:cubicBezTo>
                <a:cubicBezTo>
                  <a:pt x="323" y="18"/>
                  <a:pt x="325" y="18"/>
                  <a:pt x="334" y="18"/>
                </a:cubicBezTo>
                <a:cubicBezTo>
                  <a:pt x="360" y="18"/>
                  <a:pt x="392" y="34"/>
                  <a:pt x="417" y="59"/>
                </a:cubicBezTo>
                <a:cubicBezTo>
                  <a:pt x="436" y="77"/>
                  <a:pt x="448" y="97"/>
                  <a:pt x="464" y="132"/>
                </a:cubicBezTo>
                <a:cubicBezTo>
                  <a:pt x="470" y="146"/>
                  <a:pt x="479" y="178"/>
                  <a:pt x="483" y="200"/>
                </a:cubicBezTo>
                <a:cubicBezTo>
                  <a:pt x="490" y="238"/>
                  <a:pt x="490" y="300"/>
                  <a:pt x="484" y="335"/>
                </a:cubicBezTo>
                <a:cubicBezTo>
                  <a:pt x="479" y="358"/>
                  <a:pt x="472" y="375"/>
                  <a:pt x="463" y="384"/>
                </a:cubicBezTo>
                <a:cubicBezTo>
                  <a:pt x="450" y="396"/>
                  <a:pt x="430" y="398"/>
                  <a:pt x="414" y="388"/>
                </a:cubicBezTo>
                <a:cubicBezTo>
                  <a:pt x="408" y="384"/>
                  <a:pt x="397" y="372"/>
                  <a:pt x="390" y="362"/>
                </a:cubicBezTo>
                <a:cubicBezTo>
                  <a:pt x="378" y="345"/>
                  <a:pt x="358" y="330"/>
                  <a:pt x="323" y="310"/>
                </a:cubicBezTo>
                <a:cubicBezTo>
                  <a:pt x="290" y="292"/>
                  <a:pt x="280" y="280"/>
                  <a:pt x="278" y="253"/>
                </a:cubicBezTo>
                <a:cubicBezTo>
                  <a:pt x="277" y="245"/>
                  <a:pt x="276" y="232"/>
                  <a:pt x="275" y="225"/>
                </a:cubicBezTo>
                <a:cubicBezTo>
                  <a:pt x="274" y="217"/>
                  <a:pt x="273" y="190"/>
                  <a:pt x="273" y="166"/>
                </a:cubicBezTo>
                <a:cubicBezTo>
                  <a:pt x="271" y="130"/>
                  <a:pt x="271" y="121"/>
                  <a:pt x="269" y="120"/>
                </a:cubicBezTo>
                <a:cubicBezTo>
                  <a:pt x="264" y="115"/>
                  <a:pt x="238" y="114"/>
                  <a:pt x="226" y="118"/>
                </a:cubicBezTo>
                <a:lnTo>
                  <a:pt x="221" y="120"/>
                </a:lnTo>
                <a:lnTo>
                  <a:pt x="221" y="152"/>
                </a:lnTo>
                <a:cubicBezTo>
                  <a:pt x="222" y="184"/>
                  <a:pt x="221" y="208"/>
                  <a:pt x="217" y="241"/>
                </a:cubicBezTo>
                <a:cubicBezTo>
                  <a:pt x="214" y="266"/>
                  <a:pt x="212" y="274"/>
                  <a:pt x="202" y="286"/>
                </a:cubicBezTo>
                <a:cubicBezTo>
                  <a:pt x="195" y="295"/>
                  <a:pt x="189" y="300"/>
                  <a:pt x="167" y="312"/>
                </a:cubicBezTo>
                <a:cubicBezTo>
                  <a:pt x="132" y="331"/>
                  <a:pt x="115" y="344"/>
                  <a:pt x="99" y="367"/>
                </a:cubicBezTo>
                <a:cubicBezTo>
                  <a:pt x="89" y="380"/>
                  <a:pt x="82" y="386"/>
                  <a:pt x="72" y="391"/>
                </a:cubicBezTo>
                <a:cubicBezTo>
                  <a:pt x="62" y="395"/>
                  <a:pt x="49" y="395"/>
                  <a:pt x="41" y="391"/>
                </a:cubicBezTo>
                <a:close/>
                <a:moveTo>
                  <a:pt x="448" y="371"/>
                </a:moveTo>
                <a:cubicBezTo>
                  <a:pt x="456" y="366"/>
                  <a:pt x="460" y="354"/>
                  <a:pt x="466" y="321"/>
                </a:cubicBezTo>
                <a:cubicBezTo>
                  <a:pt x="469" y="307"/>
                  <a:pt x="469" y="301"/>
                  <a:pt x="469" y="270"/>
                </a:cubicBezTo>
                <a:cubicBezTo>
                  <a:pt x="469" y="234"/>
                  <a:pt x="468" y="219"/>
                  <a:pt x="463" y="195"/>
                </a:cubicBezTo>
                <a:cubicBezTo>
                  <a:pt x="448" y="125"/>
                  <a:pt x="415" y="73"/>
                  <a:pt x="371" y="48"/>
                </a:cubicBezTo>
                <a:cubicBezTo>
                  <a:pt x="361" y="42"/>
                  <a:pt x="345" y="37"/>
                  <a:pt x="337" y="37"/>
                </a:cubicBezTo>
                <a:cubicBezTo>
                  <a:pt x="320" y="37"/>
                  <a:pt x="311" y="46"/>
                  <a:pt x="303" y="66"/>
                </a:cubicBezTo>
                <a:cubicBezTo>
                  <a:pt x="296" y="89"/>
                  <a:pt x="291" y="114"/>
                  <a:pt x="290" y="147"/>
                </a:cubicBezTo>
                <a:lnTo>
                  <a:pt x="289" y="164"/>
                </a:lnTo>
                <a:lnTo>
                  <a:pt x="295" y="163"/>
                </a:lnTo>
                <a:cubicBezTo>
                  <a:pt x="298" y="163"/>
                  <a:pt x="301" y="162"/>
                  <a:pt x="302" y="161"/>
                </a:cubicBezTo>
                <a:cubicBezTo>
                  <a:pt x="303" y="160"/>
                  <a:pt x="305" y="160"/>
                  <a:pt x="309" y="161"/>
                </a:cubicBezTo>
                <a:cubicBezTo>
                  <a:pt x="315" y="162"/>
                  <a:pt x="345" y="162"/>
                  <a:pt x="348" y="162"/>
                </a:cubicBezTo>
                <a:cubicBezTo>
                  <a:pt x="350" y="161"/>
                  <a:pt x="350" y="161"/>
                  <a:pt x="348" y="155"/>
                </a:cubicBezTo>
                <a:cubicBezTo>
                  <a:pt x="347" y="151"/>
                  <a:pt x="346" y="148"/>
                  <a:pt x="346" y="148"/>
                </a:cubicBezTo>
                <a:cubicBezTo>
                  <a:pt x="346" y="147"/>
                  <a:pt x="350" y="150"/>
                  <a:pt x="355" y="153"/>
                </a:cubicBezTo>
                <a:cubicBezTo>
                  <a:pt x="360" y="156"/>
                  <a:pt x="369" y="162"/>
                  <a:pt x="376" y="165"/>
                </a:cubicBezTo>
                <a:lnTo>
                  <a:pt x="388" y="171"/>
                </a:lnTo>
                <a:lnTo>
                  <a:pt x="379" y="175"/>
                </a:lnTo>
                <a:cubicBezTo>
                  <a:pt x="369" y="179"/>
                  <a:pt x="359" y="184"/>
                  <a:pt x="351" y="190"/>
                </a:cubicBezTo>
                <a:cubicBezTo>
                  <a:pt x="348" y="192"/>
                  <a:pt x="345" y="193"/>
                  <a:pt x="345" y="193"/>
                </a:cubicBezTo>
                <a:cubicBezTo>
                  <a:pt x="345" y="193"/>
                  <a:pt x="346" y="190"/>
                  <a:pt x="347" y="187"/>
                </a:cubicBezTo>
                <a:cubicBezTo>
                  <a:pt x="348" y="183"/>
                  <a:pt x="349" y="180"/>
                  <a:pt x="349" y="179"/>
                </a:cubicBezTo>
                <a:cubicBezTo>
                  <a:pt x="348" y="179"/>
                  <a:pt x="341" y="179"/>
                  <a:pt x="332" y="179"/>
                </a:cubicBezTo>
                <a:cubicBezTo>
                  <a:pt x="319" y="179"/>
                  <a:pt x="315" y="179"/>
                  <a:pt x="314" y="181"/>
                </a:cubicBezTo>
                <a:cubicBezTo>
                  <a:pt x="312" y="184"/>
                  <a:pt x="304" y="184"/>
                  <a:pt x="302" y="181"/>
                </a:cubicBezTo>
                <a:cubicBezTo>
                  <a:pt x="300" y="178"/>
                  <a:pt x="299" y="179"/>
                  <a:pt x="294" y="183"/>
                </a:cubicBezTo>
                <a:cubicBezTo>
                  <a:pt x="291" y="186"/>
                  <a:pt x="291" y="188"/>
                  <a:pt x="291" y="194"/>
                </a:cubicBezTo>
                <a:cubicBezTo>
                  <a:pt x="291" y="204"/>
                  <a:pt x="294" y="241"/>
                  <a:pt x="295" y="242"/>
                </a:cubicBezTo>
                <a:cubicBezTo>
                  <a:pt x="296" y="242"/>
                  <a:pt x="296" y="242"/>
                  <a:pt x="297" y="240"/>
                </a:cubicBezTo>
                <a:cubicBezTo>
                  <a:pt x="298" y="239"/>
                  <a:pt x="301" y="237"/>
                  <a:pt x="304" y="235"/>
                </a:cubicBezTo>
                <a:cubicBezTo>
                  <a:pt x="310" y="231"/>
                  <a:pt x="324" y="229"/>
                  <a:pt x="363" y="229"/>
                </a:cubicBezTo>
                <a:cubicBezTo>
                  <a:pt x="377" y="229"/>
                  <a:pt x="389" y="229"/>
                  <a:pt x="389" y="228"/>
                </a:cubicBezTo>
                <a:cubicBezTo>
                  <a:pt x="389" y="227"/>
                  <a:pt x="388" y="225"/>
                  <a:pt x="387" y="222"/>
                </a:cubicBezTo>
                <a:cubicBezTo>
                  <a:pt x="386" y="220"/>
                  <a:pt x="385" y="217"/>
                  <a:pt x="386" y="216"/>
                </a:cubicBezTo>
                <a:cubicBezTo>
                  <a:pt x="386" y="216"/>
                  <a:pt x="390" y="218"/>
                  <a:pt x="394" y="221"/>
                </a:cubicBezTo>
                <a:cubicBezTo>
                  <a:pt x="399" y="224"/>
                  <a:pt x="408" y="229"/>
                  <a:pt x="414" y="233"/>
                </a:cubicBezTo>
                <a:cubicBezTo>
                  <a:pt x="421" y="236"/>
                  <a:pt x="426" y="239"/>
                  <a:pt x="426" y="239"/>
                </a:cubicBezTo>
                <a:cubicBezTo>
                  <a:pt x="425" y="240"/>
                  <a:pt x="421" y="242"/>
                  <a:pt x="416" y="244"/>
                </a:cubicBezTo>
                <a:cubicBezTo>
                  <a:pt x="411" y="246"/>
                  <a:pt x="402" y="250"/>
                  <a:pt x="396" y="254"/>
                </a:cubicBezTo>
                <a:cubicBezTo>
                  <a:pt x="390" y="258"/>
                  <a:pt x="385" y="261"/>
                  <a:pt x="385" y="261"/>
                </a:cubicBezTo>
                <a:cubicBezTo>
                  <a:pt x="384" y="261"/>
                  <a:pt x="385" y="258"/>
                  <a:pt x="387" y="255"/>
                </a:cubicBezTo>
                <a:cubicBezTo>
                  <a:pt x="388" y="250"/>
                  <a:pt x="389" y="247"/>
                  <a:pt x="388" y="247"/>
                </a:cubicBezTo>
                <a:cubicBezTo>
                  <a:pt x="386" y="245"/>
                  <a:pt x="320" y="246"/>
                  <a:pt x="319" y="248"/>
                </a:cubicBezTo>
                <a:cubicBezTo>
                  <a:pt x="318" y="249"/>
                  <a:pt x="318" y="251"/>
                  <a:pt x="320" y="254"/>
                </a:cubicBezTo>
                <a:lnTo>
                  <a:pt x="323" y="259"/>
                </a:lnTo>
                <a:lnTo>
                  <a:pt x="319" y="263"/>
                </a:lnTo>
                <a:lnTo>
                  <a:pt x="314" y="266"/>
                </a:lnTo>
                <a:lnTo>
                  <a:pt x="312" y="262"/>
                </a:lnTo>
                <a:cubicBezTo>
                  <a:pt x="307" y="254"/>
                  <a:pt x="307" y="256"/>
                  <a:pt x="307" y="269"/>
                </a:cubicBezTo>
                <a:cubicBezTo>
                  <a:pt x="307" y="278"/>
                  <a:pt x="310" y="281"/>
                  <a:pt x="335" y="295"/>
                </a:cubicBezTo>
                <a:cubicBezTo>
                  <a:pt x="377" y="319"/>
                  <a:pt x="392" y="331"/>
                  <a:pt x="409" y="355"/>
                </a:cubicBezTo>
                <a:cubicBezTo>
                  <a:pt x="423" y="374"/>
                  <a:pt x="435" y="379"/>
                  <a:pt x="448" y="371"/>
                </a:cubicBezTo>
                <a:close/>
                <a:moveTo>
                  <a:pt x="432" y="361"/>
                </a:moveTo>
                <a:cubicBezTo>
                  <a:pt x="431" y="361"/>
                  <a:pt x="429" y="359"/>
                  <a:pt x="428" y="358"/>
                </a:cubicBezTo>
                <a:cubicBezTo>
                  <a:pt x="426" y="356"/>
                  <a:pt x="426" y="355"/>
                  <a:pt x="429" y="352"/>
                </a:cubicBezTo>
                <a:cubicBezTo>
                  <a:pt x="433" y="348"/>
                  <a:pt x="434" y="348"/>
                  <a:pt x="441" y="354"/>
                </a:cubicBezTo>
                <a:lnTo>
                  <a:pt x="445" y="357"/>
                </a:lnTo>
                <a:lnTo>
                  <a:pt x="442" y="360"/>
                </a:lnTo>
                <a:cubicBezTo>
                  <a:pt x="439" y="362"/>
                  <a:pt x="436" y="363"/>
                  <a:pt x="432" y="361"/>
                </a:cubicBezTo>
                <a:close/>
                <a:moveTo>
                  <a:pt x="407" y="335"/>
                </a:moveTo>
                <a:cubicBezTo>
                  <a:pt x="404" y="331"/>
                  <a:pt x="401" y="327"/>
                  <a:pt x="400" y="326"/>
                </a:cubicBezTo>
                <a:cubicBezTo>
                  <a:pt x="399" y="324"/>
                  <a:pt x="400" y="323"/>
                  <a:pt x="402" y="320"/>
                </a:cubicBezTo>
                <a:lnTo>
                  <a:pt x="406" y="316"/>
                </a:lnTo>
                <a:lnTo>
                  <a:pt x="411" y="322"/>
                </a:lnTo>
                <a:cubicBezTo>
                  <a:pt x="414" y="326"/>
                  <a:pt x="418" y="330"/>
                  <a:pt x="420" y="332"/>
                </a:cubicBezTo>
                <a:lnTo>
                  <a:pt x="422" y="337"/>
                </a:lnTo>
                <a:lnTo>
                  <a:pt x="419" y="339"/>
                </a:lnTo>
                <a:cubicBezTo>
                  <a:pt x="417" y="341"/>
                  <a:pt x="414" y="342"/>
                  <a:pt x="414" y="342"/>
                </a:cubicBezTo>
                <a:cubicBezTo>
                  <a:pt x="413" y="342"/>
                  <a:pt x="410" y="339"/>
                  <a:pt x="407" y="335"/>
                </a:cubicBezTo>
                <a:close/>
                <a:moveTo>
                  <a:pt x="446" y="340"/>
                </a:moveTo>
                <a:cubicBezTo>
                  <a:pt x="442" y="339"/>
                  <a:pt x="441" y="339"/>
                  <a:pt x="442" y="334"/>
                </a:cubicBezTo>
                <a:cubicBezTo>
                  <a:pt x="443" y="331"/>
                  <a:pt x="444" y="326"/>
                  <a:pt x="444" y="322"/>
                </a:cubicBezTo>
                <a:cubicBezTo>
                  <a:pt x="446" y="316"/>
                  <a:pt x="446" y="316"/>
                  <a:pt x="450" y="317"/>
                </a:cubicBezTo>
                <a:cubicBezTo>
                  <a:pt x="453" y="318"/>
                  <a:pt x="455" y="318"/>
                  <a:pt x="456" y="318"/>
                </a:cubicBezTo>
                <a:cubicBezTo>
                  <a:pt x="456" y="319"/>
                  <a:pt x="453" y="336"/>
                  <a:pt x="452" y="339"/>
                </a:cubicBezTo>
                <a:cubicBezTo>
                  <a:pt x="451" y="341"/>
                  <a:pt x="450" y="341"/>
                  <a:pt x="446" y="340"/>
                </a:cubicBezTo>
                <a:close/>
                <a:moveTo>
                  <a:pt x="374" y="305"/>
                </a:moveTo>
                <a:lnTo>
                  <a:pt x="365" y="298"/>
                </a:lnTo>
                <a:lnTo>
                  <a:pt x="368" y="294"/>
                </a:lnTo>
                <a:cubicBezTo>
                  <a:pt x="369" y="292"/>
                  <a:pt x="371" y="290"/>
                  <a:pt x="371" y="290"/>
                </a:cubicBezTo>
                <a:cubicBezTo>
                  <a:pt x="371" y="289"/>
                  <a:pt x="382" y="296"/>
                  <a:pt x="387" y="300"/>
                </a:cubicBezTo>
                <a:lnTo>
                  <a:pt x="391" y="303"/>
                </a:lnTo>
                <a:lnTo>
                  <a:pt x="388" y="307"/>
                </a:lnTo>
                <a:cubicBezTo>
                  <a:pt x="387" y="309"/>
                  <a:pt x="385" y="310"/>
                  <a:pt x="385" y="311"/>
                </a:cubicBezTo>
                <a:cubicBezTo>
                  <a:pt x="384" y="311"/>
                  <a:pt x="379" y="308"/>
                  <a:pt x="374" y="305"/>
                </a:cubicBezTo>
                <a:close/>
                <a:moveTo>
                  <a:pt x="449" y="298"/>
                </a:moveTo>
                <a:cubicBezTo>
                  <a:pt x="448" y="298"/>
                  <a:pt x="448" y="292"/>
                  <a:pt x="449" y="286"/>
                </a:cubicBezTo>
                <a:cubicBezTo>
                  <a:pt x="449" y="277"/>
                  <a:pt x="450" y="275"/>
                  <a:pt x="451" y="276"/>
                </a:cubicBezTo>
                <a:cubicBezTo>
                  <a:pt x="453" y="276"/>
                  <a:pt x="455" y="277"/>
                  <a:pt x="456" y="277"/>
                </a:cubicBezTo>
                <a:cubicBezTo>
                  <a:pt x="459" y="277"/>
                  <a:pt x="460" y="277"/>
                  <a:pt x="460" y="282"/>
                </a:cubicBezTo>
                <a:cubicBezTo>
                  <a:pt x="460" y="285"/>
                  <a:pt x="459" y="290"/>
                  <a:pt x="459" y="294"/>
                </a:cubicBezTo>
                <a:cubicBezTo>
                  <a:pt x="458" y="299"/>
                  <a:pt x="458" y="300"/>
                  <a:pt x="454" y="300"/>
                </a:cubicBezTo>
                <a:cubicBezTo>
                  <a:pt x="451" y="300"/>
                  <a:pt x="449" y="299"/>
                  <a:pt x="449" y="298"/>
                </a:cubicBezTo>
                <a:close/>
                <a:moveTo>
                  <a:pt x="337" y="283"/>
                </a:moveTo>
                <a:lnTo>
                  <a:pt x="328" y="278"/>
                </a:lnTo>
                <a:lnTo>
                  <a:pt x="331" y="274"/>
                </a:lnTo>
                <a:cubicBezTo>
                  <a:pt x="332" y="271"/>
                  <a:pt x="333" y="269"/>
                  <a:pt x="334" y="269"/>
                </a:cubicBezTo>
                <a:cubicBezTo>
                  <a:pt x="334" y="269"/>
                  <a:pt x="338" y="271"/>
                  <a:pt x="344" y="274"/>
                </a:cubicBezTo>
                <a:lnTo>
                  <a:pt x="355" y="279"/>
                </a:lnTo>
                <a:lnTo>
                  <a:pt x="352" y="284"/>
                </a:lnTo>
                <a:cubicBezTo>
                  <a:pt x="350" y="286"/>
                  <a:pt x="349" y="288"/>
                  <a:pt x="348" y="288"/>
                </a:cubicBezTo>
                <a:cubicBezTo>
                  <a:pt x="347" y="288"/>
                  <a:pt x="342" y="286"/>
                  <a:pt x="337" y="283"/>
                </a:cubicBezTo>
                <a:close/>
                <a:moveTo>
                  <a:pt x="449" y="254"/>
                </a:moveTo>
                <a:cubicBezTo>
                  <a:pt x="448" y="252"/>
                  <a:pt x="448" y="247"/>
                  <a:pt x="448" y="243"/>
                </a:cubicBezTo>
                <a:lnTo>
                  <a:pt x="447" y="235"/>
                </a:lnTo>
                <a:lnTo>
                  <a:pt x="453" y="235"/>
                </a:lnTo>
                <a:lnTo>
                  <a:pt x="458" y="234"/>
                </a:lnTo>
                <a:lnTo>
                  <a:pt x="458" y="239"/>
                </a:lnTo>
                <a:cubicBezTo>
                  <a:pt x="458" y="242"/>
                  <a:pt x="459" y="247"/>
                  <a:pt x="459" y="251"/>
                </a:cubicBezTo>
                <a:lnTo>
                  <a:pt x="460" y="257"/>
                </a:lnTo>
                <a:lnTo>
                  <a:pt x="455" y="257"/>
                </a:lnTo>
                <a:cubicBezTo>
                  <a:pt x="450" y="257"/>
                  <a:pt x="449" y="257"/>
                  <a:pt x="449" y="254"/>
                </a:cubicBezTo>
                <a:close/>
                <a:moveTo>
                  <a:pt x="304" y="217"/>
                </a:moveTo>
                <a:cubicBezTo>
                  <a:pt x="303" y="202"/>
                  <a:pt x="303" y="202"/>
                  <a:pt x="308" y="202"/>
                </a:cubicBezTo>
                <a:lnTo>
                  <a:pt x="313" y="202"/>
                </a:lnTo>
                <a:lnTo>
                  <a:pt x="314" y="209"/>
                </a:lnTo>
                <a:cubicBezTo>
                  <a:pt x="315" y="213"/>
                  <a:pt x="315" y="218"/>
                  <a:pt x="316" y="221"/>
                </a:cubicBezTo>
                <a:lnTo>
                  <a:pt x="316" y="225"/>
                </a:lnTo>
                <a:lnTo>
                  <a:pt x="311" y="225"/>
                </a:lnTo>
                <a:lnTo>
                  <a:pt x="305" y="225"/>
                </a:lnTo>
                <a:lnTo>
                  <a:pt x="304" y="217"/>
                </a:lnTo>
                <a:close/>
                <a:moveTo>
                  <a:pt x="444" y="211"/>
                </a:moveTo>
                <a:cubicBezTo>
                  <a:pt x="442" y="200"/>
                  <a:pt x="441" y="195"/>
                  <a:pt x="443" y="194"/>
                </a:cubicBezTo>
                <a:cubicBezTo>
                  <a:pt x="452" y="191"/>
                  <a:pt x="451" y="191"/>
                  <a:pt x="454" y="203"/>
                </a:cubicBezTo>
                <a:cubicBezTo>
                  <a:pt x="455" y="209"/>
                  <a:pt x="456" y="214"/>
                  <a:pt x="456" y="214"/>
                </a:cubicBezTo>
                <a:cubicBezTo>
                  <a:pt x="455" y="215"/>
                  <a:pt x="453" y="215"/>
                  <a:pt x="450" y="216"/>
                </a:cubicBezTo>
                <a:cubicBezTo>
                  <a:pt x="446" y="217"/>
                  <a:pt x="446" y="217"/>
                  <a:pt x="444" y="211"/>
                </a:cubicBezTo>
                <a:close/>
                <a:moveTo>
                  <a:pt x="433" y="166"/>
                </a:moveTo>
                <a:cubicBezTo>
                  <a:pt x="431" y="161"/>
                  <a:pt x="430" y="156"/>
                  <a:pt x="430" y="156"/>
                </a:cubicBezTo>
                <a:cubicBezTo>
                  <a:pt x="431" y="156"/>
                  <a:pt x="432" y="155"/>
                  <a:pt x="434" y="154"/>
                </a:cubicBezTo>
                <a:cubicBezTo>
                  <a:pt x="435" y="153"/>
                  <a:pt x="437" y="152"/>
                  <a:pt x="438" y="152"/>
                </a:cubicBezTo>
                <a:cubicBezTo>
                  <a:pt x="441" y="152"/>
                  <a:pt x="448" y="172"/>
                  <a:pt x="446" y="174"/>
                </a:cubicBezTo>
                <a:cubicBezTo>
                  <a:pt x="445" y="175"/>
                  <a:pt x="443" y="175"/>
                  <a:pt x="441" y="176"/>
                </a:cubicBezTo>
                <a:lnTo>
                  <a:pt x="437" y="177"/>
                </a:lnTo>
                <a:lnTo>
                  <a:pt x="433" y="166"/>
                </a:lnTo>
                <a:close/>
                <a:moveTo>
                  <a:pt x="302" y="130"/>
                </a:moveTo>
                <a:cubicBezTo>
                  <a:pt x="303" y="124"/>
                  <a:pt x="303" y="119"/>
                  <a:pt x="303" y="119"/>
                </a:cubicBezTo>
                <a:cubicBezTo>
                  <a:pt x="304" y="118"/>
                  <a:pt x="306" y="118"/>
                  <a:pt x="309" y="119"/>
                </a:cubicBezTo>
                <a:lnTo>
                  <a:pt x="313" y="119"/>
                </a:lnTo>
                <a:lnTo>
                  <a:pt x="313" y="130"/>
                </a:lnTo>
                <a:lnTo>
                  <a:pt x="313" y="141"/>
                </a:lnTo>
                <a:lnTo>
                  <a:pt x="307" y="141"/>
                </a:lnTo>
                <a:lnTo>
                  <a:pt x="302" y="141"/>
                </a:lnTo>
                <a:lnTo>
                  <a:pt x="302" y="130"/>
                </a:lnTo>
                <a:close/>
                <a:moveTo>
                  <a:pt x="417" y="129"/>
                </a:moveTo>
                <a:lnTo>
                  <a:pt x="412" y="119"/>
                </a:lnTo>
                <a:lnTo>
                  <a:pt x="416" y="117"/>
                </a:lnTo>
                <a:cubicBezTo>
                  <a:pt x="420" y="115"/>
                  <a:pt x="421" y="114"/>
                  <a:pt x="422" y="116"/>
                </a:cubicBezTo>
                <a:cubicBezTo>
                  <a:pt x="424" y="118"/>
                  <a:pt x="431" y="132"/>
                  <a:pt x="431" y="134"/>
                </a:cubicBezTo>
                <a:cubicBezTo>
                  <a:pt x="431" y="134"/>
                  <a:pt x="429" y="136"/>
                  <a:pt x="427" y="137"/>
                </a:cubicBezTo>
                <a:lnTo>
                  <a:pt x="422" y="139"/>
                </a:lnTo>
                <a:lnTo>
                  <a:pt x="417" y="129"/>
                </a:lnTo>
                <a:close/>
                <a:moveTo>
                  <a:pt x="396" y="96"/>
                </a:moveTo>
                <a:cubicBezTo>
                  <a:pt x="392" y="92"/>
                  <a:pt x="390" y="89"/>
                  <a:pt x="389" y="88"/>
                </a:cubicBezTo>
                <a:cubicBezTo>
                  <a:pt x="389" y="87"/>
                  <a:pt x="394" y="81"/>
                  <a:pt x="396" y="81"/>
                </a:cubicBezTo>
                <a:cubicBezTo>
                  <a:pt x="397" y="81"/>
                  <a:pt x="401" y="85"/>
                  <a:pt x="404" y="89"/>
                </a:cubicBezTo>
                <a:lnTo>
                  <a:pt x="411" y="98"/>
                </a:lnTo>
                <a:lnTo>
                  <a:pt x="407" y="101"/>
                </a:lnTo>
                <a:cubicBezTo>
                  <a:pt x="405" y="102"/>
                  <a:pt x="403" y="104"/>
                  <a:pt x="403" y="104"/>
                </a:cubicBezTo>
                <a:cubicBezTo>
                  <a:pt x="402" y="104"/>
                  <a:pt x="399" y="100"/>
                  <a:pt x="396" y="96"/>
                </a:cubicBezTo>
                <a:close/>
                <a:moveTo>
                  <a:pt x="310" y="100"/>
                </a:moveTo>
                <a:cubicBezTo>
                  <a:pt x="305" y="99"/>
                  <a:pt x="305" y="99"/>
                  <a:pt x="307" y="91"/>
                </a:cubicBezTo>
                <a:cubicBezTo>
                  <a:pt x="310" y="76"/>
                  <a:pt x="310" y="77"/>
                  <a:pt x="314" y="78"/>
                </a:cubicBezTo>
                <a:cubicBezTo>
                  <a:pt x="320" y="79"/>
                  <a:pt x="321" y="80"/>
                  <a:pt x="319" y="85"/>
                </a:cubicBezTo>
                <a:cubicBezTo>
                  <a:pt x="318" y="87"/>
                  <a:pt x="317" y="92"/>
                  <a:pt x="317" y="95"/>
                </a:cubicBezTo>
                <a:cubicBezTo>
                  <a:pt x="316" y="101"/>
                  <a:pt x="315" y="101"/>
                  <a:pt x="310" y="100"/>
                </a:cubicBezTo>
                <a:close/>
                <a:moveTo>
                  <a:pt x="368" y="71"/>
                </a:moveTo>
                <a:cubicBezTo>
                  <a:pt x="363" y="68"/>
                  <a:pt x="359" y="66"/>
                  <a:pt x="359" y="65"/>
                </a:cubicBezTo>
                <a:cubicBezTo>
                  <a:pt x="359" y="65"/>
                  <a:pt x="359" y="62"/>
                  <a:pt x="360" y="60"/>
                </a:cubicBezTo>
                <a:lnTo>
                  <a:pt x="362" y="55"/>
                </a:lnTo>
                <a:lnTo>
                  <a:pt x="368" y="58"/>
                </a:lnTo>
                <a:cubicBezTo>
                  <a:pt x="376" y="63"/>
                  <a:pt x="381" y="67"/>
                  <a:pt x="381" y="68"/>
                </a:cubicBezTo>
                <a:cubicBezTo>
                  <a:pt x="381" y="68"/>
                  <a:pt x="380" y="70"/>
                  <a:pt x="379" y="73"/>
                </a:cubicBezTo>
                <a:lnTo>
                  <a:pt x="376" y="76"/>
                </a:lnTo>
                <a:lnTo>
                  <a:pt x="368" y="71"/>
                </a:lnTo>
                <a:close/>
                <a:moveTo>
                  <a:pt x="322" y="63"/>
                </a:moveTo>
                <a:cubicBezTo>
                  <a:pt x="317" y="60"/>
                  <a:pt x="317" y="59"/>
                  <a:pt x="320" y="55"/>
                </a:cubicBezTo>
                <a:cubicBezTo>
                  <a:pt x="325" y="51"/>
                  <a:pt x="332" y="49"/>
                  <a:pt x="339" y="49"/>
                </a:cubicBezTo>
                <a:cubicBezTo>
                  <a:pt x="344" y="49"/>
                  <a:pt x="344" y="49"/>
                  <a:pt x="344" y="52"/>
                </a:cubicBezTo>
                <a:cubicBezTo>
                  <a:pt x="344" y="59"/>
                  <a:pt x="343" y="60"/>
                  <a:pt x="339" y="59"/>
                </a:cubicBezTo>
                <a:cubicBezTo>
                  <a:pt x="336" y="59"/>
                  <a:pt x="328" y="62"/>
                  <a:pt x="328" y="64"/>
                </a:cubicBezTo>
                <a:cubicBezTo>
                  <a:pt x="328" y="66"/>
                  <a:pt x="326" y="65"/>
                  <a:pt x="322" y="63"/>
                </a:cubicBezTo>
                <a:close/>
                <a:moveTo>
                  <a:pt x="66" y="371"/>
                </a:moveTo>
                <a:cubicBezTo>
                  <a:pt x="72" y="369"/>
                  <a:pt x="79" y="362"/>
                  <a:pt x="85" y="353"/>
                </a:cubicBezTo>
                <a:cubicBezTo>
                  <a:pt x="98" y="332"/>
                  <a:pt x="124" y="312"/>
                  <a:pt x="161" y="292"/>
                </a:cubicBezTo>
                <a:cubicBezTo>
                  <a:pt x="168" y="289"/>
                  <a:pt x="176" y="284"/>
                  <a:pt x="179" y="281"/>
                </a:cubicBezTo>
                <a:cubicBezTo>
                  <a:pt x="184" y="277"/>
                  <a:pt x="185" y="275"/>
                  <a:pt x="185" y="270"/>
                </a:cubicBezTo>
                <a:cubicBezTo>
                  <a:pt x="186" y="266"/>
                  <a:pt x="185" y="261"/>
                  <a:pt x="184" y="258"/>
                </a:cubicBezTo>
                <a:cubicBezTo>
                  <a:pt x="183" y="253"/>
                  <a:pt x="182" y="252"/>
                  <a:pt x="177" y="249"/>
                </a:cubicBezTo>
                <a:cubicBezTo>
                  <a:pt x="171" y="247"/>
                  <a:pt x="168" y="247"/>
                  <a:pt x="138" y="246"/>
                </a:cubicBezTo>
                <a:cubicBezTo>
                  <a:pt x="118" y="246"/>
                  <a:pt x="104" y="246"/>
                  <a:pt x="104" y="247"/>
                </a:cubicBezTo>
                <a:cubicBezTo>
                  <a:pt x="103" y="248"/>
                  <a:pt x="103" y="250"/>
                  <a:pt x="105" y="254"/>
                </a:cubicBezTo>
                <a:cubicBezTo>
                  <a:pt x="106" y="258"/>
                  <a:pt x="107" y="261"/>
                  <a:pt x="107" y="261"/>
                </a:cubicBezTo>
                <a:cubicBezTo>
                  <a:pt x="107" y="261"/>
                  <a:pt x="105" y="260"/>
                  <a:pt x="102" y="258"/>
                </a:cubicBezTo>
                <a:cubicBezTo>
                  <a:pt x="97" y="254"/>
                  <a:pt x="83" y="247"/>
                  <a:pt x="74" y="243"/>
                </a:cubicBezTo>
                <a:cubicBezTo>
                  <a:pt x="70" y="242"/>
                  <a:pt x="67" y="240"/>
                  <a:pt x="66" y="239"/>
                </a:cubicBezTo>
                <a:cubicBezTo>
                  <a:pt x="66" y="239"/>
                  <a:pt x="71" y="236"/>
                  <a:pt x="77" y="233"/>
                </a:cubicBezTo>
                <a:cubicBezTo>
                  <a:pt x="84" y="229"/>
                  <a:pt x="93" y="224"/>
                  <a:pt x="97" y="221"/>
                </a:cubicBezTo>
                <a:cubicBezTo>
                  <a:pt x="102" y="218"/>
                  <a:pt x="106" y="215"/>
                  <a:pt x="106" y="216"/>
                </a:cubicBezTo>
                <a:cubicBezTo>
                  <a:pt x="106" y="216"/>
                  <a:pt x="106" y="219"/>
                  <a:pt x="105" y="222"/>
                </a:cubicBezTo>
                <a:cubicBezTo>
                  <a:pt x="103" y="226"/>
                  <a:pt x="103" y="228"/>
                  <a:pt x="103" y="229"/>
                </a:cubicBezTo>
                <a:cubicBezTo>
                  <a:pt x="104" y="230"/>
                  <a:pt x="175" y="230"/>
                  <a:pt x="175" y="229"/>
                </a:cubicBezTo>
                <a:cubicBezTo>
                  <a:pt x="175" y="228"/>
                  <a:pt x="178" y="228"/>
                  <a:pt x="181" y="228"/>
                </a:cubicBezTo>
                <a:cubicBezTo>
                  <a:pt x="185" y="228"/>
                  <a:pt x="186" y="228"/>
                  <a:pt x="187" y="231"/>
                </a:cubicBezTo>
                <a:cubicBezTo>
                  <a:pt x="188" y="234"/>
                  <a:pt x="195" y="241"/>
                  <a:pt x="197" y="241"/>
                </a:cubicBezTo>
                <a:cubicBezTo>
                  <a:pt x="198" y="241"/>
                  <a:pt x="201" y="211"/>
                  <a:pt x="201" y="198"/>
                </a:cubicBezTo>
                <a:cubicBezTo>
                  <a:pt x="201" y="187"/>
                  <a:pt x="201" y="187"/>
                  <a:pt x="197" y="183"/>
                </a:cubicBezTo>
                <a:cubicBezTo>
                  <a:pt x="194" y="179"/>
                  <a:pt x="193" y="179"/>
                  <a:pt x="177" y="179"/>
                </a:cubicBezTo>
                <a:cubicBezTo>
                  <a:pt x="160" y="179"/>
                  <a:pt x="143" y="179"/>
                  <a:pt x="142" y="180"/>
                </a:cubicBezTo>
                <a:cubicBezTo>
                  <a:pt x="142" y="180"/>
                  <a:pt x="143" y="183"/>
                  <a:pt x="145" y="186"/>
                </a:cubicBezTo>
                <a:cubicBezTo>
                  <a:pt x="148" y="193"/>
                  <a:pt x="147" y="195"/>
                  <a:pt x="144" y="192"/>
                </a:cubicBezTo>
                <a:cubicBezTo>
                  <a:pt x="140" y="188"/>
                  <a:pt x="124" y="179"/>
                  <a:pt x="113" y="175"/>
                </a:cubicBezTo>
                <a:lnTo>
                  <a:pt x="103" y="171"/>
                </a:lnTo>
                <a:lnTo>
                  <a:pt x="110" y="168"/>
                </a:lnTo>
                <a:cubicBezTo>
                  <a:pt x="119" y="164"/>
                  <a:pt x="134" y="156"/>
                  <a:pt x="140" y="151"/>
                </a:cubicBezTo>
                <a:cubicBezTo>
                  <a:pt x="143" y="149"/>
                  <a:pt x="145" y="147"/>
                  <a:pt x="145" y="148"/>
                </a:cubicBezTo>
                <a:cubicBezTo>
                  <a:pt x="146" y="148"/>
                  <a:pt x="145" y="151"/>
                  <a:pt x="144" y="155"/>
                </a:cubicBezTo>
                <a:cubicBezTo>
                  <a:pt x="142" y="158"/>
                  <a:pt x="141" y="161"/>
                  <a:pt x="142" y="161"/>
                </a:cubicBezTo>
                <a:cubicBezTo>
                  <a:pt x="146" y="162"/>
                  <a:pt x="175" y="162"/>
                  <a:pt x="177" y="162"/>
                </a:cubicBezTo>
                <a:cubicBezTo>
                  <a:pt x="179" y="161"/>
                  <a:pt x="179" y="160"/>
                  <a:pt x="179" y="152"/>
                </a:cubicBezTo>
                <a:lnTo>
                  <a:pt x="179" y="143"/>
                </a:lnTo>
                <a:lnTo>
                  <a:pt x="184" y="143"/>
                </a:lnTo>
                <a:lnTo>
                  <a:pt x="189" y="143"/>
                </a:lnTo>
                <a:lnTo>
                  <a:pt x="190" y="153"/>
                </a:lnTo>
                <a:lnTo>
                  <a:pt x="190" y="162"/>
                </a:lnTo>
                <a:lnTo>
                  <a:pt x="196" y="163"/>
                </a:lnTo>
                <a:lnTo>
                  <a:pt x="203" y="165"/>
                </a:lnTo>
                <a:lnTo>
                  <a:pt x="202" y="143"/>
                </a:lnTo>
                <a:cubicBezTo>
                  <a:pt x="201" y="113"/>
                  <a:pt x="197" y="88"/>
                  <a:pt x="191" y="71"/>
                </a:cubicBezTo>
                <a:cubicBezTo>
                  <a:pt x="182" y="42"/>
                  <a:pt x="165" y="32"/>
                  <a:pt x="139" y="40"/>
                </a:cubicBezTo>
                <a:cubicBezTo>
                  <a:pt x="122" y="46"/>
                  <a:pt x="110" y="53"/>
                  <a:pt x="94" y="68"/>
                </a:cubicBezTo>
                <a:cubicBezTo>
                  <a:pt x="71" y="90"/>
                  <a:pt x="52" y="120"/>
                  <a:pt x="40" y="155"/>
                </a:cubicBezTo>
                <a:cubicBezTo>
                  <a:pt x="25" y="199"/>
                  <a:pt x="19" y="262"/>
                  <a:pt x="25" y="307"/>
                </a:cubicBezTo>
                <a:cubicBezTo>
                  <a:pt x="31" y="354"/>
                  <a:pt x="32" y="356"/>
                  <a:pt x="39" y="365"/>
                </a:cubicBezTo>
                <a:cubicBezTo>
                  <a:pt x="47" y="374"/>
                  <a:pt x="57" y="376"/>
                  <a:pt x="66" y="371"/>
                </a:cubicBezTo>
                <a:close/>
                <a:moveTo>
                  <a:pt x="58" y="356"/>
                </a:moveTo>
                <a:lnTo>
                  <a:pt x="55" y="351"/>
                </a:lnTo>
                <a:lnTo>
                  <a:pt x="62" y="345"/>
                </a:lnTo>
                <a:lnTo>
                  <a:pt x="69" y="338"/>
                </a:lnTo>
                <a:lnTo>
                  <a:pt x="73" y="341"/>
                </a:lnTo>
                <a:lnTo>
                  <a:pt x="77" y="345"/>
                </a:lnTo>
                <a:lnTo>
                  <a:pt x="73" y="349"/>
                </a:lnTo>
                <a:cubicBezTo>
                  <a:pt x="72" y="351"/>
                  <a:pt x="68" y="355"/>
                  <a:pt x="65" y="357"/>
                </a:cubicBezTo>
                <a:lnTo>
                  <a:pt x="61" y="361"/>
                </a:lnTo>
                <a:lnTo>
                  <a:pt x="58" y="356"/>
                </a:lnTo>
                <a:close/>
                <a:moveTo>
                  <a:pt x="43" y="351"/>
                </a:moveTo>
                <a:cubicBezTo>
                  <a:pt x="41" y="347"/>
                  <a:pt x="38" y="335"/>
                  <a:pt x="39" y="334"/>
                </a:cubicBezTo>
                <a:cubicBezTo>
                  <a:pt x="39" y="334"/>
                  <a:pt x="42" y="334"/>
                  <a:pt x="45" y="333"/>
                </a:cubicBezTo>
                <a:cubicBezTo>
                  <a:pt x="50" y="333"/>
                  <a:pt x="50" y="333"/>
                  <a:pt x="50" y="336"/>
                </a:cubicBezTo>
                <a:cubicBezTo>
                  <a:pt x="50" y="337"/>
                  <a:pt x="51" y="341"/>
                  <a:pt x="52" y="344"/>
                </a:cubicBezTo>
                <a:cubicBezTo>
                  <a:pt x="53" y="347"/>
                  <a:pt x="54" y="350"/>
                  <a:pt x="54" y="350"/>
                </a:cubicBezTo>
                <a:cubicBezTo>
                  <a:pt x="53" y="350"/>
                  <a:pt x="51" y="352"/>
                  <a:pt x="49" y="353"/>
                </a:cubicBezTo>
                <a:lnTo>
                  <a:pt x="45" y="356"/>
                </a:lnTo>
                <a:lnTo>
                  <a:pt x="43" y="351"/>
                </a:lnTo>
                <a:close/>
                <a:moveTo>
                  <a:pt x="84" y="326"/>
                </a:moveTo>
                <a:lnTo>
                  <a:pt x="80" y="322"/>
                </a:lnTo>
                <a:lnTo>
                  <a:pt x="89" y="313"/>
                </a:lnTo>
                <a:lnTo>
                  <a:pt x="98" y="304"/>
                </a:lnTo>
                <a:lnTo>
                  <a:pt x="102" y="309"/>
                </a:lnTo>
                <a:lnTo>
                  <a:pt x="106" y="313"/>
                </a:lnTo>
                <a:lnTo>
                  <a:pt x="98" y="321"/>
                </a:lnTo>
                <a:cubicBezTo>
                  <a:pt x="93" y="325"/>
                  <a:pt x="89" y="329"/>
                  <a:pt x="89" y="329"/>
                </a:cubicBezTo>
                <a:cubicBezTo>
                  <a:pt x="88" y="329"/>
                  <a:pt x="86" y="327"/>
                  <a:pt x="84" y="326"/>
                </a:cubicBezTo>
                <a:close/>
                <a:moveTo>
                  <a:pt x="34" y="305"/>
                </a:moveTo>
                <a:cubicBezTo>
                  <a:pt x="33" y="299"/>
                  <a:pt x="33" y="294"/>
                  <a:pt x="34" y="294"/>
                </a:cubicBezTo>
                <a:cubicBezTo>
                  <a:pt x="34" y="293"/>
                  <a:pt x="36" y="293"/>
                  <a:pt x="38" y="293"/>
                </a:cubicBezTo>
                <a:cubicBezTo>
                  <a:pt x="43" y="292"/>
                  <a:pt x="44" y="294"/>
                  <a:pt x="45" y="306"/>
                </a:cubicBezTo>
                <a:lnTo>
                  <a:pt x="46" y="315"/>
                </a:lnTo>
                <a:lnTo>
                  <a:pt x="40" y="315"/>
                </a:lnTo>
                <a:lnTo>
                  <a:pt x="35" y="315"/>
                </a:lnTo>
                <a:lnTo>
                  <a:pt x="34" y="305"/>
                </a:lnTo>
                <a:close/>
                <a:moveTo>
                  <a:pt x="118" y="298"/>
                </a:moveTo>
                <a:cubicBezTo>
                  <a:pt x="116" y="296"/>
                  <a:pt x="115" y="294"/>
                  <a:pt x="115" y="293"/>
                </a:cubicBezTo>
                <a:cubicBezTo>
                  <a:pt x="115" y="292"/>
                  <a:pt x="134" y="280"/>
                  <a:pt x="136" y="281"/>
                </a:cubicBezTo>
                <a:cubicBezTo>
                  <a:pt x="136" y="281"/>
                  <a:pt x="138" y="284"/>
                  <a:pt x="139" y="286"/>
                </a:cubicBezTo>
                <a:cubicBezTo>
                  <a:pt x="141" y="289"/>
                  <a:pt x="141" y="290"/>
                  <a:pt x="139" y="291"/>
                </a:cubicBezTo>
                <a:cubicBezTo>
                  <a:pt x="137" y="292"/>
                  <a:pt x="136" y="293"/>
                  <a:pt x="135" y="293"/>
                </a:cubicBezTo>
                <a:cubicBezTo>
                  <a:pt x="135" y="293"/>
                  <a:pt x="132" y="295"/>
                  <a:pt x="129" y="297"/>
                </a:cubicBezTo>
                <a:cubicBezTo>
                  <a:pt x="126" y="299"/>
                  <a:pt x="123" y="301"/>
                  <a:pt x="122" y="301"/>
                </a:cubicBezTo>
                <a:cubicBezTo>
                  <a:pt x="121" y="302"/>
                  <a:pt x="119" y="301"/>
                  <a:pt x="118" y="298"/>
                </a:cubicBezTo>
                <a:close/>
                <a:moveTo>
                  <a:pt x="156" y="277"/>
                </a:moveTo>
                <a:cubicBezTo>
                  <a:pt x="155" y="274"/>
                  <a:pt x="154" y="272"/>
                  <a:pt x="154" y="272"/>
                </a:cubicBezTo>
                <a:cubicBezTo>
                  <a:pt x="154" y="272"/>
                  <a:pt x="157" y="269"/>
                  <a:pt x="161" y="266"/>
                </a:cubicBezTo>
                <a:lnTo>
                  <a:pt x="168" y="261"/>
                </a:lnTo>
                <a:lnTo>
                  <a:pt x="172" y="264"/>
                </a:lnTo>
                <a:cubicBezTo>
                  <a:pt x="174" y="266"/>
                  <a:pt x="175" y="267"/>
                  <a:pt x="175" y="268"/>
                </a:cubicBezTo>
                <a:cubicBezTo>
                  <a:pt x="175" y="269"/>
                  <a:pt x="168" y="276"/>
                  <a:pt x="163" y="279"/>
                </a:cubicBezTo>
                <a:lnTo>
                  <a:pt x="157" y="282"/>
                </a:lnTo>
                <a:lnTo>
                  <a:pt x="156" y="277"/>
                </a:lnTo>
                <a:close/>
                <a:moveTo>
                  <a:pt x="32" y="262"/>
                </a:moveTo>
                <a:lnTo>
                  <a:pt x="32" y="251"/>
                </a:lnTo>
                <a:lnTo>
                  <a:pt x="38" y="251"/>
                </a:lnTo>
                <a:lnTo>
                  <a:pt x="44" y="251"/>
                </a:lnTo>
                <a:lnTo>
                  <a:pt x="43" y="255"/>
                </a:lnTo>
                <a:cubicBezTo>
                  <a:pt x="43" y="257"/>
                  <a:pt x="42" y="262"/>
                  <a:pt x="42" y="266"/>
                </a:cubicBezTo>
                <a:lnTo>
                  <a:pt x="42" y="274"/>
                </a:lnTo>
                <a:lnTo>
                  <a:pt x="37" y="274"/>
                </a:lnTo>
                <a:lnTo>
                  <a:pt x="32" y="274"/>
                </a:lnTo>
                <a:lnTo>
                  <a:pt x="32" y="262"/>
                </a:lnTo>
                <a:close/>
                <a:moveTo>
                  <a:pt x="38" y="232"/>
                </a:moveTo>
                <a:cubicBezTo>
                  <a:pt x="35" y="231"/>
                  <a:pt x="34" y="231"/>
                  <a:pt x="34" y="228"/>
                </a:cubicBezTo>
                <a:cubicBezTo>
                  <a:pt x="35" y="227"/>
                  <a:pt x="35" y="222"/>
                  <a:pt x="36" y="217"/>
                </a:cubicBezTo>
                <a:lnTo>
                  <a:pt x="37" y="209"/>
                </a:lnTo>
                <a:lnTo>
                  <a:pt x="41" y="210"/>
                </a:lnTo>
                <a:cubicBezTo>
                  <a:pt x="44" y="210"/>
                  <a:pt x="46" y="210"/>
                  <a:pt x="47" y="210"/>
                </a:cubicBezTo>
                <a:cubicBezTo>
                  <a:pt x="47" y="211"/>
                  <a:pt x="45" y="233"/>
                  <a:pt x="44" y="233"/>
                </a:cubicBezTo>
                <a:cubicBezTo>
                  <a:pt x="43" y="233"/>
                  <a:pt x="41" y="232"/>
                  <a:pt x="38" y="232"/>
                </a:cubicBezTo>
                <a:close/>
                <a:moveTo>
                  <a:pt x="178" y="197"/>
                </a:moveTo>
                <a:lnTo>
                  <a:pt x="178" y="185"/>
                </a:lnTo>
                <a:lnTo>
                  <a:pt x="183" y="185"/>
                </a:lnTo>
                <a:lnTo>
                  <a:pt x="188" y="186"/>
                </a:lnTo>
                <a:lnTo>
                  <a:pt x="188" y="197"/>
                </a:lnTo>
                <a:lnTo>
                  <a:pt x="188" y="209"/>
                </a:lnTo>
                <a:lnTo>
                  <a:pt x="183" y="209"/>
                </a:lnTo>
                <a:lnTo>
                  <a:pt x="177" y="209"/>
                </a:lnTo>
                <a:lnTo>
                  <a:pt x="178" y="197"/>
                </a:lnTo>
                <a:close/>
                <a:moveTo>
                  <a:pt x="45" y="191"/>
                </a:moveTo>
                <a:cubicBezTo>
                  <a:pt x="40" y="191"/>
                  <a:pt x="40" y="190"/>
                  <a:pt x="43" y="180"/>
                </a:cubicBezTo>
                <a:cubicBezTo>
                  <a:pt x="44" y="176"/>
                  <a:pt x="45" y="171"/>
                  <a:pt x="46" y="170"/>
                </a:cubicBezTo>
                <a:cubicBezTo>
                  <a:pt x="46" y="167"/>
                  <a:pt x="47" y="167"/>
                  <a:pt x="51" y="169"/>
                </a:cubicBezTo>
                <a:cubicBezTo>
                  <a:pt x="57" y="171"/>
                  <a:pt x="57" y="171"/>
                  <a:pt x="55" y="179"/>
                </a:cubicBezTo>
                <a:cubicBezTo>
                  <a:pt x="54" y="182"/>
                  <a:pt x="52" y="187"/>
                  <a:pt x="52" y="189"/>
                </a:cubicBezTo>
                <a:cubicBezTo>
                  <a:pt x="52" y="190"/>
                  <a:pt x="51" y="192"/>
                  <a:pt x="50" y="192"/>
                </a:cubicBezTo>
                <a:cubicBezTo>
                  <a:pt x="50" y="192"/>
                  <a:pt x="47" y="191"/>
                  <a:pt x="45" y="191"/>
                </a:cubicBezTo>
                <a:close/>
                <a:moveTo>
                  <a:pt x="57" y="152"/>
                </a:moveTo>
                <a:cubicBezTo>
                  <a:pt x="54" y="150"/>
                  <a:pt x="53" y="146"/>
                  <a:pt x="55" y="144"/>
                </a:cubicBezTo>
                <a:cubicBezTo>
                  <a:pt x="56" y="144"/>
                  <a:pt x="56" y="142"/>
                  <a:pt x="57" y="140"/>
                </a:cubicBezTo>
                <a:cubicBezTo>
                  <a:pt x="57" y="139"/>
                  <a:pt x="59" y="135"/>
                  <a:pt x="60" y="133"/>
                </a:cubicBezTo>
                <a:lnTo>
                  <a:pt x="63" y="128"/>
                </a:lnTo>
                <a:lnTo>
                  <a:pt x="67" y="130"/>
                </a:lnTo>
                <a:cubicBezTo>
                  <a:pt x="70" y="132"/>
                  <a:pt x="72" y="133"/>
                  <a:pt x="72" y="133"/>
                </a:cubicBezTo>
                <a:cubicBezTo>
                  <a:pt x="72" y="135"/>
                  <a:pt x="63" y="154"/>
                  <a:pt x="62" y="154"/>
                </a:cubicBezTo>
                <a:cubicBezTo>
                  <a:pt x="61" y="153"/>
                  <a:pt x="59" y="153"/>
                  <a:pt x="57" y="152"/>
                </a:cubicBezTo>
                <a:close/>
                <a:moveTo>
                  <a:pt x="178" y="116"/>
                </a:moveTo>
                <a:cubicBezTo>
                  <a:pt x="177" y="111"/>
                  <a:pt x="177" y="106"/>
                  <a:pt x="176" y="105"/>
                </a:cubicBezTo>
                <a:cubicBezTo>
                  <a:pt x="175" y="103"/>
                  <a:pt x="176" y="103"/>
                  <a:pt x="181" y="102"/>
                </a:cubicBezTo>
                <a:cubicBezTo>
                  <a:pt x="187" y="102"/>
                  <a:pt x="188" y="103"/>
                  <a:pt x="188" y="115"/>
                </a:cubicBezTo>
                <a:lnTo>
                  <a:pt x="189" y="125"/>
                </a:lnTo>
                <a:lnTo>
                  <a:pt x="184" y="125"/>
                </a:lnTo>
                <a:lnTo>
                  <a:pt x="178" y="126"/>
                </a:lnTo>
                <a:lnTo>
                  <a:pt x="178" y="116"/>
                </a:lnTo>
                <a:close/>
                <a:moveTo>
                  <a:pt x="76" y="114"/>
                </a:moveTo>
                <a:cubicBezTo>
                  <a:pt x="74" y="113"/>
                  <a:pt x="72" y="112"/>
                  <a:pt x="72" y="112"/>
                </a:cubicBezTo>
                <a:cubicBezTo>
                  <a:pt x="71" y="112"/>
                  <a:pt x="77" y="102"/>
                  <a:pt x="82" y="96"/>
                </a:cubicBezTo>
                <a:lnTo>
                  <a:pt x="85" y="92"/>
                </a:lnTo>
                <a:lnTo>
                  <a:pt x="89" y="96"/>
                </a:lnTo>
                <a:lnTo>
                  <a:pt x="93" y="99"/>
                </a:lnTo>
                <a:lnTo>
                  <a:pt x="87" y="108"/>
                </a:lnTo>
                <a:cubicBezTo>
                  <a:pt x="84" y="113"/>
                  <a:pt x="81" y="117"/>
                  <a:pt x="80" y="117"/>
                </a:cubicBezTo>
                <a:cubicBezTo>
                  <a:pt x="79" y="117"/>
                  <a:pt x="77" y="116"/>
                  <a:pt x="76" y="114"/>
                </a:cubicBezTo>
                <a:close/>
                <a:moveTo>
                  <a:pt x="101" y="82"/>
                </a:moveTo>
                <a:cubicBezTo>
                  <a:pt x="99" y="80"/>
                  <a:pt x="97" y="78"/>
                  <a:pt x="97" y="78"/>
                </a:cubicBezTo>
                <a:cubicBezTo>
                  <a:pt x="97" y="77"/>
                  <a:pt x="114" y="64"/>
                  <a:pt x="115" y="64"/>
                </a:cubicBezTo>
                <a:cubicBezTo>
                  <a:pt x="115" y="64"/>
                  <a:pt x="117" y="66"/>
                  <a:pt x="118" y="68"/>
                </a:cubicBezTo>
                <a:lnTo>
                  <a:pt x="121" y="72"/>
                </a:lnTo>
                <a:lnTo>
                  <a:pt x="113" y="79"/>
                </a:lnTo>
                <a:cubicBezTo>
                  <a:pt x="109" y="83"/>
                  <a:pt x="105" y="86"/>
                  <a:pt x="105" y="86"/>
                </a:cubicBezTo>
                <a:cubicBezTo>
                  <a:pt x="105" y="86"/>
                  <a:pt x="103" y="84"/>
                  <a:pt x="101" y="82"/>
                </a:cubicBezTo>
                <a:close/>
                <a:moveTo>
                  <a:pt x="172" y="84"/>
                </a:moveTo>
                <a:cubicBezTo>
                  <a:pt x="171" y="79"/>
                  <a:pt x="168" y="71"/>
                  <a:pt x="167" y="69"/>
                </a:cubicBezTo>
                <a:cubicBezTo>
                  <a:pt x="166" y="66"/>
                  <a:pt x="175" y="60"/>
                  <a:pt x="177" y="63"/>
                </a:cubicBezTo>
                <a:cubicBezTo>
                  <a:pt x="177" y="64"/>
                  <a:pt x="178" y="66"/>
                  <a:pt x="178" y="67"/>
                </a:cubicBezTo>
                <a:cubicBezTo>
                  <a:pt x="178" y="68"/>
                  <a:pt x="178" y="69"/>
                  <a:pt x="179" y="70"/>
                </a:cubicBezTo>
                <a:cubicBezTo>
                  <a:pt x="180" y="70"/>
                  <a:pt x="181" y="73"/>
                  <a:pt x="181" y="75"/>
                </a:cubicBezTo>
                <a:cubicBezTo>
                  <a:pt x="182" y="78"/>
                  <a:pt x="182" y="80"/>
                  <a:pt x="183" y="81"/>
                </a:cubicBezTo>
                <a:cubicBezTo>
                  <a:pt x="183" y="82"/>
                  <a:pt x="182" y="83"/>
                  <a:pt x="180" y="84"/>
                </a:cubicBezTo>
                <a:cubicBezTo>
                  <a:pt x="178" y="84"/>
                  <a:pt x="176" y="85"/>
                  <a:pt x="175" y="85"/>
                </a:cubicBezTo>
                <a:cubicBezTo>
                  <a:pt x="174" y="86"/>
                  <a:pt x="173" y="85"/>
                  <a:pt x="172" y="84"/>
                </a:cubicBezTo>
                <a:close/>
                <a:moveTo>
                  <a:pt x="134" y="60"/>
                </a:moveTo>
                <a:cubicBezTo>
                  <a:pt x="132" y="57"/>
                  <a:pt x="132" y="55"/>
                  <a:pt x="133" y="54"/>
                </a:cubicBezTo>
                <a:cubicBezTo>
                  <a:pt x="136" y="51"/>
                  <a:pt x="161" y="47"/>
                  <a:pt x="161" y="50"/>
                </a:cubicBezTo>
                <a:cubicBezTo>
                  <a:pt x="161" y="50"/>
                  <a:pt x="161" y="53"/>
                  <a:pt x="160" y="56"/>
                </a:cubicBezTo>
                <a:cubicBezTo>
                  <a:pt x="159" y="59"/>
                  <a:pt x="158" y="60"/>
                  <a:pt x="156" y="60"/>
                </a:cubicBezTo>
                <a:cubicBezTo>
                  <a:pt x="154" y="59"/>
                  <a:pt x="144" y="61"/>
                  <a:pt x="138" y="63"/>
                </a:cubicBezTo>
                <a:cubicBezTo>
                  <a:pt x="136" y="64"/>
                  <a:pt x="135" y="63"/>
                  <a:pt x="134" y="6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3" name="Freeform 6"/>
          <p:cNvSpPr>
            <a:spLocks noEditPoints="1"/>
          </p:cNvSpPr>
          <p:nvPr/>
        </p:nvSpPr>
        <p:spPr bwMode="auto">
          <a:xfrm>
            <a:off x="5295179" y="1412802"/>
            <a:ext cx="367435" cy="456901"/>
          </a:xfrm>
          <a:custGeom>
            <a:avLst/>
            <a:gdLst>
              <a:gd name="T0" fmla="*/ 306 w 598"/>
              <a:gd name="T1" fmla="*/ 494 h 558"/>
              <a:gd name="T2" fmla="*/ 302 w 598"/>
              <a:gd name="T3" fmla="*/ 437 h 558"/>
              <a:gd name="T4" fmla="*/ 197 w 598"/>
              <a:gd name="T5" fmla="*/ 438 h 558"/>
              <a:gd name="T6" fmla="*/ 192 w 598"/>
              <a:gd name="T7" fmla="*/ 395 h 558"/>
              <a:gd name="T8" fmla="*/ 210 w 598"/>
              <a:gd name="T9" fmla="*/ 393 h 558"/>
              <a:gd name="T10" fmla="*/ 269 w 598"/>
              <a:gd name="T11" fmla="*/ 386 h 558"/>
              <a:gd name="T12" fmla="*/ 301 w 598"/>
              <a:gd name="T13" fmla="*/ 382 h 558"/>
              <a:gd name="T14" fmla="*/ 354 w 598"/>
              <a:gd name="T15" fmla="*/ 376 h 558"/>
              <a:gd name="T16" fmla="*/ 388 w 598"/>
              <a:gd name="T17" fmla="*/ 453 h 558"/>
              <a:gd name="T18" fmla="*/ 364 w 598"/>
              <a:gd name="T19" fmla="*/ 553 h 558"/>
              <a:gd name="T20" fmla="*/ 427 w 598"/>
              <a:gd name="T21" fmla="*/ 524 h 558"/>
              <a:gd name="T22" fmla="*/ 369 w 598"/>
              <a:gd name="T23" fmla="*/ 335 h 558"/>
              <a:gd name="T24" fmla="*/ 317 w 598"/>
              <a:gd name="T25" fmla="*/ 339 h 558"/>
              <a:gd name="T26" fmla="*/ 243 w 598"/>
              <a:gd name="T27" fmla="*/ 348 h 558"/>
              <a:gd name="T28" fmla="*/ 195 w 598"/>
              <a:gd name="T29" fmla="*/ 354 h 558"/>
              <a:gd name="T30" fmla="*/ 195 w 598"/>
              <a:gd name="T31" fmla="*/ 309 h 558"/>
              <a:gd name="T32" fmla="*/ 189 w 598"/>
              <a:gd name="T33" fmla="*/ 298 h 558"/>
              <a:gd name="T34" fmla="*/ 129 w 598"/>
              <a:gd name="T35" fmla="*/ 296 h 558"/>
              <a:gd name="T36" fmla="*/ 170 w 598"/>
              <a:gd name="T37" fmla="*/ 170 h 558"/>
              <a:gd name="T38" fmla="*/ 178 w 598"/>
              <a:gd name="T39" fmla="*/ 151 h 558"/>
              <a:gd name="T40" fmla="*/ 205 w 598"/>
              <a:gd name="T41" fmla="*/ 100 h 558"/>
              <a:gd name="T42" fmla="*/ 386 w 598"/>
              <a:gd name="T43" fmla="*/ 0 h 558"/>
              <a:gd name="T44" fmla="*/ 575 w 598"/>
              <a:gd name="T45" fmla="*/ 116 h 558"/>
              <a:gd name="T46" fmla="*/ 597 w 598"/>
              <a:gd name="T47" fmla="*/ 244 h 558"/>
              <a:gd name="T48" fmla="*/ 503 w 598"/>
              <a:gd name="T49" fmla="*/ 410 h 558"/>
              <a:gd name="T50" fmla="*/ 502 w 598"/>
              <a:gd name="T51" fmla="*/ 502 h 558"/>
              <a:gd name="T52" fmla="*/ 427 w 598"/>
              <a:gd name="T53" fmla="*/ 537 h 558"/>
              <a:gd name="T54" fmla="*/ 29 w 598"/>
              <a:gd name="T55" fmla="*/ 472 h 558"/>
              <a:gd name="T56" fmla="*/ 34 w 598"/>
              <a:gd name="T57" fmla="*/ 440 h 558"/>
              <a:gd name="T58" fmla="*/ 49 w 598"/>
              <a:gd name="T59" fmla="*/ 459 h 558"/>
              <a:gd name="T60" fmla="*/ 66 w 598"/>
              <a:gd name="T61" fmla="*/ 452 h 558"/>
              <a:gd name="T62" fmla="*/ 78 w 598"/>
              <a:gd name="T63" fmla="*/ 431 h 558"/>
              <a:gd name="T64" fmla="*/ 66 w 598"/>
              <a:gd name="T65" fmla="*/ 452 h 558"/>
              <a:gd name="T66" fmla="*/ 102 w 598"/>
              <a:gd name="T67" fmla="*/ 425 h 558"/>
              <a:gd name="T68" fmla="*/ 120 w 598"/>
              <a:gd name="T69" fmla="*/ 428 h 558"/>
              <a:gd name="T70" fmla="*/ 106 w 598"/>
              <a:gd name="T71" fmla="*/ 435 h 558"/>
              <a:gd name="T72" fmla="*/ 145 w 598"/>
              <a:gd name="T73" fmla="*/ 406 h 558"/>
              <a:gd name="T74" fmla="*/ 156 w 598"/>
              <a:gd name="T75" fmla="*/ 406 h 558"/>
              <a:gd name="T76" fmla="*/ 145 w 598"/>
              <a:gd name="T77" fmla="*/ 417 h 558"/>
              <a:gd name="T78" fmla="*/ 0 w 598"/>
              <a:gd name="T79" fmla="*/ 377 h 558"/>
              <a:gd name="T80" fmla="*/ 16 w 598"/>
              <a:gd name="T81" fmla="*/ 362 h 558"/>
              <a:gd name="T82" fmla="*/ 30 w 598"/>
              <a:gd name="T83" fmla="*/ 369 h 558"/>
              <a:gd name="T84" fmla="*/ 29 w 598"/>
              <a:gd name="T85" fmla="*/ 387 h 558"/>
              <a:gd name="T86" fmla="*/ 52 w 598"/>
              <a:gd name="T87" fmla="*/ 388 h 558"/>
              <a:gd name="T88" fmla="*/ 63 w 598"/>
              <a:gd name="T89" fmla="*/ 388 h 558"/>
              <a:gd name="T90" fmla="*/ 95 w 598"/>
              <a:gd name="T91" fmla="*/ 386 h 558"/>
              <a:gd name="T92" fmla="*/ 94 w 598"/>
              <a:gd name="T93" fmla="*/ 370 h 558"/>
              <a:gd name="T94" fmla="*/ 109 w 598"/>
              <a:gd name="T95" fmla="*/ 378 h 558"/>
              <a:gd name="T96" fmla="*/ 95 w 598"/>
              <a:gd name="T97" fmla="*/ 386 h 558"/>
              <a:gd name="T98" fmla="*/ 141 w 598"/>
              <a:gd name="T99" fmla="*/ 370 h 558"/>
              <a:gd name="T100" fmla="*/ 145 w 598"/>
              <a:gd name="T101" fmla="*/ 385 h 558"/>
              <a:gd name="T102" fmla="*/ 144 w 598"/>
              <a:gd name="T103" fmla="*/ 350 h 558"/>
              <a:gd name="T104" fmla="*/ 156 w 598"/>
              <a:gd name="T105" fmla="*/ 340 h 558"/>
              <a:gd name="T106" fmla="*/ 144 w 598"/>
              <a:gd name="T107" fmla="*/ 350 h 558"/>
              <a:gd name="T108" fmla="*/ 101 w 598"/>
              <a:gd name="T109" fmla="*/ 325 h 558"/>
              <a:gd name="T110" fmla="*/ 110 w 598"/>
              <a:gd name="T111" fmla="*/ 318 h 558"/>
              <a:gd name="T112" fmla="*/ 112 w 598"/>
              <a:gd name="T113" fmla="*/ 336 h 558"/>
              <a:gd name="T114" fmla="*/ 68 w 598"/>
              <a:gd name="T115" fmla="*/ 321 h 558"/>
              <a:gd name="T116" fmla="*/ 79 w 598"/>
              <a:gd name="T117" fmla="*/ 300 h 558"/>
              <a:gd name="T118" fmla="*/ 68 w 598"/>
              <a:gd name="T119" fmla="*/ 321 h 558"/>
              <a:gd name="T120" fmla="*/ 20 w 598"/>
              <a:gd name="T121" fmla="*/ 286 h 558"/>
              <a:gd name="T122" fmla="*/ 50 w 598"/>
              <a:gd name="T123" fmla="*/ 293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558">
                <a:moveTo>
                  <a:pt x="312" y="555"/>
                </a:moveTo>
                <a:cubicBezTo>
                  <a:pt x="306" y="553"/>
                  <a:pt x="306" y="558"/>
                  <a:pt x="306" y="494"/>
                </a:cubicBezTo>
                <a:lnTo>
                  <a:pt x="306" y="436"/>
                </a:lnTo>
                <a:lnTo>
                  <a:pt x="302" y="437"/>
                </a:lnTo>
                <a:cubicBezTo>
                  <a:pt x="299" y="437"/>
                  <a:pt x="291" y="438"/>
                  <a:pt x="284" y="439"/>
                </a:cubicBezTo>
                <a:cubicBezTo>
                  <a:pt x="240" y="442"/>
                  <a:pt x="207" y="442"/>
                  <a:pt x="197" y="438"/>
                </a:cubicBezTo>
                <a:cubicBezTo>
                  <a:pt x="193" y="436"/>
                  <a:pt x="191" y="424"/>
                  <a:pt x="191" y="407"/>
                </a:cubicBezTo>
                <a:lnTo>
                  <a:pt x="192" y="395"/>
                </a:lnTo>
                <a:lnTo>
                  <a:pt x="195" y="395"/>
                </a:lnTo>
                <a:cubicBezTo>
                  <a:pt x="197" y="395"/>
                  <a:pt x="204" y="394"/>
                  <a:pt x="210" y="393"/>
                </a:cubicBezTo>
                <a:cubicBezTo>
                  <a:pt x="216" y="392"/>
                  <a:pt x="229" y="391"/>
                  <a:pt x="240" y="390"/>
                </a:cubicBezTo>
                <a:cubicBezTo>
                  <a:pt x="250" y="388"/>
                  <a:pt x="263" y="387"/>
                  <a:pt x="269" y="386"/>
                </a:cubicBezTo>
                <a:cubicBezTo>
                  <a:pt x="274" y="386"/>
                  <a:pt x="281" y="385"/>
                  <a:pt x="284" y="384"/>
                </a:cubicBezTo>
                <a:cubicBezTo>
                  <a:pt x="288" y="384"/>
                  <a:pt x="295" y="383"/>
                  <a:pt x="301" y="382"/>
                </a:cubicBezTo>
                <a:cubicBezTo>
                  <a:pt x="315" y="381"/>
                  <a:pt x="333" y="378"/>
                  <a:pt x="340" y="378"/>
                </a:cubicBezTo>
                <a:cubicBezTo>
                  <a:pt x="342" y="377"/>
                  <a:pt x="349" y="376"/>
                  <a:pt x="354" y="376"/>
                </a:cubicBezTo>
                <a:cubicBezTo>
                  <a:pt x="369" y="375"/>
                  <a:pt x="377" y="377"/>
                  <a:pt x="381" y="381"/>
                </a:cubicBezTo>
                <a:cubicBezTo>
                  <a:pt x="386" y="387"/>
                  <a:pt x="388" y="404"/>
                  <a:pt x="388" y="453"/>
                </a:cubicBezTo>
                <a:cubicBezTo>
                  <a:pt x="388" y="488"/>
                  <a:pt x="386" y="547"/>
                  <a:pt x="385" y="548"/>
                </a:cubicBezTo>
                <a:cubicBezTo>
                  <a:pt x="384" y="549"/>
                  <a:pt x="377" y="550"/>
                  <a:pt x="364" y="553"/>
                </a:cubicBezTo>
                <a:cubicBezTo>
                  <a:pt x="344" y="556"/>
                  <a:pt x="320" y="558"/>
                  <a:pt x="312" y="555"/>
                </a:cubicBezTo>
                <a:close/>
                <a:moveTo>
                  <a:pt x="427" y="524"/>
                </a:moveTo>
                <a:cubicBezTo>
                  <a:pt x="430" y="459"/>
                  <a:pt x="429" y="407"/>
                  <a:pt x="425" y="385"/>
                </a:cubicBezTo>
                <a:cubicBezTo>
                  <a:pt x="420" y="355"/>
                  <a:pt x="401" y="338"/>
                  <a:pt x="369" y="335"/>
                </a:cubicBezTo>
                <a:cubicBezTo>
                  <a:pt x="360" y="334"/>
                  <a:pt x="345" y="335"/>
                  <a:pt x="333" y="337"/>
                </a:cubicBezTo>
                <a:cubicBezTo>
                  <a:pt x="330" y="338"/>
                  <a:pt x="322" y="339"/>
                  <a:pt x="317" y="339"/>
                </a:cubicBezTo>
                <a:cubicBezTo>
                  <a:pt x="298" y="342"/>
                  <a:pt x="277" y="344"/>
                  <a:pt x="259" y="346"/>
                </a:cubicBezTo>
                <a:cubicBezTo>
                  <a:pt x="254" y="347"/>
                  <a:pt x="246" y="348"/>
                  <a:pt x="243" y="348"/>
                </a:cubicBezTo>
                <a:cubicBezTo>
                  <a:pt x="233" y="349"/>
                  <a:pt x="218" y="351"/>
                  <a:pt x="207" y="352"/>
                </a:cubicBezTo>
                <a:cubicBezTo>
                  <a:pt x="201" y="353"/>
                  <a:pt x="196" y="353"/>
                  <a:pt x="195" y="354"/>
                </a:cubicBezTo>
                <a:cubicBezTo>
                  <a:pt x="193" y="354"/>
                  <a:pt x="193" y="354"/>
                  <a:pt x="193" y="351"/>
                </a:cubicBezTo>
                <a:cubicBezTo>
                  <a:pt x="193" y="348"/>
                  <a:pt x="194" y="332"/>
                  <a:pt x="195" y="309"/>
                </a:cubicBezTo>
                <a:cubicBezTo>
                  <a:pt x="195" y="303"/>
                  <a:pt x="195" y="298"/>
                  <a:pt x="195" y="298"/>
                </a:cubicBezTo>
                <a:cubicBezTo>
                  <a:pt x="195" y="297"/>
                  <a:pt x="192" y="298"/>
                  <a:pt x="189" y="298"/>
                </a:cubicBezTo>
                <a:cubicBezTo>
                  <a:pt x="179" y="299"/>
                  <a:pt x="159" y="301"/>
                  <a:pt x="150" y="301"/>
                </a:cubicBezTo>
                <a:cubicBezTo>
                  <a:pt x="138" y="301"/>
                  <a:pt x="130" y="299"/>
                  <a:pt x="129" y="296"/>
                </a:cubicBezTo>
                <a:cubicBezTo>
                  <a:pt x="126" y="289"/>
                  <a:pt x="145" y="232"/>
                  <a:pt x="164" y="183"/>
                </a:cubicBezTo>
                <a:cubicBezTo>
                  <a:pt x="166" y="180"/>
                  <a:pt x="168" y="174"/>
                  <a:pt x="170" y="170"/>
                </a:cubicBezTo>
                <a:cubicBezTo>
                  <a:pt x="172" y="166"/>
                  <a:pt x="174" y="160"/>
                  <a:pt x="175" y="158"/>
                </a:cubicBezTo>
                <a:cubicBezTo>
                  <a:pt x="176" y="156"/>
                  <a:pt x="177" y="152"/>
                  <a:pt x="178" y="151"/>
                </a:cubicBezTo>
                <a:cubicBezTo>
                  <a:pt x="188" y="130"/>
                  <a:pt x="193" y="118"/>
                  <a:pt x="198" y="111"/>
                </a:cubicBezTo>
                <a:cubicBezTo>
                  <a:pt x="200" y="109"/>
                  <a:pt x="203" y="104"/>
                  <a:pt x="205" y="100"/>
                </a:cubicBezTo>
                <a:cubicBezTo>
                  <a:pt x="225" y="68"/>
                  <a:pt x="255" y="40"/>
                  <a:pt x="290" y="23"/>
                </a:cubicBezTo>
                <a:cubicBezTo>
                  <a:pt x="321" y="7"/>
                  <a:pt x="351" y="0"/>
                  <a:pt x="386" y="0"/>
                </a:cubicBezTo>
                <a:cubicBezTo>
                  <a:pt x="402" y="0"/>
                  <a:pt x="414" y="1"/>
                  <a:pt x="429" y="4"/>
                </a:cubicBezTo>
                <a:cubicBezTo>
                  <a:pt x="492" y="17"/>
                  <a:pt x="546" y="59"/>
                  <a:pt x="575" y="116"/>
                </a:cubicBezTo>
                <a:cubicBezTo>
                  <a:pt x="587" y="140"/>
                  <a:pt x="593" y="160"/>
                  <a:pt x="597" y="188"/>
                </a:cubicBezTo>
                <a:cubicBezTo>
                  <a:pt x="598" y="198"/>
                  <a:pt x="598" y="232"/>
                  <a:pt x="597" y="244"/>
                </a:cubicBezTo>
                <a:cubicBezTo>
                  <a:pt x="591" y="297"/>
                  <a:pt x="572" y="331"/>
                  <a:pt x="513" y="398"/>
                </a:cubicBezTo>
                <a:lnTo>
                  <a:pt x="503" y="410"/>
                </a:lnTo>
                <a:lnTo>
                  <a:pt x="503" y="455"/>
                </a:lnTo>
                <a:cubicBezTo>
                  <a:pt x="503" y="492"/>
                  <a:pt x="503" y="500"/>
                  <a:pt x="502" y="502"/>
                </a:cubicBezTo>
                <a:cubicBezTo>
                  <a:pt x="497" y="511"/>
                  <a:pt x="476" y="521"/>
                  <a:pt x="441" y="533"/>
                </a:cubicBezTo>
                <a:cubicBezTo>
                  <a:pt x="434" y="535"/>
                  <a:pt x="428" y="537"/>
                  <a:pt x="427" y="537"/>
                </a:cubicBezTo>
                <a:cubicBezTo>
                  <a:pt x="427" y="537"/>
                  <a:pt x="427" y="532"/>
                  <a:pt x="427" y="524"/>
                </a:cubicBezTo>
                <a:close/>
                <a:moveTo>
                  <a:pt x="29" y="472"/>
                </a:moveTo>
                <a:cubicBezTo>
                  <a:pt x="24" y="471"/>
                  <a:pt x="19" y="466"/>
                  <a:pt x="18" y="460"/>
                </a:cubicBezTo>
                <a:cubicBezTo>
                  <a:pt x="15" y="450"/>
                  <a:pt x="23" y="440"/>
                  <a:pt x="34" y="440"/>
                </a:cubicBezTo>
                <a:cubicBezTo>
                  <a:pt x="38" y="440"/>
                  <a:pt x="42" y="442"/>
                  <a:pt x="45" y="446"/>
                </a:cubicBezTo>
                <a:cubicBezTo>
                  <a:pt x="49" y="450"/>
                  <a:pt x="50" y="453"/>
                  <a:pt x="49" y="459"/>
                </a:cubicBezTo>
                <a:cubicBezTo>
                  <a:pt x="48" y="468"/>
                  <a:pt x="39" y="474"/>
                  <a:pt x="29" y="472"/>
                </a:cubicBezTo>
                <a:close/>
                <a:moveTo>
                  <a:pt x="66" y="452"/>
                </a:moveTo>
                <a:cubicBezTo>
                  <a:pt x="63" y="450"/>
                  <a:pt x="61" y="446"/>
                  <a:pt x="61" y="442"/>
                </a:cubicBezTo>
                <a:cubicBezTo>
                  <a:pt x="61" y="432"/>
                  <a:pt x="70" y="427"/>
                  <a:pt x="78" y="431"/>
                </a:cubicBezTo>
                <a:cubicBezTo>
                  <a:pt x="84" y="434"/>
                  <a:pt x="86" y="442"/>
                  <a:pt x="83" y="447"/>
                </a:cubicBezTo>
                <a:cubicBezTo>
                  <a:pt x="79" y="453"/>
                  <a:pt x="72" y="455"/>
                  <a:pt x="66" y="452"/>
                </a:cubicBezTo>
                <a:close/>
                <a:moveTo>
                  <a:pt x="106" y="435"/>
                </a:moveTo>
                <a:cubicBezTo>
                  <a:pt x="103" y="433"/>
                  <a:pt x="101" y="429"/>
                  <a:pt x="102" y="425"/>
                </a:cubicBezTo>
                <a:cubicBezTo>
                  <a:pt x="103" y="421"/>
                  <a:pt x="107" y="417"/>
                  <a:pt x="111" y="417"/>
                </a:cubicBezTo>
                <a:cubicBezTo>
                  <a:pt x="117" y="417"/>
                  <a:pt x="121" y="421"/>
                  <a:pt x="120" y="428"/>
                </a:cubicBezTo>
                <a:cubicBezTo>
                  <a:pt x="120" y="431"/>
                  <a:pt x="120" y="432"/>
                  <a:pt x="118" y="434"/>
                </a:cubicBezTo>
                <a:cubicBezTo>
                  <a:pt x="115" y="436"/>
                  <a:pt x="110" y="437"/>
                  <a:pt x="106" y="435"/>
                </a:cubicBezTo>
                <a:close/>
                <a:moveTo>
                  <a:pt x="145" y="417"/>
                </a:moveTo>
                <a:cubicBezTo>
                  <a:pt x="142" y="414"/>
                  <a:pt x="142" y="410"/>
                  <a:pt x="145" y="406"/>
                </a:cubicBezTo>
                <a:cubicBezTo>
                  <a:pt x="146" y="404"/>
                  <a:pt x="147" y="404"/>
                  <a:pt x="150" y="404"/>
                </a:cubicBezTo>
                <a:cubicBezTo>
                  <a:pt x="153" y="404"/>
                  <a:pt x="154" y="404"/>
                  <a:pt x="156" y="406"/>
                </a:cubicBezTo>
                <a:cubicBezTo>
                  <a:pt x="161" y="411"/>
                  <a:pt x="157" y="419"/>
                  <a:pt x="150" y="419"/>
                </a:cubicBezTo>
                <a:cubicBezTo>
                  <a:pt x="148" y="419"/>
                  <a:pt x="147" y="419"/>
                  <a:pt x="145" y="417"/>
                </a:cubicBezTo>
                <a:close/>
                <a:moveTo>
                  <a:pt x="11" y="393"/>
                </a:moveTo>
                <a:cubicBezTo>
                  <a:pt x="4" y="390"/>
                  <a:pt x="0" y="385"/>
                  <a:pt x="0" y="377"/>
                </a:cubicBezTo>
                <a:cubicBezTo>
                  <a:pt x="0" y="372"/>
                  <a:pt x="3" y="367"/>
                  <a:pt x="7" y="364"/>
                </a:cubicBezTo>
                <a:cubicBezTo>
                  <a:pt x="10" y="362"/>
                  <a:pt x="11" y="362"/>
                  <a:pt x="16" y="362"/>
                </a:cubicBezTo>
                <a:cubicBezTo>
                  <a:pt x="21" y="362"/>
                  <a:pt x="22" y="362"/>
                  <a:pt x="25" y="364"/>
                </a:cubicBezTo>
                <a:cubicBezTo>
                  <a:pt x="26" y="365"/>
                  <a:pt x="28" y="367"/>
                  <a:pt x="30" y="369"/>
                </a:cubicBezTo>
                <a:cubicBezTo>
                  <a:pt x="31" y="371"/>
                  <a:pt x="32" y="373"/>
                  <a:pt x="32" y="378"/>
                </a:cubicBezTo>
                <a:cubicBezTo>
                  <a:pt x="32" y="383"/>
                  <a:pt x="31" y="384"/>
                  <a:pt x="29" y="387"/>
                </a:cubicBezTo>
                <a:cubicBezTo>
                  <a:pt x="25" y="393"/>
                  <a:pt x="18" y="395"/>
                  <a:pt x="11" y="393"/>
                </a:cubicBezTo>
                <a:close/>
                <a:moveTo>
                  <a:pt x="52" y="388"/>
                </a:moveTo>
                <a:cubicBezTo>
                  <a:pt x="41" y="382"/>
                  <a:pt x="45" y="366"/>
                  <a:pt x="58" y="366"/>
                </a:cubicBezTo>
                <a:cubicBezTo>
                  <a:pt x="70" y="366"/>
                  <a:pt x="74" y="382"/>
                  <a:pt x="63" y="388"/>
                </a:cubicBezTo>
                <a:cubicBezTo>
                  <a:pt x="59" y="390"/>
                  <a:pt x="56" y="390"/>
                  <a:pt x="52" y="388"/>
                </a:cubicBezTo>
                <a:close/>
                <a:moveTo>
                  <a:pt x="95" y="386"/>
                </a:moveTo>
                <a:cubicBezTo>
                  <a:pt x="92" y="384"/>
                  <a:pt x="91" y="382"/>
                  <a:pt x="90" y="379"/>
                </a:cubicBezTo>
                <a:cubicBezTo>
                  <a:pt x="89" y="376"/>
                  <a:pt x="91" y="372"/>
                  <a:pt x="94" y="370"/>
                </a:cubicBezTo>
                <a:cubicBezTo>
                  <a:pt x="97" y="368"/>
                  <a:pt x="102" y="368"/>
                  <a:pt x="105" y="369"/>
                </a:cubicBezTo>
                <a:cubicBezTo>
                  <a:pt x="107" y="371"/>
                  <a:pt x="109" y="375"/>
                  <a:pt x="109" y="378"/>
                </a:cubicBezTo>
                <a:cubicBezTo>
                  <a:pt x="109" y="383"/>
                  <a:pt x="104" y="387"/>
                  <a:pt x="99" y="387"/>
                </a:cubicBezTo>
                <a:cubicBezTo>
                  <a:pt x="98" y="387"/>
                  <a:pt x="96" y="387"/>
                  <a:pt x="95" y="386"/>
                </a:cubicBezTo>
                <a:close/>
                <a:moveTo>
                  <a:pt x="138" y="385"/>
                </a:moveTo>
                <a:cubicBezTo>
                  <a:pt x="131" y="381"/>
                  <a:pt x="133" y="370"/>
                  <a:pt x="141" y="370"/>
                </a:cubicBezTo>
                <a:cubicBezTo>
                  <a:pt x="145" y="370"/>
                  <a:pt x="148" y="373"/>
                  <a:pt x="149" y="376"/>
                </a:cubicBezTo>
                <a:cubicBezTo>
                  <a:pt x="150" y="379"/>
                  <a:pt x="148" y="383"/>
                  <a:pt x="145" y="385"/>
                </a:cubicBezTo>
                <a:cubicBezTo>
                  <a:pt x="142" y="386"/>
                  <a:pt x="141" y="386"/>
                  <a:pt x="138" y="385"/>
                </a:cubicBezTo>
                <a:close/>
                <a:moveTo>
                  <a:pt x="144" y="350"/>
                </a:moveTo>
                <a:cubicBezTo>
                  <a:pt x="138" y="346"/>
                  <a:pt x="141" y="337"/>
                  <a:pt x="149" y="337"/>
                </a:cubicBezTo>
                <a:cubicBezTo>
                  <a:pt x="153" y="337"/>
                  <a:pt x="154" y="338"/>
                  <a:pt x="156" y="340"/>
                </a:cubicBezTo>
                <a:cubicBezTo>
                  <a:pt x="159" y="346"/>
                  <a:pt x="155" y="352"/>
                  <a:pt x="149" y="352"/>
                </a:cubicBezTo>
                <a:cubicBezTo>
                  <a:pt x="147" y="352"/>
                  <a:pt x="145" y="351"/>
                  <a:pt x="144" y="350"/>
                </a:cubicBezTo>
                <a:close/>
                <a:moveTo>
                  <a:pt x="106" y="335"/>
                </a:moveTo>
                <a:cubicBezTo>
                  <a:pt x="102" y="333"/>
                  <a:pt x="100" y="328"/>
                  <a:pt x="101" y="325"/>
                </a:cubicBezTo>
                <a:cubicBezTo>
                  <a:pt x="102" y="324"/>
                  <a:pt x="103" y="322"/>
                  <a:pt x="104" y="321"/>
                </a:cubicBezTo>
                <a:cubicBezTo>
                  <a:pt x="106" y="319"/>
                  <a:pt x="107" y="318"/>
                  <a:pt x="110" y="318"/>
                </a:cubicBezTo>
                <a:cubicBezTo>
                  <a:pt x="114" y="318"/>
                  <a:pt x="115" y="318"/>
                  <a:pt x="117" y="319"/>
                </a:cubicBezTo>
                <a:cubicBezTo>
                  <a:pt x="124" y="325"/>
                  <a:pt x="121" y="336"/>
                  <a:pt x="112" y="336"/>
                </a:cubicBezTo>
                <a:cubicBezTo>
                  <a:pt x="109" y="337"/>
                  <a:pt x="108" y="336"/>
                  <a:pt x="106" y="335"/>
                </a:cubicBezTo>
                <a:close/>
                <a:moveTo>
                  <a:pt x="68" y="321"/>
                </a:moveTo>
                <a:cubicBezTo>
                  <a:pt x="59" y="317"/>
                  <a:pt x="58" y="305"/>
                  <a:pt x="67" y="300"/>
                </a:cubicBezTo>
                <a:cubicBezTo>
                  <a:pt x="70" y="298"/>
                  <a:pt x="76" y="298"/>
                  <a:pt x="79" y="300"/>
                </a:cubicBezTo>
                <a:cubicBezTo>
                  <a:pt x="84" y="304"/>
                  <a:pt x="86" y="311"/>
                  <a:pt x="83" y="317"/>
                </a:cubicBezTo>
                <a:cubicBezTo>
                  <a:pt x="80" y="321"/>
                  <a:pt x="73" y="323"/>
                  <a:pt x="68" y="321"/>
                </a:cubicBezTo>
                <a:close/>
                <a:moveTo>
                  <a:pt x="29" y="308"/>
                </a:moveTo>
                <a:cubicBezTo>
                  <a:pt x="20" y="305"/>
                  <a:pt x="16" y="294"/>
                  <a:pt x="20" y="286"/>
                </a:cubicBezTo>
                <a:cubicBezTo>
                  <a:pt x="25" y="277"/>
                  <a:pt x="37" y="274"/>
                  <a:pt x="45" y="281"/>
                </a:cubicBezTo>
                <a:cubicBezTo>
                  <a:pt x="49" y="285"/>
                  <a:pt x="50" y="288"/>
                  <a:pt x="50" y="293"/>
                </a:cubicBezTo>
                <a:cubicBezTo>
                  <a:pt x="51" y="305"/>
                  <a:pt x="40" y="312"/>
                  <a:pt x="29" y="30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4" name="Freeform 5"/>
          <p:cNvSpPr/>
          <p:nvPr/>
        </p:nvSpPr>
        <p:spPr>
          <a:xfrm>
            <a:off x="4474178" y="1390117"/>
            <a:ext cx="300157" cy="455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2" extrusionOk="0">
                <a:moveTo>
                  <a:pt x="17475" y="8250"/>
                </a:moveTo>
                <a:cubicBezTo>
                  <a:pt x="17397" y="8276"/>
                  <a:pt x="17313" y="8371"/>
                  <a:pt x="17457" y="8323"/>
                </a:cubicBezTo>
                <a:cubicBezTo>
                  <a:pt x="17905" y="8182"/>
                  <a:pt x="18264" y="7762"/>
                  <a:pt x="17971" y="7358"/>
                </a:cubicBezTo>
                <a:cubicBezTo>
                  <a:pt x="17941" y="7316"/>
                  <a:pt x="17750" y="7406"/>
                  <a:pt x="17774" y="7442"/>
                </a:cubicBezTo>
                <a:cubicBezTo>
                  <a:pt x="17983" y="7731"/>
                  <a:pt x="17858" y="8129"/>
                  <a:pt x="17475" y="8250"/>
                </a:cubicBezTo>
                <a:close/>
                <a:moveTo>
                  <a:pt x="19956" y="8182"/>
                </a:moveTo>
                <a:cubicBezTo>
                  <a:pt x="20040" y="7925"/>
                  <a:pt x="20028" y="7626"/>
                  <a:pt x="19866" y="7390"/>
                </a:cubicBezTo>
                <a:cubicBezTo>
                  <a:pt x="19675" y="7112"/>
                  <a:pt x="19292" y="7059"/>
                  <a:pt x="18952" y="7096"/>
                </a:cubicBezTo>
                <a:cubicBezTo>
                  <a:pt x="19095" y="6640"/>
                  <a:pt x="18868" y="6215"/>
                  <a:pt x="18258" y="6168"/>
                </a:cubicBezTo>
                <a:cubicBezTo>
                  <a:pt x="17606" y="6120"/>
                  <a:pt x="17188" y="6598"/>
                  <a:pt x="17278" y="7138"/>
                </a:cubicBezTo>
                <a:cubicBezTo>
                  <a:pt x="17302" y="7264"/>
                  <a:pt x="17415" y="7138"/>
                  <a:pt x="17403" y="7065"/>
                </a:cubicBezTo>
                <a:cubicBezTo>
                  <a:pt x="17230" y="6052"/>
                  <a:pt x="19274" y="6189"/>
                  <a:pt x="18802" y="7159"/>
                </a:cubicBezTo>
                <a:cubicBezTo>
                  <a:pt x="18790" y="7190"/>
                  <a:pt x="18766" y="7301"/>
                  <a:pt x="18838" y="7290"/>
                </a:cubicBezTo>
                <a:cubicBezTo>
                  <a:pt x="19484" y="7201"/>
                  <a:pt x="20004" y="7516"/>
                  <a:pt x="19854" y="8119"/>
                </a:cubicBezTo>
                <a:cubicBezTo>
                  <a:pt x="19800" y="8334"/>
                  <a:pt x="19663" y="8533"/>
                  <a:pt x="19442" y="8638"/>
                </a:cubicBezTo>
                <a:cubicBezTo>
                  <a:pt x="19173" y="8769"/>
                  <a:pt x="18886" y="8612"/>
                  <a:pt x="18689" y="8449"/>
                </a:cubicBezTo>
                <a:cubicBezTo>
                  <a:pt x="18629" y="8392"/>
                  <a:pt x="18575" y="8554"/>
                  <a:pt x="18593" y="8591"/>
                </a:cubicBezTo>
                <a:cubicBezTo>
                  <a:pt x="18760" y="8974"/>
                  <a:pt x="18671" y="9341"/>
                  <a:pt x="18150" y="9383"/>
                </a:cubicBezTo>
                <a:cubicBezTo>
                  <a:pt x="17762" y="9409"/>
                  <a:pt x="17457" y="9147"/>
                  <a:pt x="17577" y="8806"/>
                </a:cubicBezTo>
                <a:cubicBezTo>
                  <a:pt x="17606" y="8717"/>
                  <a:pt x="17523" y="8664"/>
                  <a:pt x="17469" y="8759"/>
                </a:cubicBezTo>
                <a:cubicBezTo>
                  <a:pt x="17313" y="9058"/>
                  <a:pt x="16991" y="9131"/>
                  <a:pt x="16692" y="8932"/>
                </a:cubicBezTo>
                <a:cubicBezTo>
                  <a:pt x="16303" y="8675"/>
                  <a:pt x="16417" y="8245"/>
                  <a:pt x="16722" y="7977"/>
                </a:cubicBezTo>
                <a:cubicBezTo>
                  <a:pt x="16752" y="7956"/>
                  <a:pt x="16763" y="7899"/>
                  <a:pt x="16757" y="7857"/>
                </a:cubicBezTo>
                <a:cubicBezTo>
                  <a:pt x="16817" y="7914"/>
                  <a:pt x="16883" y="7967"/>
                  <a:pt x="16955" y="8014"/>
                </a:cubicBezTo>
                <a:cubicBezTo>
                  <a:pt x="16991" y="8035"/>
                  <a:pt x="17140" y="7909"/>
                  <a:pt x="17140" y="7909"/>
                </a:cubicBezTo>
                <a:cubicBezTo>
                  <a:pt x="16775" y="7673"/>
                  <a:pt x="16530" y="7301"/>
                  <a:pt x="16411" y="6912"/>
                </a:cubicBezTo>
                <a:cubicBezTo>
                  <a:pt x="16686" y="7143"/>
                  <a:pt x="17032" y="7390"/>
                  <a:pt x="17361" y="7385"/>
                </a:cubicBezTo>
                <a:cubicBezTo>
                  <a:pt x="17421" y="7385"/>
                  <a:pt x="17517" y="7280"/>
                  <a:pt x="17541" y="7280"/>
                </a:cubicBezTo>
                <a:cubicBezTo>
                  <a:pt x="17104" y="7285"/>
                  <a:pt x="16626" y="6844"/>
                  <a:pt x="16339" y="6593"/>
                </a:cubicBezTo>
                <a:cubicBezTo>
                  <a:pt x="16321" y="6577"/>
                  <a:pt x="16148" y="6666"/>
                  <a:pt x="16154" y="6692"/>
                </a:cubicBezTo>
                <a:cubicBezTo>
                  <a:pt x="16207" y="7091"/>
                  <a:pt x="16393" y="7505"/>
                  <a:pt x="16704" y="7809"/>
                </a:cubicBezTo>
                <a:cubicBezTo>
                  <a:pt x="16698" y="7815"/>
                  <a:pt x="16692" y="7820"/>
                  <a:pt x="16680" y="7825"/>
                </a:cubicBezTo>
                <a:cubicBezTo>
                  <a:pt x="16333" y="8135"/>
                  <a:pt x="16142" y="8643"/>
                  <a:pt x="16500" y="9005"/>
                </a:cubicBezTo>
                <a:cubicBezTo>
                  <a:pt x="16799" y="9310"/>
                  <a:pt x="17176" y="9278"/>
                  <a:pt x="17421" y="9032"/>
                </a:cubicBezTo>
                <a:cubicBezTo>
                  <a:pt x="17433" y="9362"/>
                  <a:pt x="17732" y="9593"/>
                  <a:pt x="18174" y="9561"/>
                </a:cubicBezTo>
                <a:cubicBezTo>
                  <a:pt x="18689" y="9525"/>
                  <a:pt x="18844" y="9121"/>
                  <a:pt x="18784" y="8743"/>
                </a:cubicBezTo>
                <a:cubicBezTo>
                  <a:pt x="19292" y="9032"/>
                  <a:pt x="19789" y="8701"/>
                  <a:pt x="19956" y="8182"/>
                </a:cubicBezTo>
                <a:close/>
                <a:moveTo>
                  <a:pt x="17176" y="167"/>
                </a:moveTo>
                <a:cubicBezTo>
                  <a:pt x="17254" y="99"/>
                  <a:pt x="17182" y="-48"/>
                  <a:pt x="17104" y="15"/>
                </a:cubicBezTo>
                <a:cubicBezTo>
                  <a:pt x="16907" y="178"/>
                  <a:pt x="16763" y="414"/>
                  <a:pt x="16728" y="692"/>
                </a:cubicBezTo>
                <a:cubicBezTo>
                  <a:pt x="16698" y="996"/>
                  <a:pt x="16949" y="1190"/>
                  <a:pt x="16979" y="1478"/>
                </a:cubicBezTo>
                <a:cubicBezTo>
                  <a:pt x="16997" y="1667"/>
                  <a:pt x="16895" y="1877"/>
                  <a:pt x="16781" y="2003"/>
                </a:cubicBezTo>
                <a:cubicBezTo>
                  <a:pt x="16710" y="2082"/>
                  <a:pt x="16817" y="2202"/>
                  <a:pt x="16883" y="2129"/>
                </a:cubicBezTo>
                <a:cubicBezTo>
                  <a:pt x="17080" y="1914"/>
                  <a:pt x="17164" y="1604"/>
                  <a:pt x="17098" y="1300"/>
                </a:cubicBezTo>
                <a:cubicBezTo>
                  <a:pt x="17038" y="1001"/>
                  <a:pt x="16793" y="854"/>
                  <a:pt x="16925" y="513"/>
                </a:cubicBezTo>
                <a:cubicBezTo>
                  <a:pt x="16973" y="377"/>
                  <a:pt x="17074" y="251"/>
                  <a:pt x="17176" y="167"/>
                </a:cubicBezTo>
                <a:close/>
                <a:moveTo>
                  <a:pt x="16303" y="167"/>
                </a:moveTo>
                <a:cubicBezTo>
                  <a:pt x="16381" y="99"/>
                  <a:pt x="16309" y="-48"/>
                  <a:pt x="16231" y="15"/>
                </a:cubicBezTo>
                <a:cubicBezTo>
                  <a:pt x="16034" y="178"/>
                  <a:pt x="15891" y="414"/>
                  <a:pt x="15861" y="692"/>
                </a:cubicBezTo>
                <a:cubicBezTo>
                  <a:pt x="15825" y="996"/>
                  <a:pt x="16076" y="1190"/>
                  <a:pt x="16106" y="1478"/>
                </a:cubicBezTo>
                <a:cubicBezTo>
                  <a:pt x="16124" y="1667"/>
                  <a:pt x="16022" y="1877"/>
                  <a:pt x="15909" y="2003"/>
                </a:cubicBezTo>
                <a:cubicBezTo>
                  <a:pt x="15837" y="2082"/>
                  <a:pt x="15944" y="2202"/>
                  <a:pt x="16010" y="2129"/>
                </a:cubicBezTo>
                <a:cubicBezTo>
                  <a:pt x="16207" y="1914"/>
                  <a:pt x="16291" y="1604"/>
                  <a:pt x="16231" y="1300"/>
                </a:cubicBezTo>
                <a:cubicBezTo>
                  <a:pt x="16166" y="1001"/>
                  <a:pt x="15921" y="854"/>
                  <a:pt x="16052" y="513"/>
                </a:cubicBezTo>
                <a:cubicBezTo>
                  <a:pt x="16106" y="377"/>
                  <a:pt x="16201" y="251"/>
                  <a:pt x="16303" y="167"/>
                </a:cubicBezTo>
                <a:close/>
                <a:moveTo>
                  <a:pt x="15436" y="167"/>
                </a:moveTo>
                <a:cubicBezTo>
                  <a:pt x="15514" y="99"/>
                  <a:pt x="15436" y="-48"/>
                  <a:pt x="15359" y="15"/>
                </a:cubicBezTo>
                <a:cubicBezTo>
                  <a:pt x="15167" y="178"/>
                  <a:pt x="15018" y="414"/>
                  <a:pt x="14988" y="692"/>
                </a:cubicBezTo>
                <a:cubicBezTo>
                  <a:pt x="14952" y="996"/>
                  <a:pt x="15209" y="1190"/>
                  <a:pt x="15233" y="1478"/>
                </a:cubicBezTo>
                <a:cubicBezTo>
                  <a:pt x="15257" y="1667"/>
                  <a:pt x="15155" y="1877"/>
                  <a:pt x="15036" y="2003"/>
                </a:cubicBezTo>
                <a:cubicBezTo>
                  <a:pt x="14964" y="2082"/>
                  <a:pt x="15072" y="2202"/>
                  <a:pt x="15143" y="2129"/>
                </a:cubicBezTo>
                <a:cubicBezTo>
                  <a:pt x="15335" y="1914"/>
                  <a:pt x="15424" y="1604"/>
                  <a:pt x="15359" y="1300"/>
                </a:cubicBezTo>
                <a:cubicBezTo>
                  <a:pt x="15293" y="1001"/>
                  <a:pt x="15048" y="854"/>
                  <a:pt x="15179" y="513"/>
                </a:cubicBezTo>
                <a:cubicBezTo>
                  <a:pt x="15233" y="377"/>
                  <a:pt x="15335" y="251"/>
                  <a:pt x="15436" y="167"/>
                </a:cubicBezTo>
                <a:close/>
                <a:moveTo>
                  <a:pt x="12441" y="4505"/>
                </a:moveTo>
                <a:cubicBezTo>
                  <a:pt x="12094" y="4542"/>
                  <a:pt x="11843" y="4820"/>
                  <a:pt x="11885" y="5124"/>
                </a:cubicBezTo>
                <a:lnTo>
                  <a:pt x="12585" y="10343"/>
                </a:lnTo>
                <a:cubicBezTo>
                  <a:pt x="12626" y="10626"/>
                  <a:pt x="12901" y="10836"/>
                  <a:pt x="13218" y="10836"/>
                </a:cubicBezTo>
                <a:cubicBezTo>
                  <a:pt x="13242" y="10836"/>
                  <a:pt x="13266" y="10836"/>
                  <a:pt x="13296" y="10831"/>
                </a:cubicBezTo>
                <a:cubicBezTo>
                  <a:pt x="13643" y="10794"/>
                  <a:pt x="13894" y="10516"/>
                  <a:pt x="13852" y="10212"/>
                </a:cubicBezTo>
                <a:lnTo>
                  <a:pt x="13153" y="4993"/>
                </a:lnTo>
                <a:cubicBezTo>
                  <a:pt x="13111" y="4688"/>
                  <a:pt x="12794" y="4468"/>
                  <a:pt x="12441" y="4505"/>
                </a:cubicBezTo>
                <a:close/>
                <a:moveTo>
                  <a:pt x="16979" y="2973"/>
                </a:moveTo>
                <a:cubicBezTo>
                  <a:pt x="17840" y="3398"/>
                  <a:pt x="18150" y="4358"/>
                  <a:pt x="17666" y="5113"/>
                </a:cubicBezTo>
                <a:cubicBezTo>
                  <a:pt x="17182" y="5874"/>
                  <a:pt x="16094" y="6147"/>
                  <a:pt x="15227" y="5722"/>
                </a:cubicBezTo>
                <a:cubicBezTo>
                  <a:pt x="14360" y="5297"/>
                  <a:pt x="14055" y="4337"/>
                  <a:pt x="14534" y="3582"/>
                </a:cubicBezTo>
                <a:cubicBezTo>
                  <a:pt x="15018" y="2821"/>
                  <a:pt x="16112" y="2548"/>
                  <a:pt x="16979" y="2973"/>
                </a:cubicBezTo>
                <a:close/>
                <a:moveTo>
                  <a:pt x="10199" y="15053"/>
                </a:moveTo>
                <a:cubicBezTo>
                  <a:pt x="10349" y="15121"/>
                  <a:pt x="10504" y="15153"/>
                  <a:pt x="10660" y="15153"/>
                </a:cubicBezTo>
                <a:cubicBezTo>
                  <a:pt x="11018" y="15153"/>
                  <a:pt x="11365" y="14985"/>
                  <a:pt x="11544" y="14686"/>
                </a:cubicBezTo>
                <a:lnTo>
                  <a:pt x="13714" y="11046"/>
                </a:lnTo>
                <a:cubicBezTo>
                  <a:pt x="13774" y="10946"/>
                  <a:pt x="13810" y="10841"/>
                  <a:pt x="13822" y="10731"/>
                </a:cubicBezTo>
                <a:cubicBezTo>
                  <a:pt x="13691" y="10867"/>
                  <a:pt x="13511" y="10951"/>
                  <a:pt x="13314" y="10972"/>
                </a:cubicBezTo>
                <a:cubicBezTo>
                  <a:pt x="13278" y="10972"/>
                  <a:pt x="13248" y="10978"/>
                  <a:pt x="13218" y="10978"/>
                </a:cubicBezTo>
                <a:cubicBezTo>
                  <a:pt x="12818" y="10978"/>
                  <a:pt x="12477" y="10710"/>
                  <a:pt x="12429" y="10359"/>
                </a:cubicBezTo>
                <a:lnTo>
                  <a:pt x="12262" y="9131"/>
                </a:lnTo>
                <a:lnTo>
                  <a:pt x="11156" y="8360"/>
                </a:lnTo>
                <a:cubicBezTo>
                  <a:pt x="11395" y="7967"/>
                  <a:pt x="11694" y="7584"/>
                  <a:pt x="12005" y="7222"/>
                </a:cubicBezTo>
                <a:lnTo>
                  <a:pt x="11730" y="5140"/>
                </a:lnTo>
                <a:cubicBezTo>
                  <a:pt x="11700" y="4956"/>
                  <a:pt x="11760" y="4772"/>
                  <a:pt x="11891" y="4626"/>
                </a:cubicBezTo>
                <a:cubicBezTo>
                  <a:pt x="12023" y="4479"/>
                  <a:pt x="12214" y="4384"/>
                  <a:pt x="12423" y="4363"/>
                </a:cubicBezTo>
                <a:cubicBezTo>
                  <a:pt x="12459" y="4363"/>
                  <a:pt x="12489" y="4358"/>
                  <a:pt x="12519" y="4358"/>
                </a:cubicBezTo>
                <a:cubicBezTo>
                  <a:pt x="12925" y="4358"/>
                  <a:pt x="13266" y="4626"/>
                  <a:pt x="13308" y="4977"/>
                </a:cubicBezTo>
                <a:lnTo>
                  <a:pt x="13416" y="5743"/>
                </a:lnTo>
                <a:cubicBezTo>
                  <a:pt x="13858" y="5229"/>
                  <a:pt x="13966" y="4510"/>
                  <a:pt x="13505" y="4138"/>
                </a:cubicBezTo>
                <a:cubicBezTo>
                  <a:pt x="12997" y="3718"/>
                  <a:pt x="11957" y="3582"/>
                  <a:pt x="11036" y="4306"/>
                </a:cubicBezTo>
                <a:cubicBezTo>
                  <a:pt x="9781" y="5307"/>
                  <a:pt x="9171" y="6057"/>
                  <a:pt x="8489" y="7505"/>
                </a:cubicBezTo>
                <a:cubicBezTo>
                  <a:pt x="8316" y="7967"/>
                  <a:pt x="8346" y="8318"/>
                  <a:pt x="8483" y="8596"/>
                </a:cubicBezTo>
                <a:cubicBezTo>
                  <a:pt x="8513" y="8654"/>
                  <a:pt x="8549" y="8717"/>
                  <a:pt x="8591" y="8769"/>
                </a:cubicBezTo>
                <a:cubicBezTo>
                  <a:pt x="8776" y="9011"/>
                  <a:pt x="9051" y="9184"/>
                  <a:pt x="9326" y="9325"/>
                </a:cubicBezTo>
                <a:lnTo>
                  <a:pt x="11568" y="10878"/>
                </a:lnTo>
                <a:lnTo>
                  <a:pt x="9781" y="13873"/>
                </a:lnTo>
                <a:cubicBezTo>
                  <a:pt x="9524" y="14298"/>
                  <a:pt x="9709" y="14828"/>
                  <a:pt x="10199" y="15053"/>
                </a:cubicBezTo>
                <a:close/>
                <a:moveTo>
                  <a:pt x="4322" y="17775"/>
                </a:moveTo>
                <a:lnTo>
                  <a:pt x="4322" y="19664"/>
                </a:lnTo>
                <a:lnTo>
                  <a:pt x="0" y="19664"/>
                </a:lnTo>
                <a:lnTo>
                  <a:pt x="0" y="21552"/>
                </a:lnTo>
                <a:lnTo>
                  <a:pt x="21600" y="21552"/>
                </a:lnTo>
                <a:lnTo>
                  <a:pt x="21600" y="12111"/>
                </a:lnTo>
                <a:lnTo>
                  <a:pt x="17284" y="12111"/>
                </a:lnTo>
                <a:lnTo>
                  <a:pt x="17284" y="13999"/>
                </a:lnTo>
                <a:lnTo>
                  <a:pt x="12961" y="13999"/>
                </a:lnTo>
                <a:lnTo>
                  <a:pt x="12961" y="15887"/>
                </a:lnTo>
                <a:lnTo>
                  <a:pt x="8639" y="15887"/>
                </a:lnTo>
                <a:lnTo>
                  <a:pt x="8639" y="17775"/>
                </a:lnTo>
                <a:lnTo>
                  <a:pt x="4322" y="17775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006" name="Group 54"/>
          <p:cNvGrpSpPr/>
          <p:nvPr/>
        </p:nvGrpSpPr>
        <p:grpSpPr>
          <a:xfrm>
            <a:off x="5416417" y="2107928"/>
            <a:ext cx="170979" cy="492397"/>
            <a:chOff x="-2941638" y="374651"/>
            <a:chExt cx="1995488" cy="431006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-2941638" y="1319213"/>
              <a:ext cx="1995488" cy="1277937"/>
            </a:xfrm>
            <a:custGeom>
              <a:avLst/>
              <a:gdLst>
                <a:gd name="T0" fmla="*/ 519 w 668"/>
                <a:gd name="T1" fmla="*/ 297 h 428"/>
                <a:gd name="T2" fmla="*/ 175 w 668"/>
                <a:gd name="T3" fmla="*/ 248 h 428"/>
                <a:gd name="T4" fmla="*/ 506 w 668"/>
                <a:gd name="T5" fmla="*/ 198 h 428"/>
                <a:gd name="T6" fmla="*/ 485 w 668"/>
                <a:gd name="T7" fmla="*/ 192 h 428"/>
                <a:gd name="T8" fmla="*/ 337 w 668"/>
                <a:gd name="T9" fmla="*/ 131 h 428"/>
                <a:gd name="T10" fmla="*/ 211 w 668"/>
                <a:gd name="T11" fmla="*/ 197 h 428"/>
                <a:gd name="T12" fmla="*/ 88 w 668"/>
                <a:gd name="T13" fmla="*/ 408 h 428"/>
                <a:gd name="T14" fmla="*/ 102 w 668"/>
                <a:gd name="T15" fmla="*/ 243 h 428"/>
                <a:gd name="T16" fmla="*/ 324 w 668"/>
                <a:gd name="T17" fmla="*/ 33 h 428"/>
                <a:gd name="T18" fmla="*/ 617 w 668"/>
                <a:gd name="T19" fmla="*/ 1 h 428"/>
                <a:gd name="T20" fmla="*/ 668 w 668"/>
                <a:gd name="T21" fmla="*/ 108 h 428"/>
                <a:gd name="T22" fmla="*/ 591 w 668"/>
                <a:gd name="T23" fmla="*/ 174 h 428"/>
                <a:gd name="T24" fmla="*/ 427 w 668"/>
                <a:gd name="T25" fmla="*/ 175 h 428"/>
                <a:gd name="T26" fmla="*/ 401 w 668"/>
                <a:gd name="T27" fmla="*/ 172 h 428"/>
                <a:gd name="T28" fmla="*/ 369 w 668"/>
                <a:gd name="T29" fmla="*/ 177 h 428"/>
                <a:gd name="T30" fmla="*/ 372 w 668"/>
                <a:gd name="T31" fmla="*/ 148 h 428"/>
                <a:gd name="T32" fmla="*/ 577 w 668"/>
                <a:gd name="T33" fmla="*/ 229 h 428"/>
                <a:gd name="T34" fmla="*/ 559 w 668"/>
                <a:gd name="T35" fmla="*/ 240 h 428"/>
                <a:gd name="T36" fmla="*/ 139 w 668"/>
                <a:gd name="T37" fmla="*/ 298 h 428"/>
                <a:gd name="T38" fmla="*/ 127 w 668"/>
                <a:gd name="T39" fmla="*/ 316 h 428"/>
                <a:gd name="T40" fmla="*/ 395 w 668"/>
                <a:gd name="T41" fmla="*/ 133 h 428"/>
                <a:gd name="T42" fmla="*/ 246 w 668"/>
                <a:gd name="T43" fmla="*/ 157 h 428"/>
                <a:gd name="T44" fmla="*/ 228 w 668"/>
                <a:gd name="T45" fmla="*/ 168 h 428"/>
                <a:gd name="T46" fmla="*/ 308 w 668"/>
                <a:gd name="T47" fmla="*/ 243 h 428"/>
                <a:gd name="T48" fmla="*/ 326 w 668"/>
                <a:gd name="T49" fmla="*/ 255 h 428"/>
                <a:gd name="T50" fmla="*/ 370 w 668"/>
                <a:gd name="T51" fmla="*/ 269 h 428"/>
                <a:gd name="T52" fmla="*/ 269 w 668"/>
                <a:gd name="T53" fmla="*/ 83 h 428"/>
                <a:gd name="T54" fmla="*/ 281 w 668"/>
                <a:gd name="T55" fmla="*/ 101 h 428"/>
                <a:gd name="T56" fmla="*/ 460 w 668"/>
                <a:gd name="T57" fmla="*/ 240 h 428"/>
                <a:gd name="T58" fmla="*/ 470 w 668"/>
                <a:gd name="T59" fmla="*/ 221 h 428"/>
                <a:gd name="T60" fmla="*/ 122 w 668"/>
                <a:gd name="T61" fmla="*/ 255 h 428"/>
                <a:gd name="T62" fmla="*/ 189 w 668"/>
                <a:gd name="T63" fmla="*/ 190 h 428"/>
                <a:gd name="T64" fmla="*/ 178 w 668"/>
                <a:gd name="T65" fmla="*/ 199 h 428"/>
                <a:gd name="T66" fmla="*/ 509 w 668"/>
                <a:gd name="T67" fmla="*/ 126 h 428"/>
                <a:gd name="T68" fmla="*/ 501 w 668"/>
                <a:gd name="T69" fmla="*/ 138 h 428"/>
                <a:gd name="T70" fmla="*/ 617 w 668"/>
                <a:gd name="T71" fmla="*/ 126 h 428"/>
                <a:gd name="T72" fmla="*/ 453 w 668"/>
                <a:gd name="T73" fmla="*/ 157 h 428"/>
                <a:gd name="T74" fmla="*/ 445 w 668"/>
                <a:gd name="T75" fmla="*/ 145 h 428"/>
                <a:gd name="T76" fmla="*/ 420 w 668"/>
                <a:gd name="T77" fmla="*/ 263 h 428"/>
                <a:gd name="T78" fmla="*/ 429 w 668"/>
                <a:gd name="T79" fmla="*/ 251 h 428"/>
                <a:gd name="T80" fmla="*/ 270 w 668"/>
                <a:gd name="T81" fmla="*/ 136 h 428"/>
                <a:gd name="T82" fmla="*/ 515 w 668"/>
                <a:gd name="T83" fmla="*/ 270 h 428"/>
                <a:gd name="T84" fmla="*/ 503 w 668"/>
                <a:gd name="T85" fmla="*/ 27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428">
                  <a:moveTo>
                    <a:pt x="668" y="108"/>
                  </a:moveTo>
                  <a:cubicBezTo>
                    <a:pt x="664" y="125"/>
                    <a:pt x="661" y="142"/>
                    <a:pt x="656" y="159"/>
                  </a:cubicBezTo>
                  <a:cubicBezTo>
                    <a:pt x="635" y="229"/>
                    <a:pt x="586" y="271"/>
                    <a:pt x="519" y="297"/>
                  </a:cubicBezTo>
                  <a:cubicBezTo>
                    <a:pt x="469" y="316"/>
                    <a:pt x="416" y="322"/>
                    <a:pt x="363" y="319"/>
                  </a:cubicBezTo>
                  <a:cubicBezTo>
                    <a:pt x="313" y="317"/>
                    <a:pt x="264" y="311"/>
                    <a:pt x="215" y="305"/>
                  </a:cubicBezTo>
                  <a:cubicBezTo>
                    <a:pt x="186" y="301"/>
                    <a:pt x="170" y="276"/>
                    <a:pt x="175" y="248"/>
                  </a:cubicBezTo>
                  <a:cubicBezTo>
                    <a:pt x="179" y="222"/>
                    <a:pt x="205" y="205"/>
                    <a:pt x="233" y="210"/>
                  </a:cubicBezTo>
                  <a:cubicBezTo>
                    <a:pt x="287" y="220"/>
                    <a:pt x="341" y="226"/>
                    <a:pt x="396" y="223"/>
                  </a:cubicBezTo>
                  <a:cubicBezTo>
                    <a:pt x="434" y="222"/>
                    <a:pt x="472" y="216"/>
                    <a:pt x="506" y="198"/>
                  </a:cubicBezTo>
                  <a:cubicBezTo>
                    <a:pt x="544" y="178"/>
                    <a:pt x="563" y="145"/>
                    <a:pt x="571" y="105"/>
                  </a:cubicBezTo>
                  <a:cubicBezTo>
                    <a:pt x="560" y="100"/>
                    <a:pt x="557" y="103"/>
                    <a:pt x="555" y="113"/>
                  </a:cubicBezTo>
                  <a:cubicBezTo>
                    <a:pt x="545" y="151"/>
                    <a:pt x="521" y="178"/>
                    <a:pt x="485" y="192"/>
                  </a:cubicBezTo>
                  <a:cubicBezTo>
                    <a:pt x="439" y="211"/>
                    <a:pt x="391" y="211"/>
                    <a:pt x="341" y="209"/>
                  </a:cubicBezTo>
                  <a:cubicBezTo>
                    <a:pt x="341" y="184"/>
                    <a:pt x="341" y="158"/>
                    <a:pt x="341" y="133"/>
                  </a:cubicBezTo>
                  <a:cubicBezTo>
                    <a:pt x="340" y="132"/>
                    <a:pt x="338" y="132"/>
                    <a:pt x="337" y="131"/>
                  </a:cubicBezTo>
                  <a:cubicBezTo>
                    <a:pt x="323" y="145"/>
                    <a:pt x="308" y="158"/>
                    <a:pt x="295" y="173"/>
                  </a:cubicBezTo>
                  <a:cubicBezTo>
                    <a:pt x="280" y="192"/>
                    <a:pt x="265" y="207"/>
                    <a:pt x="237" y="198"/>
                  </a:cubicBezTo>
                  <a:cubicBezTo>
                    <a:pt x="229" y="195"/>
                    <a:pt x="219" y="195"/>
                    <a:pt x="211" y="197"/>
                  </a:cubicBezTo>
                  <a:cubicBezTo>
                    <a:pt x="166" y="205"/>
                    <a:pt x="145" y="256"/>
                    <a:pt x="171" y="293"/>
                  </a:cubicBezTo>
                  <a:cubicBezTo>
                    <a:pt x="173" y="296"/>
                    <a:pt x="175" y="299"/>
                    <a:pt x="177" y="301"/>
                  </a:cubicBezTo>
                  <a:cubicBezTo>
                    <a:pt x="148" y="337"/>
                    <a:pt x="119" y="373"/>
                    <a:pt x="88" y="408"/>
                  </a:cubicBezTo>
                  <a:cubicBezTo>
                    <a:pt x="72" y="427"/>
                    <a:pt x="43" y="428"/>
                    <a:pt x="24" y="411"/>
                  </a:cubicBezTo>
                  <a:cubicBezTo>
                    <a:pt x="4" y="394"/>
                    <a:pt x="0" y="366"/>
                    <a:pt x="18" y="345"/>
                  </a:cubicBezTo>
                  <a:cubicBezTo>
                    <a:pt x="45" y="310"/>
                    <a:pt x="73" y="276"/>
                    <a:pt x="102" y="243"/>
                  </a:cubicBezTo>
                  <a:cubicBezTo>
                    <a:pt x="158" y="178"/>
                    <a:pt x="213" y="111"/>
                    <a:pt x="280" y="55"/>
                  </a:cubicBezTo>
                  <a:cubicBezTo>
                    <a:pt x="291" y="45"/>
                    <a:pt x="304" y="36"/>
                    <a:pt x="316" y="26"/>
                  </a:cubicBezTo>
                  <a:cubicBezTo>
                    <a:pt x="319" y="29"/>
                    <a:pt x="322" y="31"/>
                    <a:pt x="324" y="33"/>
                  </a:cubicBezTo>
                  <a:cubicBezTo>
                    <a:pt x="393" y="98"/>
                    <a:pt x="494" y="90"/>
                    <a:pt x="550" y="13"/>
                  </a:cubicBezTo>
                  <a:cubicBezTo>
                    <a:pt x="557" y="4"/>
                    <a:pt x="564" y="0"/>
                    <a:pt x="575" y="0"/>
                  </a:cubicBezTo>
                  <a:cubicBezTo>
                    <a:pt x="589" y="1"/>
                    <a:pt x="603" y="0"/>
                    <a:pt x="617" y="1"/>
                  </a:cubicBezTo>
                  <a:cubicBezTo>
                    <a:pt x="644" y="2"/>
                    <a:pt x="661" y="16"/>
                    <a:pt x="665" y="43"/>
                  </a:cubicBezTo>
                  <a:cubicBezTo>
                    <a:pt x="665" y="48"/>
                    <a:pt x="667" y="53"/>
                    <a:pt x="668" y="58"/>
                  </a:cubicBezTo>
                  <a:cubicBezTo>
                    <a:pt x="668" y="75"/>
                    <a:pt x="668" y="91"/>
                    <a:pt x="668" y="108"/>
                  </a:cubicBezTo>
                  <a:close/>
                  <a:moveTo>
                    <a:pt x="621" y="172"/>
                  </a:moveTo>
                  <a:cubicBezTo>
                    <a:pt x="612" y="166"/>
                    <a:pt x="606" y="159"/>
                    <a:pt x="602" y="160"/>
                  </a:cubicBezTo>
                  <a:cubicBezTo>
                    <a:pt x="597" y="161"/>
                    <a:pt x="591" y="169"/>
                    <a:pt x="591" y="174"/>
                  </a:cubicBezTo>
                  <a:cubicBezTo>
                    <a:pt x="591" y="178"/>
                    <a:pt x="598" y="185"/>
                    <a:pt x="602" y="186"/>
                  </a:cubicBezTo>
                  <a:cubicBezTo>
                    <a:pt x="607" y="186"/>
                    <a:pt x="612" y="179"/>
                    <a:pt x="621" y="172"/>
                  </a:cubicBezTo>
                  <a:close/>
                  <a:moveTo>
                    <a:pt x="427" y="175"/>
                  </a:moveTo>
                  <a:cubicBezTo>
                    <a:pt x="427" y="173"/>
                    <a:pt x="426" y="171"/>
                    <a:pt x="426" y="169"/>
                  </a:cubicBezTo>
                  <a:cubicBezTo>
                    <a:pt x="421" y="166"/>
                    <a:pt x="416" y="159"/>
                    <a:pt x="411" y="160"/>
                  </a:cubicBezTo>
                  <a:cubicBezTo>
                    <a:pt x="407" y="160"/>
                    <a:pt x="400" y="169"/>
                    <a:pt x="401" y="172"/>
                  </a:cubicBezTo>
                  <a:cubicBezTo>
                    <a:pt x="401" y="177"/>
                    <a:pt x="408" y="185"/>
                    <a:pt x="413" y="185"/>
                  </a:cubicBezTo>
                  <a:cubicBezTo>
                    <a:pt x="417" y="186"/>
                    <a:pt x="422" y="179"/>
                    <a:pt x="427" y="175"/>
                  </a:cubicBezTo>
                  <a:close/>
                  <a:moveTo>
                    <a:pt x="369" y="177"/>
                  </a:moveTo>
                  <a:cubicBezTo>
                    <a:pt x="371" y="177"/>
                    <a:pt x="372" y="177"/>
                    <a:pt x="374" y="177"/>
                  </a:cubicBezTo>
                  <a:cubicBezTo>
                    <a:pt x="377" y="172"/>
                    <a:pt x="383" y="167"/>
                    <a:pt x="383" y="161"/>
                  </a:cubicBezTo>
                  <a:cubicBezTo>
                    <a:pt x="383" y="157"/>
                    <a:pt x="376" y="153"/>
                    <a:pt x="372" y="148"/>
                  </a:cubicBezTo>
                  <a:cubicBezTo>
                    <a:pt x="368" y="152"/>
                    <a:pt x="361" y="156"/>
                    <a:pt x="360" y="161"/>
                  </a:cubicBezTo>
                  <a:cubicBezTo>
                    <a:pt x="360" y="166"/>
                    <a:pt x="366" y="172"/>
                    <a:pt x="369" y="177"/>
                  </a:cubicBezTo>
                  <a:close/>
                  <a:moveTo>
                    <a:pt x="577" y="229"/>
                  </a:moveTo>
                  <a:cubicBezTo>
                    <a:pt x="569" y="223"/>
                    <a:pt x="564" y="217"/>
                    <a:pt x="559" y="217"/>
                  </a:cubicBezTo>
                  <a:cubicBezTo>
                    <a:pt x="555" y="217"/>
                    <a:pt x="548" y="224"/>
                    <a:pt x="548" y="227"/>
                  </a:cubicBezTo>
                  <a:cubicBezTo>
                    <a:pt x="549" y="232"/>
                    <a:pt x="554" y="239"/>
                    <a:pt x="559" y="240"/>
                  </a:cubicBezTo>
                  <a:cubicBezTo>
                    <a:pt x="563" y="240"/>
                    <a:pt x="568" y="234"/>
                    <a:pt x="577" y="229"/>
                  </a:cubicBezTo>
                  <a:close/>
                  <a:moveTo>
                    <a:pt x="127" y="316"/>
                  </a:moveTo>
                  <a:cubicBezTo>
                    <a:pt x="133" y="307"/>
                    <a:pt x="140" y="302"/>
                    <a:pt x="139" y="298"/>
                  </a:cubicBezTo>
                  <a:cubicBezTo>
                    <a:pt x="139" y="293"/>
                    <a:pt x="132" y="287"/>
                    <a:pt x="127" y="286"/>
                  </a:cubicBezTo>
                  <a:cubicBezTo>
                    <a:pt x="124" y="286"/>
                    <a:pt x="117" y="293"/>
                    <a:pt x="117" y="297"/>
                  </a:cubicBezTo>
                  <a:cubicBezTo>
                    <a:pt x="116" y="302"/>
                    <a:pt x="122" y="307"/>
                    <a:pt x="127" y="316"/>
                  </a:cubicBezTo>
                  <a:close/>
                  <a:moveTo>
                    <a:pt x="397" y="104"/>
                  </a:moveTo>
                  <a:cubicBezTo>
                    <a:pt x="391" y="112"/>
                    <a:pt x="385" y="117"/>
                    <a:pt x="385" y="122"/>
                  </a:cubicBezTo>
                  <a:cubicBezTo>
                    <a:pt x="385" y="126"/>
                    <a:pt x="393" y="133"/>
                    <a:pt x="395" y="133"/>
                  </a:cubicBezTo>
                  <a:cubicBezTo>
                    <a:pt x="400" y="132"/>
                    <a:pt x="407" y="126"/>
                    <a:pt x="408" y="122"/>
                  </a:cubicBezTo>
                  <a:cubicBezTo>
                    <a:pt x="408" y="118"/>
                    <a:pt x="402" y="112"/>
                    <a:pt x="397" y="104"/>
                  </a:cubicBezTo>
                  <a:close/>
                  <a:moveTo>
                    <a:pt x="246" y="157"/>
                  </a:moveTo>
                  <a:cubicBezTo>
                    <a:pt x="237" y="151"/>
                    <a:pt x="232" y="145"/>
                    <a:pt x="228" y="145"/>
                  </a:cubicBezTo>
                  <a:cubicBezTo>
                    <a:pt x="224" y="146"/>
                    <a:pt x="218" y="153"/>
                    <a:pt x="217" y="157"/>
                  </a:cubicBezTo>
                  <a:cubicBezTo>
                    <a:pt x="217" y="160"/>
                    <a:pt x="224" y="168"/>
                    <a:pt x="228" y="168"/>
                  </a:cubicBezTo>
                  <a:cubicBezTo>
                    <a:pt x="232" y="168"/>
                    <a:pt x="237" y="162"/>
                    <a:pt x="246" y="157"/>
                  </a:cubicBezTo>
                  <a:close/>
                  <a:moveTo>
                    <a:pt x="326" y="255"/>
                  </a:moveTo>
                  <a:cubicBezTo>
                    <a:pt x="317" y="249"/>
                    <a:pt x="313" y="243"/>
                    <a:pt x="308" y="243"/>
                  </a:cubicBezTo>
                  <a:cubicBezTo>
                    <a:pt x="304" y="243"/>
                    <a:pt x="300" y="250"/>
                    <a:pt x="296" y="253"/>
                  </a:cubicBezTo>
                  <a:cubicBezTo>
                    <a:pt x="300" y="258"/>
                    <a:pt x="303" y="265"/>
                    <a:pt x="308" y="266"/>
                  </a:cubicBezTo>
                  <a:cubicBezTo>
                    <a:pt x="312" y="266"/>
                    <a:pt x="317" y="260"/>
                    <a:pt x="326" y="255"/>
                  </a:cubicBezTo>
                  <a:close/>
                  <a:moveTo>
                    <a:pt x="370" y="298"/>
                  </a:moveTo>
                  <a:cubicBezTo>
                    <a:pt x="376" y="289"/>
                    <a:pt x="382" y="284"/>
                    <a:pt x="381" y="280"/>
                  </a:cubicBezTo>
                  <a:cubicBezTo>
                    <a:pt x="381" y="276"/>
                    <a:pt x="375" y="270"/>
                    <a:pt x="370" y="269"/>
                  </a:cubicBezTo>
                  <a:cubicBezTo>
                    <a:pt x="367" y="268"/>
                    <a:pt x="359" y="275"/>
                    <a:pt x="359" y="279"/>
                  </a:cubicBezTo>
                  <a:cubicBezTo>
                    <a:pt x="359" y="284"/>
                    <a:pt x="364" y="289"/>
                    <a:pt x="370" y="298"/>
                  </a:cubicBezTo>
                  <a:close/>
                  <a:moveTo>
                    <a:pt x="269" y="83"/>
                  </a:moveTo>
                  <a:cubicBezTo>
                    <a:pt x="264" y="92"/>
                    <a:pt x="259" y="97"/>
                    <a:pt x="259" y="102"/>
                  </a:cubicBezTo>
                  <a:cubicBezTo>
                    <a:pt x="259" y="106"/>
                    <a:pt x="266" y="109"/>
                    <a:pt x="270" y="113"/>
                  </a:cubicBezTo>
                  <a:cubicBezTo>
                    <a:pt x="274" y="109"/>
                    <a:pt x="281" y="105"/>
                    <a:pt x="281" y="101"/>
                  </a:cubicBezTo>
                  <a:cubicBezTo>
                    <a:pt x="282" y="97"/>
                    <a:pt x="276" y="92"/>
                    <a:pt x="269" y="83"/>
                  </a:cubicBezTo>
                  <a:close/>
                  <a:moveTo>
                    <a:pt x="470" y="221"/>
                  </a:moveTo>
                  <a:cubicBezTo>
                    <a:pt x="465" y="230"/>
                    <a:pt x="460" y="236"/>
                    <a:pt x="460" y="240"/>
                  </a:cubicBezTo>
                  <a:cubicBezTo>
                    <a:pt x="461" y="244"/>
                    <a:pt x="468" y="251"/>
                    <a:pt x="471" y="251"/>
                  </a:cubicBezTo>
                  <a:cubicBezTo>
                    <a:pt x="476" y="250"/>
                    <a:pt x="482" y="243"/>
                    <a:pt x="483" y="239"/>
                  </a:cubicBezTo>
                  <a:cubicBezTo>
                    <a:pt x="483" y="235"/>
                    <a:pt x="477" y="230"/>
                    <a:pt x="470" y="221"/>
                  </a:cubicBezTo>
                  <a:close/>
                  <a:moveTo>
                    <a:pt x="150" y="253"/>
                  </a:moveTo>
                  <a:cubicBezTo>
                    <a:pt x="142" y="247"/>
                    <a:pt x="136" y="241"/>
                    <a:pt x="132" y="242"/>
                  </a:cubicBezTo>
                  <a:cubicBezTo>
                    <a:pt x="128" y="243"/>
                    <a:pt x="123" y="250"/>
                    <a:pt x="122" y="255"/>
                  </a:cubicBezTo>
                  <a:cubicBezTo>
                    <a:pt x="122" y="258"/>
                    <a:pt x="129" y="265"/>
                    <a:pt x="133" y="265"/>
                  </a:cubicBezTo>
                  <a:cubicBezTo>
                    <a:pt x="138" y="265"/>
                    <a:pt x="142" y="259"/>
                    <a:pt x="150" y="253"/>
                  </a:cubicBezTo>
                  <a:close/>
                  <a:moveTo>
                    <a:pt x="189" y="190"/>
                  </a:moveTo>
                  <a:cubicBezTo>
                    <a:pt x="184" y="186"/>
                    <a:pt x="179" y="181"/>
                    <a:pt x="177" y="182"/>
                  </a:cubicBezTo>
                  <a:cubicBezTo>
                    <a:pt x="173" y="183"/>
                    <a:pt x="171" y="188"/>
                    <a:pt x="168" y="192"/>
                  </a:cubicBezTo>
                  <a:cubicBezTo>
                    <a:pt x="171" y="194"/>
                    <a:pt x="174" y="199"/>
                    <a:pt x="178" y="199"/>
                  </a:cubicBezTo>
                  <a:cubicBezTo>
                    <a:pt x="181" y="199"/>
                    <a:pt x="184" y="194"/>
                    <a:pt x="189" y="190"/>
                  </a:cubicBezTo>
                  <a:close/>
                  <a:moveTo>
                    <a:pt x="501" y="138"/>
                  </a:moveTo>
                  <a:cubicBezTo>
                    <a:pt x="505" y="132"/>
                    <a:pt x="509" y="129"/>
                    <a:pt x="509" y="126"/>
                  </a:cubicBezTo>
                  <a:cubicBezTo>
                    <a:pt x="508" y="122"/>
                    <a:pt x="503" y="120"/>
                    <a:pt x="500" y="117"/>
                  </a:cubicBezTo>
                  <a:cubicBezTo>
                    <a:pt x="497" y="120"/>
                    <a:pt x="493" y="123"/>
                    <a:pt x="492" y="127"/>
                  </a:cubicBezTo>
                  <a:cubicBezTo>
                    <a:pt x="491" y="129"/>
                    <a:pt x="497" y="133"/>
                    <a:pt x="501" y="138"/>
                  </a:cubicBezTo>
                  <a:close/>
                  <a:moveTo>
                    <a:pt x="639" y="126"/>
                  </a:moveTo>
                  <a:cubicBezTo>
                    <a:pt x="633" y="122"/>
                    <a:pt x="629" y="117"/>
                    <a:pt x="627" y="117"/>
                  </a:cubicBezTo>
                  <a:cubicBezTo>
                    <a:pt x="623" y="118"/>
                    <a:pt x="620" y="123"/>
                    <a:pt x="617" y="126"/>
                  </a:cubicBezTo>
                  <a:cubicBezTo>
                    <a:pt x="620" y="129"/>
                    <a:pt x="623" y="134"/>
                    <a:pt x="627" y="134"/>
                  </a:cubicBezTo>
                  <a:cubicBezTo>
                    <a:pt x="630" y="134"/>
                    <a:pt x="633" y="130"/>
                    <a:pt x="639" y="126"/>
                  </a:cubicBezTo>
                  <a:close/>
                  <a:moveTo>
                    <a:pt x="453" y="157"/>
                  </a:moveTo>
                  <a:cubicBezTo>
                    <a:pt x="457" y="151"/>
                    <a:pt x="462" y="148"/>
                    <a:pt x="462" y="145"/>
                  </a:cubicBezTo>
                  <a:cubicBezTo>
                    <a:pt x="461" y="142"/>
                    <a:pt x="456" y="139"/>
                    <a:pt x="453" y="136"/>
                  </a:cubicBezTo>
                  <a:cubicBezTo>
                    <a:pt x="450" y="139"/>
                    <a:pt x="445" y="142"/>
                    <a:pt x="445" y="145"/>
                  </a:cubicBezTo>
                  <a:cubicBezTo>
                    <a:pt x="444" y="148"/>
                    <a:pt x="449" y="152"/>
                    <a:pt x="453" y="157"/>
                  </a:cubicBezTo>
                  <a:close/>
                  <a:moveTo>
                    <a:pt x="429" y="251"/>
                  </a:moveTo>
                  <a:cubicBezTo>
                    <a:pt x="425" y="256"/>
                    <a:pt x="420" y="259"/>
                    <a:pt x="420" y="263"/>
                  </a:cubicBezTo>
                  <a:cubicBezTo>
                    <a:pt x="420" y="266"/>
                    <a:pt x="425" y="269"/>
                    <a:pt x="427" y="272"/>
                  </a:cubicBezTo>
                  <a:cubicBezTo>
                    <a:pt x="431" y="269"/>
                    <a:pt x="436" y="267"/>
                    <a:pt x="437" y="263"/>
                  </a:cubicBezTo>
                  <a:cubicBezTo>
                    <a:pt x="438" y="261"/>
                    <a:pt x="433" y="257"/>
                    <a:pt x="429" y="251"/>
                  </a:cubicBezTo>
                  <a:close/>
                  <a:moveTo>
                    <a:pt x="271" y="157"/>
                  </a:moveTo>
                  <a:cubicBezTo>
                    <a:pt x="275" y="151"/>
                    <a:pt x="279" y="148"/>
                    <a:pt x="278" y="144"/>
                  </a:cubicBezTo>
                  <a:cubicBezTo>
                    <a:pt x="278" y="141"/>
                    <a:pt x="273" y="139"/>
                    <a:pt x="270" y="136"/>
                  </a:cubicBezTo>
                  <a:cubicBezTo>
                    <a:pt x="267" y="139"/>
                    <a:pt x="263" y="142"/>
                    <a:pt x="262" y="145"/>
                  </a:cubicBezTo>
                  <a:cubicBezTo>
                    <a:pt x="261" y="148"/>
                    <a:pt x="266" y="152"/>
                    <a:pt x="271" y="157"/>
                  </a:cubicBezTo>
                  <a:close/>
                  <a:moveTo>
                    <a:pt x="515" y="270"/>
                  </a:moveTo>
                  <a:cubicBezTo>
                    <a:pt x="509" y="266"/>
                    <a:pt x="505" y="262"/>
                    <a:pt x="502" y="263"/>
                  </a:cubicBezTo>
                  <a:cubicBezTo>
                    <a:pt x="499" y="263"/>
                    <a:pt x="496" y="268"/>
                    <a:pt x="493" y="271"/>
                  </a:cubicBezTo>
                  <a:cubicBezTo>
                    <a:pt x="497" y="274"/>
                    <a:pt x="500" y="279"/>
                    <a:pt x="503" y="279"/>
                  </a:cubicBezTo>
                  <a:cubicBezTo>
                    <a:pt x="506" y="280"/>
                    <a:pt x="509" y="275"/>
                    <a:pt x="515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-1925638" y="1857375"/>
              <a:ext cx="969963" cy="2827337"/>
            </a:xfrm>
            <a:custGeom>
              <a:avLst/>
              <a:gdLst>
                <a:gd name="T0" fmla="*/ 175 w 325"/>
                <a:gd name="T1" fmla="*/ 323 h 948"/>
                <a:gd name="T2" fmla="*/ 151 w 325"/>
                <a:gd name="T3" fmla="*/ 323 h 948"/>
                <a:gd name="T4" fmla="*/ 151 w 325"/>
                <a:gd name="T5" fmla="*/ 340 h 948"/>
                <a:gd name="T6" fmla="*/ 151 w 325"/>
                <a:gd name="T7" fmla="*/ 865 h 948"/>
                <a:gd name="T8" fmla="*/ 97 w 325"/>
                <a:gd name="T9" fmla="*/ 939 h 948"/>
                <a:gd name="T10" fmla="*/ 14 w 325"/>
                <a:gd name="T11" fmla="*/ 909 h 948"/>
                <a:gd name="T12" fmla="*/ 1 w 325"/>
                <a:gd name="T13" fmla="*/ 861 h 948"/>
                <a:gd name="T14" fmla="*/ 1 w 325"/>
                <a:gd name="T15" fmla="*/ 290 h 948"/>
                <a:gd name="T16" fmla="*/ 1 w 325"/>
                <a:gd name="T17" fmla="*/ 169 h 948"/>
                <a:gd name="T18" fmla="*/ 1 w 325"/>
                <a:gd name="T19" fmla="*/ 154 h 948"/>
                <a:gd name="T20" fmla="*/ 18 w 325"/>
                <a:gd name="T21" fmla="*/ 154 h 948"/>
                <a:gd name="T22" fmla="*/ 203 w 325"/>
                <a:gd name="T23" fmla="*/ 122 h 948"/>
                <a:gd name="T24" fmla="*/ 316 w 325"/>
                <a:gd name="T25" fmla="*/ 16 h 948"/>
                <a:gd name="T26" fmla="*/ 324 w 325"/>
                <a:gd name="T27" fmla="*/ 0 h 948"/>
                <a:gd name="T28" fmla="*/ 325 w 325"/>
                <a:gd name="T29" fmla="*/ 14 h 948"/>
                <a:gd name="T30" fmla="*/ 325 w 325"/>
                <a:gd name="T31" fmla="*/ 864 h 948"/>
                <a:gd name="T32" fmla="*/ 259 w 325"/>
                <a:gd name="T33" fmla="*/ 942 h 948"/>
                <a:gd name="T34" fmla="*/ 178 w 325"/>
                <a:gd name="T35" fmla="*/ 889 h 948"/>
                <a:gd name="T36" fmla="*/ 175 w 325"/>
                <a:gd name="T37" fmla="*/ 857 h 948"/>
                <a:gd name="T38" fmla="*/ 175 w 325"/>
                <a:gd name="T39" fmla="*/ 340 h 948"/>
                <a:gd name="T40" fmla="*/ 175 w 325"/>
                <a:gd name="T41" fmla="*/ 323 h 948"/>
                <a:gd name="T42" fmla="*/ 237 w 325"/>
                <a:gd name="T43" fmla="*/ 187 h 948"/>
                <a:gd name="T44" fmla="*/ 219 w 325"/>
                <a:gd name="T45" fmla="*/ 176 h 948"/>
                <a:gd name="T46" fmla="*/ 208 w 325"/>
                <a:gd name="T47" fmla="*/ 189 h 948"/>
                <a:gd name="T48" fmla="*/ 219 w 325"/>
                <a:gd name="T49" fmla="*/ 199 h 948"/>
                <a:gd name="T50" fmla="*/ 237 w 325"/>
                <a:gd name="T51" fmla="*/ 187 h 948"/>
                <a:gd name="T52" fmla="*/ 271 w 325"/>
                <a:gd name="T53" fmla="*/ 277 h 948"/>
                <a:gd name="T54" fmla="*/ 252 w 325"/>
                <a:gd name="T55" fmla="*/ 266 h 948"/>
                <a:gd name="T56" fmla="*/ 242 w 325"/>
                <a:gd name="T57" fmla="*/ 278 h 948"/>
                <a:gd name="T58" fmla="*/ 254 w 325"/>
                <a:gd name="T59" fmla="*/ 289 h 948"/>
                <a:gd name="T60" fmla="*/ 271 w 325"/>
                <a:gd name="T61" fmla="*/ 277 h 948"/>
                <a:gd name="T62" fmla="*/ 282 w 325"/>
                <a:gd name="T63" fmla="*/ 109 h 948"/>
                <a:gd name="T64" fmla="*/ 272 w 325"/>
                <a:gd name="T65" fmla="*/ 127 h 948"/>
                <a:gd name="T66" fmla="*/ 283 w 325"/>
                <a:gd name="T67" fmla="*/ 138 h 948"/>
                <a:gd name="T68" fmla="*/ 295 w 325"/>
                <a:gd name="T69" fmla="*/ 126 h 948"/>
                <a:gd name="T70" fmla="*/ 282 w 325"/>
                <a:gd name="T71" fmla="*/ 109 h 948"/>
                <a:gd name="T72" fmla="*/ 96 w 325"/>
                <a:gd name="T73" fmla="*/ 192 h 948"/>
                <a:gd name="T74" fmla="*/ 78 w 325"/>
                <a:gd name="T75" fmla="*/ 180 h 948"/>
                <a:gd name="T76" fmla="*/ 67 w 325"/>
                <a:gd name="T77" fmla="*/ 191 h 948"/>
                <a:gd name="T78" fmla="*/ 78 w 325"/>
                <a:gd name="T79" fmla="*/ 203 h 948"/>
                <a:gd name="T80" fmla="*/ 96 w 325"/>
                <a:gd name="T81" fmla="*/ 192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5" h="948">
                  <a:moveTo>
                    <a:pt x="175" y="323"/>
                  </a:moveTo>
                  <a:cubicBezTo>
                    <a:pt x="166" y="323"/>
                    <a:pt x="159" y="323"/>
                    <a:pt x="151" y="323"/>
                  </a:cubicBezTo>
                  <a:cubicBezTo>
                    <a:pt x="151" y="329"/>
                    <a:pt x="151" y="334"/>
                    <a:pt x="151" y="340"/>
                  </a:cubicBezTo>
                  <a:cubicBezTo>
                    <a:pt x="151" y="515"/>
                    <a:pt x="151" y="690"/>
                    <a:pt x="151" y="865"/>
                  </a:cubicBezTo>
                  <a:cubicBezTo>
                    <a:pt x="151" y="900"/>
                    <a:pt x="130" y="929"/>
                    <a:pt x="97" y="939"/>
                  </a:cubicBezTo>
                  <a:cubicBezTo>
                    <a:pt x="66" y="948"/>
                    <a:pt x="31" y="937"/>
                    <a:pt x="14" y="909"/>
                  </a:cubicBezTo>
                  <a:cubicBezTo>
                    <a:pt x="6" y="895"/>
                    <a:pt x="1" y="877"/>
                    <a:pt x="1" y="861"/>
                  </a:cubicBezTo>
                  <a:cubicBezTo>
                    <a:pt x="0" y="671"/>
                    <a:pt x="1" y="480"/>
                    <a:pt x="1" y="290"/>
                  </a:cubicBezTo>
                  <a:cubicBezTo>
                    <a:pt x="1" y="249"/>
                    <a:pt x="1" y="209"/>
                    <a:pt x="1" y="169"/>
                  </a:cubicBezTo>
                  <a:cubicBezTo>
                    <a:pt x="1" y="164"/>
                    <a:pt x="1" y="160"/>
                    <a:pt x="1" y="154"/>
                  </a:cubicBezTo>
                  <a:cubicBezTo>
                    <a:pt x="7" y="154"/>
                    <a:pt x="13" y="153"/>
                    <a:pt x="18" y="154"/>
                  </a:cubicBezTo>
                  <a:cubicBezTo>
                    <a:pt x="82" y="155"/>
                    <a:pt x="144" y="148"/>
                    <a:pt x="203" y="122"/>
                  </a:cubicBezTo>
                  <a:cubicBezTo>
                    <a:pt x="253" y="100"/>
                    <a:pt x="291" y="66"/>
                    <a:pt x="316" y="16"/>
                  </a:cubicBezTo>
                  <a:cubicBezTo>
                    <a:pt x="318" y="12"/>
                    <a:pt x="320" y="8"/>
                    <a:pt x="324" y="0"/>
                  </a:cubicBezTo>
                  <a:cubicBezTo>
                    <a:pt x="324" y="7"/>
                    <a:pt x="325" y="11"/>
                    <a:pt x="325" y="14"/>
                  </a:cubicBezTo>
                  <a:cubicBezTo>
                    <a:pt x="325" y="297"/>
                    <a:pt x="325" y="580"/>
                    <a:pt x="325" y="864"/>
                  </a:cubicBezTo>
                  <a:cubicBezTo>
                    <a:pt x="325" y="905"/>
                    <a:pt x="298" y="936"/>
                    <a:pt x="259" y="942"/>
                  </a:cubicBezTo>
                  <a:cubicBezTo>
                    <a:pt x="224" y="947"/>
                    <a:pt x="188" y="924"/>
                    <a:pt x="178" y="889"/>
                  </a:cubicBezTo>
                  <a:cubicBezTo>
                    <a:pt x="175" y="879"/>
                    <a:pt x="175" y="867"/>
                    <a:pt x="175" y="857"/>
                  </a:cubicBezTo>
                  <a:cubicBezTo>
                    <a:pt x="175" y="685"/>
                    <a:pt x="175" y="512"/>
                    <a:pt x="175" y="340"/>
                  </a:cubicBezTo>
                  <a:cubicBezTo>
                    <a:pt x="175" y="335"/>
                    <a:pt x="175" y="329"/>
                    <a:pt x="175" y="323"/>
                  </a:cubicBezTo>
                  <a:close/>
                  <a:moveTo>
                    <a:pt x="237" y="187"/>
                  </a:moveTo>
                  <a:cubicBezTo>
                    <a:pt x="228" y="182"/>
                    <a:pt x="223" y="176"/>
                    <a:pt x="219" y="176"/>
                  </a:cubicBezTo>
                  <a:cubicBezTo>
                    <a:pt x="214" y="177"/>
                    <a:pt x="209" y="184"/>
                    <a:pt x="208" y="189"/>
                  </a:cubicBezTo>
                  <a:cubicBezTo>
                    <a:pt x="208" y="192"/>
                    <a:pt x="216" y="199"/>
                    <a:pt x="219" y="199"/>
                  </a:cubicBezTo>
                  <a:cubicBezTo>
                    <a:pt x="224" y="199"/>
                    <a:pt x="229" y="193"/>
                    <a:pt x="237" y="187"/>
                  </a:cubicBezTo>
                  <a:close/>
                  <a:moveTo>
                    <a:pt x="271" y="277"/>
                  </a:moveTo>
                  <a:cubicBezTo>
                    <a:pt x="262" y="272"/>
                    <a:pt x="257" y="266"/>
                    <a:pt x="252" y="266"/>
                  </a:cubicBezTo>
                  <a:cubicBezTo>
                    <a:pt x="248" y="267"/>
                    <a:pt x="241" y="275"/>
                    <a:pt x="242" y="278"/>
                  </a:cubicBezTo>
                  <a:cubicBezTo>
                    <a:pt x="243" y="282"/>
                    <a:pt x="249" y="289"/>
                    <a:pt x="254" y="289"/>
                  </a:cubicBezTo>
                  <a:cubicBezTo>
                    <a:pt x="258" y="290"/>
                    <a:pt x="263" y="283"/>
                    <a:pt x="271" y="277"/>
                  </a:cubicBezTo>
                  <a:close/>
                  <a:moveTo>
                    <a:pt x="282" y="109"/>
                  </a:moveTo>
                  <a:cubicBezTo>
                    <a:pt x="277" y="118"/>
                    <a:pt x="272" y="123"/>
                    <a:pt x="272" y="127"/>
                  </a:cubicBezTo>
                  <a:cubicBezTo>
                    <a:pt x="273" y="131"/>
                    <a:pt x="280" y="139"/>
                    <a:pt x="283" y="138"/>
                  </a:cubicBezTo>
                  <a:cubicBezTo>
                    <a:pt x="288" y="137"/>
                    <a:pt x="294" y="131"/>
                    <a:pt x="295" y="126"/>
                  </a:cubicBezTo>
                  <a:cubicBezTo>
                    <a:pt x="295" y="122"/>
                    <a:pt x="289" y="117"/>
                    <a:pt x="282" y="109"/>
                  </a:cubicBezTo>
                  <a:close/>
                  <a:moveTo>
                    <a:pt x="96" y="192"/>
                  </a:moveTo>
                  <a:cubicBezTo>
                    <a:pt x="88" y="186"/>
                    <a:pt x="83" y="180"/>
                    <a:pt x="78" y="180"/>
                  </a:cubicBezTo>
                  <a:cubicBezTo>
                    <a:pt x="74" y="180"/>
                    <a:pt x="67" y="187"/>
                    <a:pt x="67" y="191"/>
                  </a:cubicBezTo>
                  <a:cubicBezTo>
                    <a:pt x="68" y="195"/>
                    <a:pt x="74" y="202"/>
                    <a:pt x="78" y="203"/>
                  </a:cubicBezTo>
                  <a:cubicBezTo>
                    <a:pt x="82" y="204"/>
                    <a:pt x="87" y="198"/>
                    <a:pt x="96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2070100" y="693738"/>
              <a:ext cx="815975" cy="814387"/>
            </a:xfrm>
            <a:custGeom>
              <a:avLst/>
              <a:gdLst>
                <a:gd name="T0" fmla="*/ 138 w 273"/>
                <a:gd name="T1" fmla="*/ 272 h 273"/>
                <a:gd name="T2" fmla="*/ 1 w 273"/>
                <a:gd name="T3" fmla="*/ 138 h 273"/>
                <a:gd name="T4" fmla="*/ 133 w 273"/>
                <a:gd name="T5" fmla="*/ 1 h 273"/>
                <a:gd name="T6" fmla="*/ 271 w 273"/>
                <a:gd name="T7" fmla="*/ 134 h 273"/>
                <a:gd name="T8" fmla="*/ 138 w 273"/>
                <a:gd name="T9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73">
                  <a:moveTo>
                    <a:pt x="138" y="272"/>
                  </a:moveTo>
                  <a:cubicBezTo>
                    <a:pt x="64" y="273"/>
                    <a:pt x="2" y="213"/>
                    <a:pt x="1" y="138"/>
                  </a:cubicBezTo>
                  <a:cubicBezTo>
                    <a:pt x="0" y="65"/>
                    <a:pt x="60" y="3"/>
                    <a:pt x="133" y="1"/>
                  </a:cubicBezTo>
                  <a:cubicBezTo>
                    <a:pt x="208" y="0"/>
                    <a:pt x="270" y="59"/>
                    <a:pt x="271" y="134"/>
                  </a:cubicBezTo>
                  <a:cubicBezTo>
                    <a:pt x="273" y="209"/>
                    <a:pt x="213" y="270"/>
                    <a:pt x="13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2649538" y="520700"/>
              <a:ext cx="352425" cy="166687"/>
            </a:xfrm>
            <a:custGeom>
              <a:avLst/>
              <a:gdLst>
                <a:gd name="T0" fmla="*/ 118 w 118"/>
                <a:gd name="T1" fmla="*/ 54 h 56"/>
                <a:gd name="T2" fmla="*/ 28 w 118"/>
                <a:gd name="T3" fmla="*/ 54 h 56"/>
                <a:gd name="T4" fmla="*/ 4 w 118"/>
                <a:gd name="T5" fmla="*/ 43 h 56"/>
                <a:gd name="T6" fmla="*/ 17 w 118"/>
                <a:gd name="T7" fmla="*/ 10 h 56"/>
                <a:gd name="T8" fmla="*/ 30 w 118"/>
                <a:gd name="T9" fmla="*/ 6 h 56"/>
                <a:gd name="T10" fmla="*/ 118 w 118"/>
                <a:gd name="T11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56">
                  <a:moveTo>
                    <a:pt x="118" y="54"/>
                  </a:moveTo>
                  <a:cubicBezTo>
                    <a:pt x="88" y="54"/>
                    <a:pt x="58" y="55"/>
                    <a:pt x="28" y="54"/>
                  </a:cubicBezTo>
                  <a:cubicBezTo>
                    <a:pt x="19" y="54"/>
                    <a:pt x="8" y="56"/>
                    <a:pt x="4" y="43"/>
                  </a:cubicBezTo>
                  <a:cubicBezTo>
                    <a:pt x="0" y="32"/>
                    <a:pt x="6" y="17"/>
                    <a:pt x="17" y="10"/>
                  </a:cubicBezTo>
                  <a:cubicBezTo>
                    <a:pt x="21" y="8"/>
                    <a:pt x="26" y="6"/>
                    <a:pt x="30" y="6"/>
                  </a:cubicBezTo>
                  <a:cubicBezTo>
                    <a:pt x="64" y="0"/>
                    <a:pt x="107" y="23"/>
                    <a:pt x="11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-2300288" y="374651"/>
              <a:ext cx="209550" cy="244475"/>
            </a:xfrm>
            <a:custGeom>
              <a:avLst/>
              <a:gdLst>
                <a:gd name="T0" fmla="*/ 65 w 70"/>
                <a:gd name="T1" fmla="*/ 82 h 82"/>
                <a:gd name="T2" fmla="*/ 13 w 70"/>
                <a:gd name="T3" fmla="*/ 35 h 82"/>
                <a:gd name="T4" fmla="*/ 7 w 70"/>
                <a:gd name="T5" fmla="*/ 15 h 82"/>
                <a:gd name="T6" fmla="*/ 33 w 70"/>
                <a:gd name="T7" fmla="*/ 6 h 82"/>
                <a:gd name="T8" fmla="*/ 58 w 70"/>
                <a:gd name="T9" fmla="*/ 30 h 82"/>
                <a:gd name="T10" fmla="*/ 65 w 70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2">
                  <a:moveTo>
                    <a:pt x="65" y="82"/>
                  </a:moveTo>
                  <a:cubicBezTo>
                    <a:pt x="48" y="67"/>
                    <a:pt x="30" y="51"/>
                    <a:pt x="13" y="35"/>
                  </a:cubicBezTo>
                  <a:cubicBezTo>
                    <a:pt x="7" y="30"/>
                    <a:pt x="0" y="23"/>
                    <a:pt x="7" y="15"/>
                  </a:cubicBezTo>
                  <a:cubicBezTo>
                    <a:pt x="14" y="6"/>
                    <a:pt x="23" y="0"/>
                    <a:pt x="33" y="6"/>
                  </a:cubicBezTo>
                  <a:cubicBezTo>
                    <a:pt x="43" y="12"/>
                    <a:pt x="52" y="21"/>
                    <a:pt x="58" y="30"/>
                  </a:cubicBezTo>
                  <a:cubicBezTo>
                    <a:pt x="68" y="47"/>
                    <a:pt x="70" y="66"/>
                    <a:pt x="6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-2517775" y="844550"/>
              <a:ext cx="247650" cy="117475"/>
            </a:xfrm>
            <a:custGeom>
              <a:avLst/>
              <a:gdLst>
                <a:gd name="T0" fmla="*/ 83 w 83"/>
                <a:gd name="T1" fmla="*/ 22 h 39"/>
                <a:gd name="T2" fmla="*/ 22 w 83"/>
                <a:gd name="T3" fmla="*/ 35 h 39"/>
                <a:gd name="T4" fmla="*/ 3 w 83"/>
                <a:gd name="T5" fmla="*/ 29 h 39"/>
                <a:gd name="T6" fmla="*/ 11 w 83"/>
                <a:gd name="T7" fmla="*/ 5 h 39"/>
                <a:gd name="T8" fmla="*/ 46 w 83"/>
                <a:gd name="T9" fmla="*/ 1 h 39"/>
                <a:gd name="T10" fmla="*/ 83 w 83"/>
                <a:gd name="T11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9">
                  <a:moveTo>
                    <a:pt x="83" y="22"/>
                  </a:moveTo>
                  <a:cubicBezTo>
                    <a:pt x="61" y="27"/>
                    <a:pt x="41" y="31"/>
                    <a:pt x="22" y="35"/>
                  </a:cubicBezTo>
                  <a:cubicBezTo>
                    <a:pt x="14" y="37"/>
                    <a:pt x="6" y="39"/>
                    <a:pt x="3" y="29"/>
                  </a:cubicBezTo>
                  <a:cubicBezTo>
                    <a:pt x="0" y="20"/>
                    <a:pt x="1" y="9"/>
                    <a:pt x="11" y="5"/>
                  </a:cubicBezTo>
                  <a:cubicBezTo>
                    <a:pt x="22" y="1"/>
                    <a:pt x="35" y="0"/>
                    <a:pt x="46" y="1"/>
                  </a:cubicBezTo>
                  <a:cubicBezTo>
                    <a:pt x="60" y="2"/>
                    <a:pt x="72" y="10"/>
                    <a:pt x="8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-2786063" y="1701800"/>
              <a:ext cx="190500" cy="238125"/>
            </a:xfrm>
            <a:custGeom>
              <a:avLst/>
              <a:gdLst>
                <a:gd name="T0" fmla="*/ 0 w 64"/>
                <a:gd name="T1" fmla="*/ 63 h 80"/>
                <a:gd name="T2" fmla="*/ 50 w 64"/>
                <a:gd name="T3" fmla="*/ 0 h 80"/>
                <a:gd name="T4" fmla="*/ 64 w 64"/>
                <a:gd name="T5" fmla="*/ 3 h 80"/>
                <a:gd name="T6" fmla="*/ 54 w 64"/>
                <a:gd name="T7" fmla="*/ 11 h 80"/>
                <a:gd name="T8" fmla="*/ 14 w 64"/>
                <a:gd name="T9" fmla="*/ 63 h 80"/>
                <a:gd name="T10" fmla="*/ 9 w 64"/>
                <a:gd name="T11" fmla="*/ 80 h 80"/>
                <a:gd name="T12" fmla="*/ 0 w 64"/>
                <a:gd name="T1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0">
                  <a:moveTo>
                    <a:pt x="0" y="63"/>
                  </a:moveTo>
                  <a:cubicBezTo>
                    <a:pt x="3" y="29"/>
                    <a:pt x="20" y="7"/>
                    <a:pt x="50" y="0"/>
                  </a:cubicBezTo>
                  <a:cubicBezTo>
                    <a:pt x="55" y="0"/>
                    <a:pt x="59" y="2"/>
                    <a:pt x="64" y="3"/>
                  </a:cubicBezTo>
                  <a:cubicBezTo>
                    <a:pt x="61" y="6"/>
                    <a:pt x="58" y="10"/>
                    <a:pt x="54" y="11"/>
                  </a:cubicBezTo>
                  <a:cubicBezTo>
                    <a:pt x="26" y="20"/>
                    <a:pt x="15" y="35"/>
                    <a:pt x="14" y="63"/>
                  </a:cubicBezTo>
                  <a:cubicBezTo>
                    <a:pt x="13" y="69"/>
                    <a:pt x="10" y="74"/>
                    <a:pt x="9" y="80"/>
                  </a:cubicBezTo>
                  <a:cubicBezTo>
                    <a:pt x="6" y="74"/>
                    <a:pt x="3" y="69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-2697163" y="1776413"/>
              <a:ext cx="125413" cy="176212"/>
            </a:xfrm>
            <a:custGeom>
              <a:avLst/>
              <a:gdLst>
                <a:gd name="T0" fmla="*/ 0 w 42"/>
                <a:gd name="T1" fmla="*/ 42 h 59"/>
                <a:gd name="T2" fmla="*/ 30 w 42"/>
                <a:gd name="T3" fmla="*/ 1 h 59"/>
                <a:gd name="T4" fmla="*/ 42 w 42"/>
                <a:gd name="T5" fmla="*/ 3 h 59"/>
                <a:gd name="T6" fmla="*/ 34 w 42"/>
                <a:gd name="T7" fmla="*/ 12 h 59"/>
                <a:gd name="T8" fmla="*/ 12 w 42"/>
                <a:gd name="T9" fmla="*/ 45 h 59"/>
                <a:gd name="T10" fmla="*/ 7 w 42"/>
                <a:gd name="T11" fmla="*/ 59 h 59"/>
                <a:gd name="T12" fmla="*/ 0 w 42"/>
                <a:gd name="T13" fmla="*/ 44 h 59"/>
                <a:gd name="T14" fmla="*/ 0 w 42"/>
                <a:gd name="T15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9">
                  <a:moveTo>
                    <a:pt x="0" y="42"/>
                  </a:moveTo>
                  <a:cubicBezTo>
                    <a:pt x="1" y="21"/>
                    <a:pt x="12" y="5"/>
                    <a:pt x="30" y="1"/>
                  </a:cubicBezTo>
                  <a:cubicBezTo>
                    <a:pt x="34" y="0"/>
                    <a:pt x="38" y="2"/>
                    <a:pt x="42" y="3"/>
                  </a:cubicBezTo>
                  <a:cubicBezTo>
                    <a:pt x="40" y="6"/>
                    <a:pt x="38" y="10"/>
                    <a:pt x="34" y="12"/>
                  </a:cubicBezTo>
                  <a:cubicBezTo>
                    <a:pt x="20" y="18"/>
                    <a:pt x="12" y="30"/>
                    <a:pt x="12" y="45"/>
                  </a:cubicBezTo>
                  <a:cubicBezTo>
                    <a:pt x="12" y="50"/>
                    <a:pt x="9" y="54"/>
                    <a:pt x="7" y="59"/>
                  </a:cubicBezTo>
                  <a:cubicBezTo>
                    <a:pt x="5" y="54"/>
                    <a:pt x="2" y="49"/>
                    <a:pt x="0" y="44"/>
                  </a:cubicBezTo>
                  <a:cubicBezTo>
                    <a:pt x="0" y="44"/>
                    <a:pt x="0" y="43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358776" y="2909455"/>
            <a:ext cx="8432800" cy="3272171"/>
          </a:xfrm>
          <a:prstGeom prst="roundRect">
            <a:avLst>
              <a:gd name="adj" fmla="val 1678"/>
            </a:avLst>
          </a:prstGeom>
          <a:noFill/>
          <a:ln w="12700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129378" y="4400344"/>
            <a:ext cx="3272172" cy="290393"/>
          </a:xfrm>
          <a:prstGeom prst="round2Same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en-US" sz="1200" b="1" dirty="0">
                <a:solidFill>
                  <a:schemeClr val="bg1"/>
                </a:solidFill>
              </a:rPr>
              <a:t>Diagnosis &amp; Treatment</a:t>
            </a:r>
            <a:r>
              <a:rPr lang="en-US" sz="1200" baseline="30000" dirty="0">
                <a:solidFill>
                  <a:schemeClr val="bg1"/>
                </a:solidFill>
              </a:rPr>
              <a:t>1,c</a:t>
            </a:r>
          </a:p>
        </p:txBody>
      </p:sp>
      <p:cxnSp>
        <p:nvCxnSpPr>
          <p:cNvPr id="4891" name="Straight Arrow Connector 4890">
            <a:extLst>
              <a:ext uri="{FF2B5EF4-FFF2-40B4-BE49-F238E27FC236}">
                <a16:creationId xmlns:a16="http://schemas.microsoft.com/office/drawing/2014/main" id="{B0AD602F-2F83-4E31-BC6B-F3732F401FE6}"/>
              </a:ext>
            </a:extLst>
          </p:cNvPr>
          <p:cNvCxnSpPr>
            <a:cxnSpLocks/>
            <a:stCxn id="4913" idx="2"/>
            <a:endCxn id="4923" idx="0"/>
          </p:cNvCxnSpPr>
          <p:nvPr/>
        </p:nvCxnSpPr>
        <p:spPr>
          <a:xfrm flipH="1">
            <a:off x="5462636" y="4844929"/>
            <a:ext cx="1" cy="3535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5" name="Rounded Rectangle 134">
            <a:extLst>
              <a:ext uri="{FF2B5EF4-FFF2-40B4-BE49-F238E27FC236}">
                <a16:creationId xmlns:a16="http://schemas.microsoft.com/office/drawing/2014/main" id="{8476FEEE-D237-48C8-802A-2BE62CDCED56}"/>
              </a:ext>
            </a:extLst>
          </p:cNvPr>
          <p:cNvSpPr>
            <a:spLocks/>
          </p:cNvSpPr>
          <p:nvPr/>
        </p:nvSpPr>
        <p:spPr>
          <a:xfrm>
            <a:off x="2071559" y="4357778"/>
            <a:ext cx="1171727" cy="412532"/>
          </a:xfrm>
          <a:prstGeom prst="roundRect">
            <a:avLst>
              <a:gd name="adj" fmla="val 97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Secondary Hypereosinophilia</a:t>
            </a:r>
            <a:endParaRPr lang="en-US" sz="900" b="1" baseline="30000" dirty="0">
              <a:solidFill>
                <a:srgbClr val="FFFFFF"/>
              </a:solidFill>
            </a:endParaRPr>
          </a:p>
        </p:txBody>
      </p:sp>
      <p:grpSp>
        <p:nvGrpSpPr>
          <p:cNvPr id="4019" name="Group 5"/>
          <p:cNvGrpSpPr/>
          <p:nvPr/>
        </p:nvGrpSpPr>
        <p:grpSpPr>
          <a:xfrm>
            <a:off x="783218" y="2983750"/>
            <a:ext cx="745226" cy="3076956"/>
            <a:chOff x="1039049" y="2279594"/>
            <a:chExt cx="745226" cy="2344592"/>
          </a:xfrm>
        </p:grpSpPr>
        <p:sp>
          <p:nvSpPr>
            <p:cNvPr id="4896" name="Rounded Rectangle 4895"/>
            <p:cNvSpPr/>
            <p:nvPr/>
          </p:nvSpPr>
          <p:spPr bwMode="auto">
            <a:xfrm>
              <a:off x="1039049" y="2279594"/>
              <a:ext cx="745226" cy="2344592"/>
            </a:xfrm>
            <a:prstGeom prst="roundRect">
              <a:avLst>
                <a:gd name="adj" fmla="val 14601"/>
              </a:avLst>
            </a:prstGeom>
            <a:solidFill>
              <a:schemeClr val="accent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8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897" name="Rectangle 4896"/>
            <p:cNvSpPr/>
            <p:nvPr/>
          </p:nvSpPr>
          <p:spPr>
            <a:xfrm rot="16200000">
              <a:off x="824162" y="3205669"/>
              <a:ext cx="117499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/>
              <a:r>
                <a:rPr lang="en-US" sz="1400" b="1" dirty="0">
                  <a:solidFill>
                    <a:srgbClr val="FFFFFF"/>
                  </a:solidFill>
                </a:rPr>
                <a:t>Hypereosinophilia</a:t>
              </a:r>
            </a:p>
            <a:p>
              <a:pPr algn="ctr" defTabSz="685800"/>
              <a:r>
                <a:rPr lang="en-US" sz="1200" b="1" dirty="0">
                  <a:solidFill>
                    <a:srgbClr val="FFFFFF"/>
                  </a:solidFill>
                </a:rPr>
                <a:t>(</a:t>
              </a:r>
              <a:r>
                <a:rPr lang="en-US" sz="1100" b="1" dirty="0">
                  <a:solidFill>
                    <a:srgbClr val="FFFFFF"/>
                  </a:solidFill>
                </a:rPr>
                <a:t>≥ 1.5 </a:t>
              </a:r>
              <a:r>
                <a:rPr lang="en-US" sz="1200" b="1" dirty="0">
                  <a:solidFill>
                    <a:srgbClr val="FFFFFF"/>
                  </a:solidFill>
                </a:rPr>
                <a:t>× 10</a:t>
              </a:r>
              <a:r>
                <a:rPr lang="en-US" sz="1200" b="1" baseline="30000" dirty="0">
                  <a:solidFill>
                    <a:srgbClr val="FFFFFF"/>
                  </a:solidFill>
                </a:rPr>
                <a:t>9</a:t>
              </a:r>
              <a:r>
                <a:rPr lang="en-US" sz="1200" b="1" dirty="0">
                  <a:solidFill>
                    <a:srgbClr val="FFFFFF"/>
                  </a:solidFill>
                </a:rPr>
                <a:t>/L)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899" name="Rounded Rectangle 4898"/>
          <p:cNvSpPr>
            <a:spLocks/>
          </p:cNvSpPr>
          <p:nvPr/>
        </p:nvSpPr>
        <p:spPr>
          <a:xfrm>
            <a:off x="2058813" y="3484970"/>
            <a:ext cx="1173955" cy="6164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Screen for</a:t>
            </a:r>
            <a:br>
              <a:rPr lang="en-US" sz="900" b="1" dirty="0">
                <a:solidFill>
                  <a:srgbClr val="FFFFFF"/>
                </a:solidFill>
              </a:rPr>
            </a:br>
            <a:r>
              <a:rPr lang="en-US" sz="900" b="1" dirty="0">
                <a:solidFill>
                  <a:srgbClr val="FFFFFF"/>
                </a:solidFill>
              </a:rPr>
              <a:t>secondary causes</a:t>
            </a:r>
            <a:endParaRPr lang="en-US" sz="900" b="1" baseline="30000" dirty="0">
              <a:solidFill>
                <a:srgbClr val="FFFFFF"/>
              </a:solidFill>
            </a:endParaRPr>
          </a:p>
        </p:txBody>
      </p:sp>
      <p:grpSp>
        <p:nvGrpSpPr>
          <p:cNvPr id="4020" name="Group 4899"/>
          <p:cNvGrpSpPr/>
          <p:nvPr/>
        </p:nvGrpSpPr>
        <p:grpSpPr>
          <a:xfrm>
            <a:off x="2394428" y="3033012"/>
            <a:ext cx="525986" cy="701315"/>
            <a:chOff x="2128161" y="1234412"/>
            <a:chExt cx="645390" cy="645390"/>
          </a:xfrm>
        </p:grpSpPr>
        <p:sp>
          <p:nvSpPr>
            <p:cNvPr id="4962" name="Oval 4961"/>
            <p:cNvSpPr/>
            <p:nvPr/>
          </p:nvSpPr>
          <p:spPr bwMode="auto">
            <a:xfrm>
              <a:off x="2128161" y="1234412"/>
              <a:ext cx="645390" cy="6453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8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63" name="Freeform 4962"/>
            <p:cNvSpPr>
              <a:spLocks/>
            </p:cNvSpPr>
            <p:nvPr/>
          </p:nvSpPr>
          <p:spPr bwMode="auto">
            <a:xfrm>
              <a:off x="2245577" y="1342385"/>
              <a:ext cx="396980" cy="446658"/>
            </a:xfrm>
            <a:custGeom>
              <a:avLst/>
              <a:gdLst>
                <a:gd name="connsiteX0" fmla="*/ 148123 w 372054"/>
                <a:gd name="connsiteY0" fmla="*/ 303183 h 418611"/>
                <a:gd name="connsiteX1" fmla="*/ 145555 w 372054"/>
                <a:gd name="connsiteY1" fmla="*/ 304210 h 418611"/>
                <a:gd name="connsiteX2" fmla="*/ 149058 w 372054"/>
                <a:gd name="connsiteY2" fmla="*/ 310079 h 418611"/>
                <a:gd name="connsiteX3" fmla="*/ 144799 w 372054"/>
                <a:gd name="connsiteY3" fmla="*/ 315667 h 418611"/>
                <a:gd name="connsiteX4" fmla="*/ 149862 w 372054"/>
                <a:gd name="connsiteY4" fmla="*/ 319266 h 418611"/>
                <a:gd name="connsiteX5" fmla="*/ 145998 w 372054"/>
                <a:gd name="connsiteY5" fmla="*/ 327679 h 418611"/>
                <a:gd name="connsiteX6" fmla="*/ 145998 w 372054"/>
                <a:gd name="connsiteY6" fmla="*/ 320071 h 418611"/>
                <a:gd name="connsiteX7" fmla="*/ 141203 w 372054"/>
                <a:gd name="connsiteY7" fmla="*/ 316772 h 418611"/>
                <a:gd name="connsiteX8" fmla="*/ 145603 w 372054"/>
                <a:gd name="connsiteY8" fmla="*/ 310742 h 418611"/>
                <a:gd name="connsiteX9" fmla="*/ 141487 w 372054"/>
                <a:gd name="connsiteY9" fmla="*/ 305835 h 418611"/>
                <a:gd name="connsiteX10" fmla="*/ 133235 w 372054"/>
                <a:gd name="connsiteY10" fmla="*/ 309132 h 418611"/>
                <a:gd name="connsiteX11" fmla="*/ 127068 w 372054"/>
                <a:gd name="connsiteY11" fmla="*/ 323495 h 418611"/>
                <a:gd name="connsiteX12" fmla="*/ 148123 w 372054"/>
                <a:gd name="connsiteY12" fmla="*/ 343806 h 418611"/>
                <a:gd name="connsiteX13" fmla="*/ 169178 w 372054"/>
                <a:gd name="connsiteY13" fmla="*/ 323495 h 418611"/>
                <a:gd name="connsiteX14" fmla="*/ 148123 w 372054"/>
                <a:gd name="connsiteY14" fmla="*/ 303183 h 418611"/>
                <a:gd name="connsiteX15" fmla="*/ 353780 w 372054"/>
                <a:gd name="connsiteY15" fmla="*/ 172893 h 418611"/>
                <a:gd name="connsiteX16" fmla="*/ 359604 w 372054"/>
                <a:gd name="connsiteY16" fmla="*/ 182912 h 418611"/>
                <a:gd name="connsiteX17" fmla="*/ 358798 w 372054"/>
                <a:gd name="connsiteY17" fmla="*/ 241862 h 418611"/>
                <a:gd name="connsiteX18" fmla="*/ 269648 w 372054"/>
                <a:gd name="connsiteY18" fmla="*/ 362981 h 418611"/>
                <a:gd name="connsiteX19" fmla="*/ 260330 w 372054"/>
                <a:gd name="connsiteY19" fmla="*/ 368080 h 418611"/>
                <a:gd name="connsiteX20" fmla="*/ 260330 w 372054"/>
                <a:gd name="connsiteY20" fmla="*/ 364055 h 418611"/>
                <a:gd name="connsiteX21" fmla="*/ 264810 w 372054"/>
                <a:gd name="connsiteY21" fmla="*/ 357346 h 418611"/>
                <a:gd name="connsiteX22" fmla="*/ 338459 w 372054"/>
                <a:gd name="connsiteY22" fmla="*/ 279790 h 418611"/>
                <a:gd name="connsiteX23" fmla="*/ 352347 w 372054"/>
                <a:gd name="connsiteY23" fmla="*/ 211179 h 418611"/>
                <a:gd name="connsiteX24" fmla="*/ 351182 w 372054"/>
                <a:gd name="connsiteY24" fmla="*/ 178171 h 418611"/>
                <a:gd name="connsiteX25" fmla="*/ 353780 w 372054"/>
                <a:gd name="connsiteY25" fmla="*/ 172893 h 418611"/>
                <a:gd name="connsiteX26" fmla="*/ 16529 w 372054"/>
                <a:gd name="connsiteY26" fmla="*/ 171407 h 418611"/>
                <a:gd name="connsiteX27" fmla="*/ 19121 w 372054"/>
                <a:gd name="connsiteY27" fmla="*/ 205137 h 418611"/>
                <a:gd name="connsiteX28" fmla="*/ 22877 w 372054"/>
                <a:gd name="connsiteY28" fmla="*/ 252735 h 418611"/>
                <a:gd name="connsiteX29" fmla="*/ 89662 w 372054"/>
                <a:gd name="connsiteY29" fmla="*/ 347483 h 418611"/>
                <a:gd name="connsiteX30" fmla="*/ 107454 w 372054"/>
                <a:gd name="connsiteY30" fmla="*/ 365019 h 418611"/>
                <a:gd name="connsiteX31" fmla="*/ 96367 w 372054"/>
                <a:gd name="connsiteY31" fmla="*/ 359113 h 418611"/>
                <a:gd name="connsiteX32" fmla="*/ 11701 w 372054"/>
                <a:gd name="connsiteY32" fmla="*/ 236540 h 418611"/>
                <a:gd name="connsiteX33" fmla="*/ 16529 w 372054"/>
                <a:gd name="connsiteY33" fmla="*/ 171407 h 418611"/>
                <a:gd name="connsiteX34" fmla="*/ 207947 w 372054"/>
                <a:gd name="connsiteY34" fmla="*/ 143487 h 418611"/>
                <a:gd name="connsiteX35" fmla="*/ 194180 w 372054"/>
                <a:gd name="connsiteY35" fmla="*/ 149501 h 418611"/>
                <a:gd name="connsiteX36" fmla="*/ 187507 w 372054"/>
                <a:gd name="connsiteY36" fmla="*/ 166491 h 418611"/>
                <a:gd name="connsiteX37" fmla="*/ 210291 w 372054"/>
                <a:gd name="connsiteY37" fmla="*/ 190517 h 418611"/>
                <a:gd name="connsiteX38" fmla="*/ 233075 w 372054"/>
                <a:gd name="connsiteY38" fmla="*/ 166491 h 418611"/>
                <a:gd name="connsiteX39" fmla="*/ 226401 w 372054"/>
                <a:gd name="connsiteY39" fmla="*/ 149501 h 418611"/>
                <a:gd name="connsiteX40" fmla="*/ 213494 w 372054"/>
                <a:gd name="connsiteY40" fmla="*/ 143863 h 418611"/>
                <a:gd name="connsiteX41" fmla="*/ 216504 w 372054"/>
                <a:gd name="connsiteY41" fmla="*/ 148907 h 418611"/>
                <a:gd name="connsiteX42" fmla="*/ 212245 w 372054"/>
                <a:gd name="connsiteY42" fmla="*/ 154495 h 418611"/>
                <a:gd name="connsiteX43" fmla="*/ 217308 w 372054"/>
                <a:gd name="connsiteY43" fmla="*/ 158094 h 418611"/>
                <a:gd name="connsiteX44" fmla="*/ 213444 w 372054"/>
                <a:gd name="connsiteY44" fmla="*/ 166507 h 418611"/>
                <a:gd name="connsiteX45" fmla="*/ 213444 w 372054"/>
                <a:gd name="connsiteY45" fmla="*/ 158899 h 418611"/>
                <a:gd name="connsiteX46" fmla="*/ 208649 w 372054"/>
                <a:gd name="connsiteY46" fmla="*/ 155600 h 418611"/>
                <a:gd name="connsiteX47" fmla="*/ 213049 w 372054"/>
                <a:gd name="connsiteY47" fmla="*/ 149570 h 418611"/>
                <a:gd name="connsiteX48" fmla="*/ 84292 w 372054"/>
                <a:gd name="connsiteY48" fmla="*/ 110075 h 418611"/>
                <a:gd name="connsiteX49" fmla="*/ 72567 w 372054"/>
                <a:gd name="connsiteY49" fmla="*/ 114997 h 418611"/>
                <a:gd name="connsiteX50" fmla="*/ 67125 w 372054"/>
                <a:gd name="connsiteY50" fmla="*/ 128308 h 418611"/>
                <a:gd name="connsiteX51" fmla="*/ 85703 w 372054"/>
                <a:gd name="connsiteY51" fmla="*/ 147133 h 418611"/>
                <a:gd name="connsiteX52" fmla="*/ 104281 w 372054"/>
                <a:gd name="connsiteY52" fmla="*/ 128308 h 418611"/>
                <a:gd name="connsiteX53" fmla="*/ 98840 w 372054"/>
                <a:gd name="connsiteY53" fmla="*/ 114997 h 418611"/>
                <a:gd name="connsiteX54" fmla="*/ 90097 w 372054"/>
                <a:gd name="connsiteY54" fmla="*/ 111327 h 418611"/>
                <a:gd name="connsiteX55" fmla="*/ 91935 w 372054"/>
                <a:gd name="connsiteY55" fmla="*/ 114407 h 418611"/>
                <a:gd name="connsiteX56" fmla="*/ 87676 w 372054"/>
                <a:gd name="connsiteY56" fmla="*/ 119995 h 418611"/>
                <a:gd name="connsiteX57" fmla="*/ 92740 w 372054"/>
                <a:gd name="connsiteY57" fmla="*/ 123594 h 418611"/>
                <a:gd name="connsiteX58" fmla="*/ 88875 w 372054"/>
                <a:gd name="connsiteY58" fmla="*/ 132007 h 418611"/>
                <a:gd name="connsiteX59" fmla="*/ 88875 w 372054"/>
                <a:gd name="connsiteY59" fmla="*/ 124399 h 418611"/>
                <a:gd name="connsiteX60" fmla="*/ 84080 w 372054"/>
                <a:gd name="connsiteY60" fmla="*/ 121100 h 418611"/>
                <a:gd name="connsiteX61" fmla="*/ 88481 w 372054"/>
                <a:gd name="connsiteY61" fmla="*/ 115070 h 418611"/>
                <a:gd name="connsiteX62" fmla="*/ 81396 w 372054"/>
                <a:gd name="connsiteY62" fmla="*/ 92217 h 418611"/>
                <a:gd name="connsiteX63" fmla="*/ 103955 w 372054"/>
                <a:gd name="connsiteY63" fmla="*/ 97305 h 418611"/>
                <a:gd name="connsiteX64" fmla="*/ 134316 w 372054"/>
                <a:gd name="connsiteY64" fmla="*/ 104013 h 418611"/>
                <a:gd name="connsiteX65" fmla="*/ 284964 w 372054"/>
                <a:gd name="connsiteY65" fmla="*/ 110275 h 418611"/>
                <a:gd name="connsiteX66" fmla="*/ 345062 w 372054"/>
                <a:gd name="connsiteY66" fmla="*/ 118504 h 418611"/>
                <a:gd name="connsiteX67" fmla="*/ 371762 w 372054"/>
                <a:gd name="connsiteY67" fmla="*/ 133532 h 418611"/>
                <a:gd name="connsiteX68" fmla="*/ 363547 w 372054"/>
                <a:gd name="connsiteY68" fmla="*/ 149991 h 418611"/>
                <a:gd name="connsiteX69" fmla="*/ 291840 w 372054"/>
                <a:gd name="connsiteY69" fmla="*/ 144356 h 418611"/>
                <a:gd name="connsiteX70" fmla="*/ 235314 w 372054"/>
                <a:gd name="connsiteY70" fmla="*/ 137647 h 418611"/>
                <a:gd name="connsiteX71" fmla="*/ 238796 w 372054"/>
                <a:gd name="connsiteY71" fmla="*/ 149633 h 418611"/>
                <a:gd name="connsiteX72" fmla="*/ 240404 w 372054"/>
                <a:gd name="connsiteY72" fmla="*/ 185950 h 418611"/>
                <a:gd name="connsiteX73" fmla="*/ 238618 w 372054"/>
                <a:gd name="connsiteY73" fmla="*/ 251786 h 418611"/>
                <a:gd name="connsiteX74" fmla="*/ 241118 w 372054"/>
                <a:gd name="connsiteY74" fmla="*/ 354028 h 418611"/>
                <a:gd name="connsiteX75" fmla="*/ 240940 w 372054"/>
                <a:gd name="connsiteY75" fmla="*/ 404746 h 418611"/>
                <a:gd name="connsiteX76" fmla="*/ 221740 w 372054"/>
                <a:gd name="connsiteY76" fmla="*/ 418611 h 418611"/>
                <a:gd name="connsiteX77" fmla="*/ 208256 w 372054"/>
                <a:gd name="connsiteY77" fmla="*/ 412260 h 418611"/>
                <a:gd name="connsiteX78" fmla="*/ 198969 w 372054"/>
                <a:gd name="connsiteY78" fmla="*/ 338106 h 418611"/>
                <a:gd name="connsiteX79" fmla="*/ 196290 w 372054"/>
                <a:gd name="connsiteY79" fmla="*/ 289713 h 418611"/>
                <a:gd name="connsiteX80" fmla="*/ 195397 w 372054"/>
                <a:gd name="connsiteY80" fmla="*/ 278710 h 418611"/>
                <a:gd name="connsiteX81" fmla="*/ 184771 w 372054"/>
                <a:gd name="connsiteY81" fmla="*/ 278710 h 418611"/>
                <a:gd name="connsiteX82" fmla="*/ 174144 w 372054"/>
                <a:gd name="connsiteY82" fmla="*/ 278710 h 418611"/>
                <a:gd name="connsiteX83" fmla="*/ 175127 w 372054"/>
                <a:gd name="connsiteY83" fmla="*/ 288460 h 418611"/>
                <a:gd name="connsiteX84" fmla="*/ 180217 w 372054"/>
                <a:gd name="connsiteY84" fmla="*/ 307961 h 418611"/>
                <a:gd name="connsiteX85" fmla="*/ 178431 w 372054"/>
                <a:gd name="connsiteY85" fmla="*/ 344725 h 418611"/>
                <a:gd name="connsiteX86" fmla="*/ 171108 w 372054"/>
                <a:gd name="connsiteY86" fmla="*/ 377911 h 418611"/>
                <a:gd name="connsiteX87" fmla="*/ 163071 w 372054"/>
                <a:gd name="connsiteY87" fmla="*/ 413602 h 418611"/>
                <a:gd name="connsiteX88" fmla="*/ 150302 w 372054"/>
                <a:gd name="connsiteY88" fmla="*/ 418611 h 418611"/>
                <a:gd name="connsiteX89" fmla="*/ 138246 w 372054"/>
                <a:gd name="connsiteY89" fmla="*/ 415212 h 418611"/>
                <a:gd name="connsiteX90" fmla="*/ 130030 w 372054"/>
                <a:gd name="connsiteY90" fmla="*/ 381668 h 418611"/>
                <a:gd name="connsiteX91" fmla="*/ 129941 w 372054"/>
                <a:gd name="connsiteY91" fmla="*/ 358590 h 418611"/>
                <a:gd name="connsiteX92" fmla="*/ 124047 w 372054"/>
                <a:gd name="connsiteY92" fmla="*/ 352418 h 418611"/>
                <a:gd name="connsiteX93" fmla="*/ 112349 w 372054"/>
                <a:gd name="connsiteY93" fmla="*/ 325851 h 418611"/>
                <a:gd name="connsiteX94" fmla="*/ 124583 w 372054"/>
                <a:gd name="connsiteY94" fmla="*/ 297942 h 418611"/>
                <a:gd name="connsiteX95" fmla="*/ 131905 w 372054"/>
                <a:gd name="connsiteY95" fmla="*/ 290607 h 418611"/>
                <a:gd name="connsiteX96" fmla="*/ 132888 w 372054"/>
                <a:gd name="connsiteY96" fmla="*/ 269586 h 418611"/>
                <a:gd name="connsiteX97" fmla="*/ 134227 w 372054"/>
                <a:gd name="connsiteY97" fmla="*/ 138183 h 418611"/>
                <a:gd name="connsiteX98" fmla="*/ 116010 w 372054"/>
                <a:gd name="connsiteY98" fmla="*/ 147934 h 418611"/>
                <a:gd name="connsiteX99" fmla="*/ 62252 w 372054"/>
                <a:gd name="connsiteY99" fmla="*/ 155000 h 418611"/>
                <a:gd name="connsiteX100" fmla="*/ 46357 w 372054"/>
                <a:gd name="connsiteY100" fmla="*/ 149365 h 418611"/>
                <a:gd name="connsiteX101" fmla="*/ 24747 w 372054"/>
                <a:gd name="connsiteY101" fmla="*/ 151333 h 418611"/>
                <a:gd name="connsiteX102" fmla="*/ 6351 w 372054"/>
                <a:gd name="connsiteY102" fmla="*/ 148470 h 418611"/>
                <a:gd name="connsiteX103" fmla="*/ 904 w 372054"/>
                <a:gd name="connsiteY103" fmla="*/ 131475 h 418611"/>
                <a:gd name="connsiteX104" fmla="*/ 26443 w 372054"/>
                <a:gd name="connsiteY104" fmla="*/ 118594 h 418611"/>
                <a:gd name="connsiteX105" fmla="*/ 60109 w 372054"/>
                <a:gd name="connsiteY105" fmla="*/ 104103 h 418611"/>
                <a:gd name="connsiteX106" fmla="*/ 81396 w 372054"/>
                <a:gd name="connsiteY106" fmla="*/ 92217 h 418611"/>
                <a:gd name="connsiteX107" fmla="*/ 245578 w 372054"/>
                <a:gd name="connsiteY107" fmla="*/ 45338 h 418611"/>
                <a:gd name="connsiteX108" fmla="*/ 261503 w 372054"/>
                <a:gd name="connsiteY108" fmla="*/ 51909 h 418611"/>
                <a:gd name="connsiteX109" fmla="*/ 316371 w 372054"/>
                <a:gd name="connsiteY109" fmla="*/ 92408 h 418611"/>
                <a:gd name="connsiteX110" fmla="*/ 310095 w 372054"/>
                <a:gd name="connsiteY110" fmla="*/ 92855 h 418611"/>
                <a:gd name="connsiteX111" fmla="*/ 293061 w 372054"/>
                <a:gd name="connsiteY111" fmla="*/ 80607 h 418611"/>
                <a:gd name="connsiteX112" fmla="*/ 251820 w 372054"/>
                <a:gd name="connsiteY112" fmla="*/ 55843 h 418611"/>
                <a:gd name="connsiteX113" fmla="*/ 242496 w 372054"/>
                <a:gd name="connsiteY113" fmla="*/ 48154 h 418611"/>
                <a:gd name="connsiteX114" fmla="*/ 245578 w 372054"/>
                <a:gd name="connsiteY114" fmla="*/ 45338 h 418611"/>
                <a:gd name="connsiteX115" fmla="*/ 128290 w 372054"/>
                <a:gd name="connsiteY115" fmla="*/ 45211 h 418611"/>
                <a:gd name="connsiteX116" fmla="*/ 129050 w 372054"/>
                <a:gd name="connsiteY116" fmla="*/ 47446 h 418611"/>
                <a:gd name="connsiteX117" fmla="*/ 80283 w 372054"/>
                <a:gd name="connsiteY117" fmla="*/ 73814 h 418611"/>
                <a:gd name="connsiteX118" fmla="*/ 74556 w 372054"/>
                <a:gd name="connsiteY118" fmla="*/ 73814 h 418611"/>
                <a:gd name="connsiteX119" fmla="*/ 83505 w 372054"/>
                <a:gd name="connsiteY119" fmla="*/ 67289 h 418611"/>
                <a:gd name="connsiteX120" fmla="*/ 125381 w 372054"/>
                <a:gd name="connsiteY120" fmla="*/ 45390 h 418611"/>
                <a:gd name="connsiteX121" fmla="*/ 128290 w 372054"/>
                <a:gd name="connsiteY121" fmla="*/ 45211 h 418611"/>
                <a:gd name="connsiteX122" fmla="*/ 184039 w 372054"/>
                <a:gd name="connsiteY122" fmla="*/ 0 h 418611"/>
                <a:gd name="connsiteX123" fmla="*/ 223671 w 372054"/>
                <a:gd name="connsiteY123" fmla="*/ 40870 h 418611"/>
                <a:gd name="connsiteX124" fmla="*/ 184039 w 372054"/>
                <a:gd name="connsiteY124" fmla="*/ 81741 h 418611"/>
                <a:gd name="connsiteX125" fmla="*/ 144408 w 372054"/>
                <a:gd name="connsiteY125" fmla="*/ 40870 h 418611"/>
                <a:gd name="connsiteX126" fmla="*/ 184039 w 372054"/>
                <a:gd name="connsiteY126" fmla="*/ 0 h 41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372054" h="418611">
                  <a:moveTo>
                    <a:pt x="148123" y="303183"/>
                  </a:moveTo>
                  <a:lnTo>
                    <a:pt x="145555" y="304210"/>
                  </a:lnTo>
                  <a:lnTo>
                    <a:pt x="149058" y="310079"/>
                  </a:lnTo>
                  <a:lnTo>
                    <a:pt x="144799" y="315667"/>
                  </a:lnTo>
                  <a:lnTo>
                    <a:pt x="149862" y="319266"/>
                  </a:lnTo>
                  <a:lnTo>
                    <a:pt x="145998" y="327679"/>
                  </a:lnTo>
                  <a:lnTo>
                    <a:pt x="145998" y="320071"/>
                  </a:lnTo>
                  <a:lnTo>
                    <a:pt x="141203" y="316772"/>
                  </a:lnTo>
                  <a:lnTo>
                    <a:pt x="145603" y="310742"/>
                  </a:lnTo>
                  <a:lnTo>
                    <a:pt x="141487" y="305835"/>
                  </a:lnTo>
                  <a:lnTo>
                    <a:pt x="133235" y="309132"/>
                  </a:lnTo>
                  <a:cubicBezTo>
                    <a:pt x="129425" y="312808"/>
                    <a:pt x="127068" y="317886"/>
                    <a:pt x="127068" y="323495"/>
                  </a:cubicBezTo>
                  <a:cubicBezTo>
                    <a:pt x="127068" y="334713"/>
                    <a:pt x="136495" y="343806"/>
                    <a:pt x="148123" y="343806"/>
                  </a:cubicBezTo>
                  <a:cubicBezTo>
                    <a:pt x="159751" y="343806"/>
                    <a:pt x="169178" y="334713"/>
                    <a:pt x="169178" y="323495"/>
                  </a:cubicBezTo>
                  <a:cubicBezTo>
                    <a:pt x="169178" y="312277"/>
                    <a:pt x="159751" y="303183"/>
                    <a:pt x="148123" y="303183"/>
                  </a:cubicBezTo>
                  <a:close/>
                  <a:moveTo>
                    <a:pt x="353780" y="172893"/>
                  </a:moveTo>
                  <a:cubicBezTo>
                    <a:pt x="357185" y="172893"/>
                    <a:pt x="357812" y="174056"/>
                    <a:pt x="359604" y="182912"/>
                  </a:cubicBezTo>
                  <a:cubicBezTo>
                    <a:pt x="362382" y="197046"/>
                    <a:pt x="362023" y="226655"/>
                    <a:pt x="358798" y="241862"/>
                  </a:cubicBezTo>
                  <a:cubicBezTo>
                    <a:pt x="348046" y="294102"/>
                    <a:pt x="316239" y="337308"/>
                    <a:pt x="269648" y="362981"/>
                  </a:cubicBezTo>
                  <a:lnTo>
                    <a:pt x="260330" y="368080"/>
                  </a:lnTo>
                  <a:lnTo>
                    <a:pt x="260330" y="364055"/>
                  </a:lnTo>
                  <a:cubicBezTo>
                    <a:pt x="260330" y="361371"/>
                    <a:pt x="261853" y="359135"/>
                    <a:pt x="264810" y="357346"/>
                  </a:cubicBezTo>
                  <a:cubicBezTo>
                    <a:pt x="302441" y="334446"/>
                    <a:pt x="323048" y="312798"/>
                    <a:pt x="338459" y="279790"/>
                  </a:cubicBezTo>
                  <a:cubicBezTo>
                    <a:pt x="349659" y="256085"/>
                    <a:pt x="352257" y="242846"/>
                    <a:pt x="352347" y="211179"/>
                  </a:cubicBezTo>
                  <a:cubicBezTo>
                    <a:pt x="352347" y="195972"/>
                    <a:pt x="351809" y="181123"/>
                    <a:pt x="351182" y="178171"/>
                  </a:cubicBezTo>
                  <a:cubicBezTo>
                    <a:pt x="350107" y="173430"/>
                    <a:pt x="350286" y="172893"/>
                    <a:pt x="353780" y="172893"/>
                  </a:cubicBezTo>
                  <a:close/>
                  <a:moveTo>
                    <a:pt x="16529" y="171407"/>
                  </a:moveTo>
                  <a:cubicBezTo>
                    <a:pt x="18764" y="171407"/>
                    <a:pt x="19121" y="175433"/>
                    <a:pt x="19121" y="205137"/>
                  </a:cubicBezTo>
                  <a:cubicBezTo>
                    <a:pt x="19121" y="235467"/>
                    <a:pt x="19479" y="240388"/>
                    <a:pt x="22877" y="252735"/>
                  </a:cubicBezTo>
                  <a:cubicBezTo>
                    <a:pt x="33248" y="290938"/>
                    <a:pt x="54705" y="321268"/>
                    <a:pt x="89662" y="347483"/>
                  </a:cubicBezTo>
                  <a:cubicBezTo>
                    <a:pt x="100838" y="355803"/>
                    <a:pt x="110225" y="365108"/>
                    <a:pt x="107454" y="365019"/>
                  </a:cubicBezTo>
                  <a:cubicBezTo>
                    <a:pt x="107096" y="364929"/>
                    <a:pt x="102089" y="362334"/>
                    <a:pt x="96367" y="359113"/>
                  </a:cubicBezTo>
                  <a:cubicBezTo>
                    <a:pt x="52648" y="334778"/>
                    <a:pt x="20999" y="288970"/>
                    <a:pt x="11701" y="236540"/>
                  </a:cubicBezTo>
                  <a:cubicBezTo>
                    <a:pt x="7678" y="213726"/>
                    <a:pt x="10807" y="171407"/>
                    <a:pt x="16529" y="171407"/>
                  </a:cubicBezTo>
                  <a:close/>
                  <a:moveTo>
                    <a:pt x="207947" y="143487"/>
                  </a:moveTo>
                  <a:lnTo>
                    <a:pt x="194180" y="149501"/>
                  </a:lnTo>
                  <a:cubicBezTo>
                    <a:pt x="190057" y="153849"/>
                    <a:pt x="187507" y="159856"/>
                    <a:pt x="187507" y="166491"/>
                  </a:cubicBezTo>
                  <a:cubicBezTo>
                    <a:pt x="187507" y="179760"/>
                    <a:pt x="197707" y="190517"/>
                    <a:pt x="210291" y="190517"/>
                  </a:cubicBezTo>
                  <a:cubicBezTo>
                    <a:pt x="222874" y="190517"/>
                    <a:pt x="233075" y="179760"/>
                    <a:pt x="233075" y="166491"/>
                  </a:cubicBezTo>
                  <a:cubicBezTo>
                    <a:pt x="233075" y="159856"/>
                    <a:pt x="230524" y="153849"/>
                    <a:pt x="226401" y="149501"/>
                  </a:cubicBezTo>
                  <a:lnTo>
                    <a:pt x="213494" y="143863"/>
                  </a:lnTo>
                  <a:lnTo>
                    <a:pt x="216504" y="148907"/>
                  </a:lnTo>
                  <a:lnTo>
                    <a:pt x="212245" y="154495"/>
                  </a:lnTo>
                  <a:lnTo>
                    <a:pt x="217308" y="158094"/>
                  </a:lnTo>
                  <a:lnTo>
                    <a:pt x="213444" y="166507"/>
                  </a:lnTo>
                  <a:lnTo>
                    <a:pt x="213444" y="158899"/>
                  </a:lnTo>
                  <a:lnTo>
                    <a:pt x="208649" y="155600"/>
                  </a:lnTo>
                  <a:lnTo>
                    <a:pt x="213049" y="149570"/>
                  </a:lnTo>
                  <a:close/>
                  <a:moveTo>
                    <a:pt x="84292" y="110075"/>
                  </a:moveTo>
                  <a:lnTo>
                    <a:pt x="72567" y="114997"/>
                  </a:lnTo>
                  <a:cubicBezTo>
                    <a:pt x="69205" y="118403"/>
                    <a:pt x="67125" y="123110"/>
                    <a:pt x="67125" y="128308"/>
                  </a:cubicBezTo>
                  <a:cubicBezTo>
                    <a:pt x="67125" y="138705"/>
                    <a:pt x="75443" y="147133"/>
                    <a:pt x="85703" y="147133"/>
                  </a:cubicBezTo>
                  <a:cubicBezTo>
                    <a:pt x="95963" y="147133"/>
                    <a:pt x="104281" y="138705"/>
                    <a:pt x="104281" y="128308"/>
                  </a:cubicBezTo>
                  <a:cubicBezTo>
                    <a:pt x="104281" y="123110"/>
                    <a:pt x="102201" y="118403"/>
                    <a:pt x="98840" y="114997"/>
                  </a:cubicBezTo>
                  <a:lnTo>
                    <a:pt x="90097" y="111327"/>
                  </a:lnTo>
                  <a:lnTo>
                    <a:pt x="91935" y="114407"/>
                  </a:lnTo>
                  <a:lnTo>
                    <a:pt x="87676" y="119995"/>
                  </a:lnTo>
                  <a:lnTo>
                    <a:pt x="92740" y="123594"/>
                  </a:lnTo>
                  <a:lnTo>
                    <a:pt x="88875" y="132007"/>
                  </a:lnTo>
                  <a:lnTo>
                    <a:pt x="88875" y="124399"/>
                  </a:lnTo>
                  <a:lnTo>
                    <a:pt x="84080" y="121100"/>
                  </a:lnTo>
                  <a:lnTo>
                    <a:pt x="88481" y="115070"/>
                  </a:lnTo>
                  <a:close/>
                  <a:moveTo>
                    <a:pt x="81396" y="92217"/>
                  </a:moveTo>
                  <a:cubicBezTo>
                    <a:pt x="88796" y="91065"/>
                    <a:pt x="96409" y="92743"/>
                    <a:pt x="103955" y="97305"/>
                  </a:cubicBezTo>
                  <a:cubicBezTo>
                    <a:pt x="119939" y="107055"/>
                    <a:pt x="117885" y="106608"/>
                    <a:pt x="134316" y="104013"/>
                  </a:cubicBezTo>
                  <a:cubicBezTo>
                    <a:pt x="173787" y="97931"/>
                    <a:pt x="205220" y="99273"/>
                    <a:pt x="284964" y="110275"/>
                  </a:cubicBezTo>
                  <a:cubicBezTo>
                    <a:pt x="313093" y="114211"/>
                    <a:pt x="340150" y="117878"/>
                    <a:pt x="345062" y="118504"/>
                  </a:cubicBezTo>
                  <a:cubicBezTo>
                    <a:pt x="361761" y="120472"/>
                    <a:pt x="369083" y="124587"/>
                    <a:pt x="371762" y="133532"/>
                  </a:cubicBezTo>
                  <a:cubicBezTo>
                    <a:pt x="373280" y="138452"/>
                    <a:pt x="368637" y="147665"/>
                    <a:pt x="363547" y="149991"/>
                  </a:cubicBezTo>
                  <a:cubicBezTo>
                    <a:pt x="357296" y="152943"/>
                    <a:pt x="351224" y="152406"/>
                    <a:pt x="291840" y="144356"/>
                  </a:cubicBezTo>
                  <a:cubicBezTo>
                    <a:pt x="261210" y="140241"/>
                    <a:pt x="235760" y="137200"/>
                    <a:pt x="235314" y="137647"/>
                  </a:cubicBezTo>
                  <a:cubicBezTo>
                    <a:pt x="234867" y="138094"/>
                    <a:pt x="236475" y="143461"/>
                    <a:pt x="238796" y="149633"/>
                  </a:cubicBezTo>
                  <a:cubicBezTo>
                    <a:pt x="243976" y="163051"/>
                    <a:pt x="244422" y="173964"/>
                    <a:pt x="240404" y="185950"/>
                  </a:cubicBezTo>
                  <a:cubicBezTo>
                    <a:pt x="237636" y="194179"/>
                    <a:pt x="237546" y="199010"/>
                    <a:pt x="238618" y="251786"/>
                  </a:cubicBezTo>
                  <a:cubicBezTo>
                    <a:pt x="239243" y="283183"/>
                    <a:pt x="240315" y="329161"/>
                    <a:pt x="241118" y="354028"/>
                  </a:cubicBezTo>
                  <a:cubicBezTo>
                    <a:pt x="241922" y="381400"/>
                    <a:pt x="241832" y="401526"/>
                    <a:pt x="240940" y="404746"/>
                  </a:cubicBezTo>
                  <a:cubicBezTo>
                    <a:pt x="238618" y="413244"/>
                    <a:pt x="231117" y="418611"/>
                    <a:pt x="221740" y="418611"/>
                  </a:cubicBezTo>
                  <a:cubicBezTo>
                    <a:pt x="214686" y="418611"/>
                    <a:pt x="213346" y="417985"/>
                    <a:pt x="208256" y="412260"/>
                  </a:cubicBezTo>
                  <a:cubicBezTo>
                    <a:pt x="201648" y="405015"/>
                    <a:pt x="202006" y="407609"/>
                    <a:pt x="198969" y="338106"/>
                  </a:cubicBezTo>
                  <a:cubicBezTo>
                    <a:pt x="197987" y="317532"/>
                    <a:pt x="196826" y="295706"/>
                    <a:pt x="196290" y="289713"/>
                  </a:cubicBezTo>
                  <a:lnTo>
                    <a:pt x="195397" y="278710"/>
                  </a:lnTo>
                  <a:lnTo>
                    <a:pt x="184771" y="278710"/>
                  </a:lnTo>
                  <a:lnTo>
                    <a:pt x="174144" y="278710"/>
                  </a:lnTo>
                  <a:lnTo>
                    <a:pt x="175127" y="288460"/>
                  </a:lnTo>
                  <a:cubicBezTo>
                    <a:pt x="175662" y="293827"/>
                    <a:pt x="177984" y="302594"/>
                    <a:pt x="180217" y="307961"/>
                  </a:cubicBezTo>
                  <a:cubicBezTo>
                    <a:pt x="186378" y="322452"/>
                    <a:pt x="185842" y="332470"/>
                    <a:pt x="178431" y="344725"/>
                  </a:cubicBezTo>
                  <a:cubicBezTo>
                    <a:pt x="172716" y="354117"/>
                    <a:pt x="172537" y="354833"/>
                    <a:pt x="171108" y="377911"/>
                  </a:cubicBezTo>
                  <a:cubicBezTo>
                    <a:pt x="169233" y="407251"/>
                    <a:pt x="169143" y="407519"/>
                    <a:pt x="163071" y="413602"/>
                  </a:cubicBezTo>
                  <a:cubicBezTo>
                    <a:pt x="158874" y="417806"/>
                    <a:pt x="156820" y="418611"/>
                    <a:pt x="150302" y="418611"/>
                  </a:cubicBezTo>
                  <a:cubicBezTo>
                    <a:pt x="144943" y="418611"/>
                    <a:pt x="141282" y="417538"/>
                    <a:pt x="138246" y="415212"/>
                  </a:cubicBezTo>
                  <a:cubicBezTo>
                    <a:pt x="130923" y="409398"/>
                    <a:pt x="130119" y="406178"/>
                    <a:pt x="130030" y="381668"/>
                  </a:cubicBezTo>
                  <a:lnTo>
                    <a:pt x="129941" y="358590"/>
                  </a:lnTo>
                  <a:lnTo>
                    <a:pt x="124047" y="352418"/>
                  </a:lnTo>
                  <a:cubicBezTo>
                    <a:pt x="115564" y="343473"/>
                    <a:pt x="112349" y="336317"/>
                    <a:pt x="112349" y="325851"/>
                  </a:cubicBezTo>
                  <a:cubicBezTo>
                    <a:pt x="112438" y="314401"/>
                    <a:pt x="115564" y="307156"/>
                    <a:pt x="124583" y="297942"/>
                  </a:cubicBezTo>
                  <a:lnTo>
                    <a:pt x="131905" y="290607"/>
                  </a:lnTo>
                  <a:lnTo>
                    <a:pt x="132888" y="269586"/>
                  </a:lnTo>
                  <a:cubicBezTo>
                    <a:pt x="135299" y="220478"/>
                    <a:pt x="136102" y="139347"/>
                    <a:pt x="134227" y="138183"/>
                  </a:cubicBezTo>
                  <a:cubicBezTo>
                    <a:pt x="129673" y="135321"/>
                    <a:pt x="122440" y="139167"/>
                    <a:pt x="116010" y="147934"/>
                  </a:cubicBezTo>
                  <a:cubicBezTo>
                    <a:pt x="101901" y="167076"/>
                    <a:pt x="81630" y="169760"/>
                    <a:pt x="62252" y="155000"/>
                  </a:cubicBezTo>
                  <a:cubicBezTo>
                    <a:pt x="54305" y="148917"/>
                    <a:pt x="53055" y="148470"/>
                    <a:pt x="46357" y="149365"/>
                  </a:cubicBezTo>
                  <a:cubicBezTo>
                    <a:pt x="42339" y="149902"/>
                    <a:pt x="32605" y="150796"/>
                    <a:pt x="24747" y="151333"/>
                  </a:cubicBezTo>
                  <a:cubicBezTo>
                    <a:pt x="11263" y="152227"/>
                    <a:pt x="10281" y="152138"/>
                    <a:pt x="6351" y="148470"/>
                  </a:cubicBezTo>
                  <a:cubicBezTo>
                    <a:pt x="368" y="142924"/>
                    <a:pt x="-1239" y="137826"/>
                    <a:pt x="904" y="131475"/>
                  </a:cubicBezTo>
                  <a:cubicBezTo>
                    <a:pt x="3405" y="123782"/>
                    <a:pt x="8584" y="121188"/>
                    <a:pt x="26443" y="118594"/>
                  </a:cubicBezTo>
                  <a:cubicBezTo>
                    <a:pt x="46982" y="115731"/>
                    <a:pt x="49840" y="114479"/>
                    <a:pt x="60109" y="104103"/>
                  </a:cubicBezTo>
                  <a:cubicBezTo>
                    <a:pt x="66807" y="97349"/>
                    <a:pt x="73995" y="93369"/>
                    <a:pt x="81396" y="92217"/>
                  </a:cubicBezTo>
                  <a:close/>
                  <a:moveTo>
                    <a:pt x="245578" y="45338"/>
                  </a:moveTo>
                  <a:cubicBezTo>
                    <a:pt x="248189" y="45852"/>
                    <a:pt x="252941" y="47931"/>
                    <a:pt x="261503" y="51909"/>
                  </a:cubicBezTo>
                  <a:cubicBezTo>
                    <a:pt x="280509" y="60670"/>
                    <a:pt x="309736" y="82305"/>
                    <a:pt x="316371" y="92408"/>
                  </a:cubicBezTo>
                  <a:cubicBezTo>
                    <a:pt x="319778" y="97504"/>
                    <a:pt x="318523" y="97593"/>
                    <a:pt x="310095" y="92855"/>
                  </a:cubicBezTo>
                  <a:cubicBezTo>
                    <a:pt x="306509" y="90799"/>
                    <a:pt x="298799" y="85256"/>
                    <a:pt x="293061" y="80607"/>
                  </a:cubicBezTo>
                  <a:cubicBezTo>
                    <a:pt x="280958" y="70862"/>
                    <a:pt x="265358" y="61475"/>
                    <a:pt x="251820" y="55843"/>
                  </a:cubicBezTo>
                  <a:cubicBezTo>
                    <a:pt x="244289" y="52624"/>
                    <a:pt x="242496" y="51194"/>
                    <a:pt x="242496" y="48154"/>
                  </a:cubicBezTo>
                  <a:cubicBezTo>
                    <a:pt x="242496" y="45874"/>
                    <a:pt x="242967" y="44824"/>
                    <a:pt x="245578" y="45338"/>
                  </a:cubicBezTo>
                  <a:close/>
                  <a:moveTo>
                    <a:pt x="128290" y="45211"/>
                  </a:moveTo>
                  <a:cubicBezTo>
                    <a:pt x="128849" y="45524"/>
                    <a:pt x="129050" y="46239"/>
                    <a:pt x="129050" y="47446"/>
                  </a:cubicBezTo>
                  <a:cubicBezTo>
                    <a:pt x="129050" y="51736"/>
                    <a:pt x="88247" y="73814"/>
                    <a:pt x="80283" y="73814"/>
                  </a:cubicBezTo>
                  <a:lnTo>
                    <a:pt x="74556" y="73814"/>
                  </a:lnTo>
                  <a:lnTo>
                    <a:pt x="83505" y="67289"/>
                  </a:lnTo>
                  <a:cubicBezTo>
                    <a:pt x="92005" y="61032"/>
                    <a:pt x="117686" y="47714"/>
                    <a:pt x="125381" y="45390"/>
                  </a:cubicBezTo>
                  <a:cubicBezTo>
                    <a:pt x="126813" y="44988"/>
                    <a:pt x="127730" y="44898"/>
                    <a:pt x="128290" y="45211"/>
                  </a:cubicBezTo>
                  <a:close/>
                  <a:moveTo>
                    <a:pt x="184039" y="0"/>
                  </a:moveTo>
                  <a:cubicBezTo>
                    <a:pt x="205927" y="0"/>
                    <a:pt x="223671" y="18298"/>
                    <a:pt x="223671" y="40870"/>
                  </a:cubicBezTo>
                  <a:cubicBezTo>
                    <a:pt x="223671" y="63442"/>
                    <a:pt x="205927" y="81741"/>
                    <a:pt x="184039" y="81741"/>
                  </a:cubicBezTo>
                  <a:cubicBezTo>
                    <a:pt x="162151" y="81741"/>
                    <a:pt x="144408" y="63442"/>
                    <a:pt x="144408" y="40870"/>
                  </a:cubicBezTo>
                  <a:cubicBezTo>
                    <a:pt x="144408" y="18298"/>
                    <a:pt x="162151" y="0"/>
                    <a:pt x="184039" y="0"/>
                  </a:cubicBezTo>
                  <a:close/>
                </a:path>
              </a:pathLst>
            </a:custGeom>
            <a:solidFill>
              <a:srgbClr val="E49B1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800"/>
            </a:p>
          </p:txBody>
        </p:sp>
      </p:grpSp>
      <p:sp>
        <p:nvSpPr>
          <p:cNvPr id="4901" name="Rounded Rectangle 4900"/>
          <p:cNvSpPr>
            <a:spLocks/>
          </p:cNvSpPr>
          <p:nvPr/>
        </p:nvSpPr>
        <p:spPr>
          <a:xfrm>
            <a:off x="2057515" y="5479616"/>
            <a:ext cx="1175253" cy="61645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Assess</a:t>
            </a:r>
            <a:br>
              <a:rPr lang="en-US" sz="900" b="1" dirty="0">
                <a:solidFill>
                  <a:srgbClr val="FFFFFF"/>
                </a:solidFill>
              </a:rPr>
            </a:br>
            <a:r>
              <a:rPr lang="en-US" sz="900" b="1" dirty="0">
                <a:solidFill>
                  <a:srgbClr val="FFFFFF"/>
                </a:solidFill>
              </a:rPr>
              <a:t>end-organ damage</a:t>
            </a:r>
          </a:p>
        </p:txBody>
      </p:sp>
      <p:sp>
        <p:nvSpPr>
          <p:cNvPr id="4902" name="Oval 4901"/>
          <p:cNvSpPr/>
          <p:nvPr/>
        </p:nvSpPr>
        <p:spPr bwMode="auto">
          <a:xfrm>
            <a:off x="2394428" y="5027657"/>
            <a:ext cx="525986" cy="7013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8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3" name="Freeform 6"/>
          <p:cNvSpPr>
            <a:spLocks noEditPoints="1"/>
          </p:cNvSpPr>
          <p:nvPr/>
        </p:nvSpPr>
        <p:spPr bwMode="auto">
          <a:xfrm>
            <a:off x="2508478" y="5146080"/>
            <a:ext cx="329455" cy="472531"/>
          </a:xfrm>
          <a:custGeom>
            <a:avLst/>
            <a:gdLst>
              <a:gd name="T0" fmla="*/ 1379 w 12659"/>
              <a:gd name="T1" fmla="*/ 6444 h 13638"/>
              <a:gd name="T2" fmla="*/ 3995 w 12659"/>
              <a:gd name="T3" fmla="*/ 6243 h 13638"/>
              <a:gd name="T4" fmla="*/ 4552 w 12659"/>
              <a:gd name="T5" fmla="*/ 13127 h 13638"/>
              <a:gd name="T6" fmla="*/ 3109 w 12659"/>
              <a:gd name="T7" fmla="*/ 7377 h 13638"/>
              <a:gd name="T8" fmla="*/ 2595 w 12659"/>
              <a:gd name="T9" fmla="*/ 13349 h 13638"/>
              <a:gd name="T10" fmla="*/ 5614 w 12659"/>
              <a:gd name="T11" fmla="*/ 9987 h 13638"/>
              <a:gd name="T12" fmla="*/ 4932 w 12659"/>
              <a:gd name="T13" fmla="*/ 7272 h 13638"/>
              <a:gd name="T14" fmla="*/ 6368 w 12659"/>
              <a:gd name="T15" fmla="*/ 7956 h 13638"/>
              <a:gd name="T16" fmla="*/ 11217 w 12659"/>
              <a:gd name="T17" fmla="*/ 8217 h 13638"/>
              <a:gd name="T18" fmla="*/ 8450 w 12659"/>
              <a:gd name="T19" fmla="*/ 13074 h 13638"/>
              <a:gd name="T20" fmla="*/ 9024 w 12659"/>
              <a:gd name="T21" fmla="*/ 10885 h 13638"/>
              <a:gd name="T22" fmla="*/ 9562 w 12659"/>
              <a:gd name="T23" fmla="*/ 9554 h 13638"/>
              <a:gd name="T24" fmla="*/ 10595 w 12659"/>
              <a:gd name="T25" fmla="*/ 9744 h 13638"/>
              <a:gd name="T26" fmla="*/ 9417 w 12659"/>
              <a:gd name="T27" fmla="*/ 10110 h 13638"/>
              <a:gd name="T28" fmla="*/ 9700 w 12659"/>
              <a:gd name="T29" fmla="*/ 12281 h 13638"/>
              <a:gd name="T30" fmla="*/ 8559 w 12659"/>
              <a:gd name="T31" fmla="*/ 7278 h 13638"/>
              <a:gd name="T32" fmla="*/ 5972 w 12659"/>
              <a:gd name="T33" fmla="*/ 10402 h 13638"/>
              <a:gd name="T34" fmla="*/ 8009 w 12659"/>
              <a:gd name="T35" fmla="*/ 10669 h 13638"/>
              <a:gd name="T36" fmla="*/ 7728 w 12659"/>
              <a:gd name="T37" fmla="*/ 10458 h 13638"/>
              <a:gd name="T38" fmla="*/ 7375 w 12659"/>
              <a:gd name="T39" fmla="*/ 8733 h 13638"/>
              <a:gd name="T40" fmla="*/ 7725 w 12659"/>
              <a:gd name="T41" fmla="*/ 9586 h 13638"/>
              <a:gd name="T42" fmla="*/ 7812 w 12659"/>
              <a:gd name="T43" fmla="*/ 12433 h 13638"/>
              <a:gd name="T44" fmla="*/ 7889 w 12659"/>
              <a:gd name="T45" fmla="*/ 9763 h 13638"/>
              <a:gd name="T46" fmla="*/ 7559 w 12659"/>
              <a:gd name="T47" fmla="*/ 9969 h 13638"/>
              <a:gd name="T48" fmla="*/ 9514 w 12659"/>
              <a:gd name="T49" fmla="*/ 9794 h 13638"/>
              <a:gd name="T50" fmla="*/ 9574 w 12659"/>
              <a:gd name="T51" fmla="*/ 9970 h 13638"/>
              <a:gd name="T52" fmla="*/ 1340 w 12659"/>
              <a:gd name="T53" fmla="*/ 2377 h 13638"/>
              <a:gd name="T54" fmla="*/ 4401 w 12659"/>
              <a:gd name="T55" fmla="*/ 2302 h 13638"/>
              <a:gd name="T56" fmla="*/ 4042 w 12659"/>
              <a:gd name="T57" fmla="*/ 6093 h 13638"/>
              <a:gd name="T58" fmla="*/ 2367 w 12659"/>
              <a:gd name="T59" fmla="*/ 5467 h 13638"/>
              <a:gd name="T60" fmla="*/ 4926 w 12659"/>
              <a:gd name="T61" fmla="*/ 4781 h 13638"/>
              <a:gd name="T62" fmla="*/ 2850 w 12659"/>
              <a:gd name="T63" fmla="*/ 5153 h 13638"/>
              <a:gd name="T64" fmla="*/ 1346 w 12659"/>
              <a:gd name="T65" fmla="*/ 4423 h 13638"/>
              <a:gd name="T66" fmla="*/ 1372 w 12659"/>
              <a:gd name="T67" fmla="*/ 5251 h 13638"/>
              <a:gd name="T68" fmla="*/ 2892 w 12659"/>
              <a:gd name="T69" fmla="*/ 6768 h 13638"/>
              <a:gd name="T70" fmla="*/ 6978 w 12659"/>
              <a:gd name="T71" fmla="*/ 5454 h 13638"/>
              <a:gd name="T72" fmla="*/ 6718 w 12659"/>
              <a:gd name="T73" fmla="*/ 4842 h 13638"/>
              <a:gd name="T74" fmla="*/ 10517 w 12659"/>
              <a:gd name="T75" fmla="*/ 639 h 13638"/>
              <a:gd name="T76" fmla="*/ 9647 w 12659"/>
              <a:gd name="T77" fmla="*/ 6268 h 13638"/>
              <a:gd name="T78" fmla="*/ 7134 w 12659"/>
              <a:gd name="T79" fmla="*/ 2277 h 13638"/>
              <a:gd name="T80" fmla="*/ 7508 w 12659"/>
              <a:gd name="T81" fmla="*/ 3276 h 13638"/>
              <a:gd name="T82" fmla="*/ 9698 w 12659"/>
              <a:gd name="T83" fmla="*/ 2628 h 13638"/>
              <a:gd name="T84" fmla="*/ 7582 w 12659"/>
              <a:gd name="T85" fmla="*/ 4808 h 13638"/>
              <a:gd name="T86" fmla="*/ 9803 w 12659"/>
              <a:gd name="T87" fmla="*/ 4005 h 13638"/>
              <a:gd name="T88" fmla="*/ 9888 w 12659"/>
              <a:gd name="T89" fmla="*/ 3903 h 13638"/>
              <a:gd name="T90" fmla="*/ 11484 w 12659"/>
              <a:gd name="T91" fmla="*/ 3038 h 13638"/>
              <a:gd name="T92" fmla="*/ 9857 w 12659"/>
              <a:gd name="T93" fmla="*/ 2345 h 13638"/>
              <a:gd name="T94" fmla="*/ 10050 w 12659"/>
              <a:gd name="T95" fmla="*/ 2152 h 13638"/>
              <a:gd name="T96" fmla="*/ 9425 w 12659"/>
              <a:gd name="T97" fmla="*/ 2078 h 13638"/>
              <a:gd name="T98" fmla="*/ 2810 w 12659"/>
              <a:gd name="T99" fmla="*/ 2950 h 13638"/>
              <a:gd name="T100" fmla="*/ 4295 w 12659"/>
              <a:gd name="T101" fmla="*/ 1262 h 13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659" h="13638">
                <a:moveTo>
                  <a:pt x="1853" y="13528"/>
                </a:moveTo>
                <a:cubicBezTo>
                  <a:pt x="1636" y="13447"/>
                  <a:pt x="1482" y="13299"/>
                  <a:pt x="1397" y="13087"/>
                </a:cubicBezTo>
                <a:lnTo>
                  <a:pt x="1359" y="12994"/>
                </a:lnTo>
                <a:lnTo>
                  <a:pt x="1354" y="9713"/>
                </a:lnTo>
                <a:cubicBezTo>
                  <a:pt x="1350" y="6583"/>
                  <a:pt x="1351" y="6432"/>
                  <a:pt x="1379" y="6444"/>
                </a:cubicBezTo>
                <a:cubicBezTo>
                  <a:pt x="1611" y="6539"/>
                  <a:pt x="2255" y="6742"/>
                  <a:pt x="2642" y="6842"/>
                </a:cubicBezTo>
                <a:cubicBezTo>
                  <a:pt x="2996" y="6934"/>
                  <a:pt x="3035" y="6940"/>
                  <a:pt x="3152" y="6918"/>
                </a:cubicBezTo>
                <a:cubicBezTo>
                  <a:pt x="3423" y="6869"/>
                  <a:pt x="3615" y="6676"/>
                  <a:pt x="3667" y="6402"/>
                </a:cubicBezTo>
                <a:cubicBezTo>
                  <a:pt x="3676" y="6353"/>
                  <a:pt x="3687" y="6310"/>
                  <a:pt x="3691" y="6306"/>
                </a:cubicBezTo>
                <a:cubicBezTo>
                  <a:pt x="3695" y="6302"/>
                  <a:pt x="3831" y="6274"/>
                  <a:pt x="3995" y="6243"/>
                </a:cubicBezTo>
                <a:cubicBezTo>
                  <a:pt x="4158" y="6211"/>
                  <a:pt x="4365" y="6168"/>
                  <a:pt x="4455" y="6146"/>
                </a:cubicBezTo>
                <a:lnTo>
                  <a:pt x="4617" y="6107"/>
                </a:lnTo>
                <a:lnTo>
                  <a:pt x="4613" y="9559"/>
                </a:lnTo>
                <a:lnTo>
                  <a:pt x="4609" y="13010"/>
                </a:lnTo>
                <a:lnTo>
                  <a:pt x="4552" y="13127"/>
                </a:lnTo>
                <a:cubicBezTo>
                  <a:pt x="4391" y="13455"/>
                  <a:pt x="4009" y="13638"/>
                  <a:pt x="3683" y="13542"/>
                </a:cubicBezTo>
                <a:cubicBezTo>
                  <a:pt x="3454" y="13475"/>
                  <a:pt x="3275" y="13326"/>
                  <a:pt x="3179" y="13123"/>
                </a:cubicBezTo>
                <a:lnTo>
                  <a:pt x="3125" y="13010"/>
                </a:lnTo>
                <a:lnTo>
                  <a:pt x="3117" y="10194"/>
                </a:lnTo>
                <a:lnTo>
                  <a:pt x="3109" y="7377"/>
                </a:lnTo>
                <a:lnTo>
                  <a:pt x="2955" y="7372"/>
                </a:lnTo>
                <a:lnTo>
                  <a:pt x="2800" y="7367"/>
                </a:lnTo>
                <a:lnTo>
                  <a:pt x="2800" y="10148"/>
                </a:lnTo>
                <a:cubicBezTo>
                  <a:pt x="2800" y="12529"/>
                  <a:pt x="2797" y="12942"/>
                  <a:pt x="2776" y="13022"/>
                </a:cubicBezTo>
                <a:cubicBezTo>
                  <a:pt x="2748" y="13130"/>
                  <a:pt x="2670" y="13270"/>
                  <a:pt x="2595" y="13349"/>
                </a:cubicBezTo>
                <a:cubicBezTo>
                  <a:pt x="2408" y="13544"/>
                  <a:pt x="2098" y="13619"/>
                  <a:pt x="1853" y="13528"/>
                </a:cubicBezTo>
                <a:close/>
                <a:moveTo>
                  <a:pt x="8450" y="13074"/>
                </a:moveTo>
                <a:cubicBezTo>
                  <a:pt x="8012" y="13030"/>
                  <a:pt x="7711" y="12947"/>
                  <a:pt x="7342" y="12768"/>
                </a:cubicBezTo>
                <a:cubicBezTo>
                  <a:pt x="6461" y="12340"/>
                  <a:pt x="5848" y="11535"/>
                  <a:pt x="5662" y="10560"/>
                </a:cubicBezTo>
                <a:cubicBezTo>
                  <a:pt x="5620" y="10341"/>
                  <a:pt x="5614" y="10275"/>
                  <a:pt x="5614" y="9987"/>
                </a:cubicBezTo>
                <a:cubicBezTo>
                  <a:pt x="5615" y="9506"/>
                  <a:pt x="5703" y="9109"/>
                  <a:pt x="5902" y="8687"/>
                </a:cubicBezTo>
                <a:lnTo>
                  <a:pt x="5984" y="8514"/>
                </a:lnTo>
                <a:lnTo>
                  <a:pt x="5869" y="8379"/>
                </a:lnTo>
                <a:cubicBezTo>
                  <a:pt x="5805" y="8305"/>
                  <a:pt x="5566" y="8026"/>
                  <a:pt x="5337" y="7760"/>
                </a:cubicBezTo>
                <a:cubicBezTo>
                  <a:pt x="5107" y="7495"/>
                  <a:pt x="4925" y="7275"/>
                  <a:pt x="4932" y="7272"/>
                </a:cubicBezTo>
                <a:cubicBezTo>
                  <a:pt x="4939" y="7270"/>
                  <a:pt x="5038" y="7314"/>
                  <a:pt x="5152" y="7370"/>
                </a:cubicBezTo>
                <a:cubicBezTo>
                  <a:pt x="5266" y="7427"/>
                  <a:pt x="5426" y="7505"/>
                  <a:pt x="5509" y="7544"/>
                </a:cubicBezTo>
                <a:cubicBezTo>
                  <a:pt x="5591" y="7583"/>
                  <a:pt x="5794" y="7680"/>
                  <a:pt x="5959" y="7760"/>
                </a:cubicBezTo>
                <a:cubicBezTo>
                  <a:pt x="6124" y="7839"/>
                  <a:pt x="6283" y="7916"/>
                  <a:pt x="6313" y="7930"/>
                </a:cubicBezTo>
                <a:lnTo>
                  <a:pt x="6368" y="7956"/>
                </a:lnTo>
                <a:lnTo>
                  <a:pt x="6538" y="7791"/>
                </a:lnTo>
                <a:cubicBezTo>
                  <a:pt x="6799" y="7538"/>
                  <a:pt x="7009" y="7388"/>
                  <a:pt x="7316" y="7234"/>
                </a:cubicBezTo>
                <a:cubicBezTo>
                  <a:pt x="7643" y="7071"/>
                  <a:pt x="7980" y="6972"/>
                  <a:pt x="8367" y="6928"/>
                </a:cubicBezTo>
                <a:cubicBezTo>
                  <a:pt x="8648" y="6896"/>
                  <a:pt x="8753" y="6896"/>
                  <a:pt x="9026" y="6927"/>
                </a:cubicBezTo>
                <a:cubicBezTo>
                  <a:pt x="9924" y="7032"/>
                  <a:pt x="10697" y="7487"/>
                  <a:pt x="11217" y="8217"/>
                </a:cubicBezTo>
                <a:cubicBezTo>
                  <a:pt x="11742" y="8954"/>
                  <a:pt x="11914" y="9920"/>
                  <a:pt x="11675" y="10797"/>
                </a:cubicBezTo>
                <a:cubicBezTo>
                  <a:pt x="11549" y="11260"/>
                  <a:pt x="11316" y="11690"/>
                  <a:pt x="10998" y="12051"/>
                </a:cubicBezTo>
                <a:cubicBezTo>
                  <a:pt x="10844" y="12225"/>
                  <a:pt x="10594" y="12443"/>
                  <a:pt x="10401" y="12571"/>
                </a:cubicBezTo>
                <a:cubicBezTo>
                  <a:pt x="10241" y="12677"/>
                  <a:pt x="9884" y="12852"/>
                  <a:pt x="9699" y="12916"/>
                </a:cubicBezTo>
                <a:cubicBezTo>
                  <a:pt x="9325" y="13046"/>
                  <a:pt x="8812" y="13111"/>
                  <a:pt x="8450" y="13074"/>
                </a:cubicBezTo>
                <a:close/>
                <a:moveTo>
                  <a:pt x="8946" y="12511"/>
                </a:moveTo>
                <a:cubicBezTo>
                  <a:pt x="9036" y="12497"/>
                  <a:pt x="9157" y="12472"/>
                  <a:pt x="9217" y="12456"/>
                </a:cubicBezTo>
                <a:lnTo>
                  <a:pt x="9325" y="12426"/>
                </a:lnTo>
                <a:lnTo>
                  <a:pt x="9320" y="12310"/>
                </a:lnTo>
                <a:cubicBezTo>
                  <a:pt x="9306" y="11975"/>
                  <a:pt x="9218" y="11550"/>
                  <a:pt x="9024" y="10885"/>
                </a:cubicBezTo>
                <a:cubicBezTo>
                  <a:pt x="8828" y="10211"/>
                  <a:pt x="8815" y="10155"/>
                  <a:pt x="8812" y="9984"/>
                </a:cubicBezTo>
                <a:cubicBezTo>
                  <a:pt x="8809" y="9833"/>
                  <a:pt x="8811" y="9821"/>
                  <a:pt x="8856" y="9763"/>
                </a:cubicBezTo>
                <a:cubicBezTo>
                  <a:pt x="8881" y="9729"/>
                  <a:pt x="8933" y="9686"/>
                  <a:pt x="8971" y="9667"/>
                </a:cubicBezTo>
                <a:cubicBezTo>
                  <a:pt x="9058" y="9622"/>
                  <a:pt x="9255" y="9587"/>
                  <a:pt x="9417" y="9586"/>
                </a:cubicBezTo>
                <a:cubicBezTo>
                  <a:pt x="9521" y="9586"/>
                  <a:pt x="9546" y="9580"/>
                  <a:pt x="9562" y="9554"/>
                </a:cubicBezTo>
                <a:cubicBezTo>
                  <a:pt x="9579" y="9526"/>
                  <a:pt x="9572" y="9517"/>
                  <a:pt x="9502" y="9473"/>
                </a:cubicBezTo>
                <a:cubicBezTo>
                  <a:pt x="9331" y="9366"/>
                  <a:pt x="9264" y="9192"/>
                  <a:pt x="9319" y="8994"/>
                </a:cubicBezTo>
                <a:cubicBezTo>
                  <a:pt x="9344" y="8902"/>
                  <a:pt x="9390" y="8843"/>
                  <a:pt x="9472" y="8795"/>
                </a:cubicBezTo>
                <a:cubicBezTo>
                  <a:pt x="9769" y="8621"/>
                  <a:pt x="10327" y="8814"/>
                  <a:pt x="10483" y="9144"/>
                </a:cubicBezTo>
                <a:cubicBezTo>
                  <a:pt x="10560" y="9308"/>
                  <a:pt x="10586" y="9443"/>
                  <a:pt x="10595" y="9744"/>
                </a:cubicBezTo>
                <a:cubicBezTo>
                  <a:pt x="10601" y="9922"/>
                  <a:pt x="10597" y="10064"/>
                  <a:pt x="10586" y="10126"/>
                </a:cubicBezTo>
                <a:cubicBezTo>
                  <a:pt x="10528" y="10433"/>
                  <a:pt x="10306" y="10667"/>
                  <a:pt x="9999" y="10745"/>
                </a:cubicBezTo>
                <a:cubicBezTo>
                  <a:pt x="9812" y="10793"/>
                  <a:pt x="9641" y="10744"/>
                  <a:pt x="9500" y="10603"/>
                </a:cubicBezTo>
                <a:cubicBezTo>
                  <a:pt x="9394" y="10497"/>
                  <a:pt x="9370" y="10402"/>
                  <a:pt x="9409" y="10245"/>
                </a:cubicBezTo>
                <a:cubicBezTo>
                  <a:pt x="9431" y="10158"/>
                  <a:pt x="9433" y="10129"/>
                  <a:pt x="9417" y="10110"/>
                </a:cubicBezTo>
                <a:cubicBezTo>
                  <a:pt x="9388" y="10075"/>
                  <a:pt x="9189" y="9932"/>
                  <a:pt x="9095" y="9877"/>
                </a:cubicBezTo>
                <a:cubicBezTo>
                  <a:pt x="9020" y="9834"/>
                  <a:pt x="9013" y="9833"/>
                  <a:pt x="8987" y="9859"/>
                </a:cubicBezTo>
                <a:cubicBezTo>
                  <a:pt x="8927" y="9919"/>
                  <a:pt x="8959" y="10094"/>
                  <a:pt x="9142" y="10719"/>
                </a:cubicBezTo>
                <a:cubicBezTo>
                  <a:pt x="9349" y="11422"/>
                  <a:pt x="9446" y="11867"/>
                  <a:pt x="9476" y="12240"/>
                </a:cubicBezTo>
                <a:cubicBezTo>
                  <a:pt x="9488" y="12392"/>
                  <a:pt x="9473" y="12389"/>
                  <a:pt x="9700" y="12281"/>
                </a:cubicBezTo>
                <a:cubicBezTo>
                  <a:pt x="10443" y="11932"/>
                  <a:pt x="10972" y="11246"/>
                  <a:pt x="11152" y="10402"/>
                </a:cubicBezTo>
                <a:cubicBezTo>
                  <a:pt x="11206" y="10148"/>
                  <a:pt x="11206" y="9690"/>
                  <a:pt x="11153" y="9422"/>
                </a:cubicBezTo>
                <a:cubicBezTo>
                  <a:pt x="11045" y="8880"/>
                  <a:pt x="10807" y="8425"/>
                  <a:pt x="10434" y="8051"/>
                </a:cubicBezTo>
                <a:cubicBezTo>
                  <a:pt x="10129" y="7745"/>
                  <a:pt x="9810" y="7546"/>
                  <a:pt x="9400" y="7404"/>
                </a:cubicBezTo>
                <a:cubicBezTo>
                  <a:pt x="9102" y="7301"/>
                  <a:pt x="8944" y="7278"/>
                  <a:pt x="8559" y="7278"/>
                </a:cubicBezTo>
                <a:cubicBezTo>
                  <a:pt x="8235" y="7279"/>
                  <a:pt x="8194" y="7282"/>
                  <a:pt x="8009" y="7325"/>
                </a:cubicBezTo>
                <a:cubicBezTo>
                  <a:pt x="7466" y="7453"/>
                  <a:pt x="7094" y="7658"/>
                  <a:pt x="6708" y="8043"/>
                </a:cubicBezTo>
                <a:cubicBezTo>
                  <a:pt x="6388" y="8362"/>
                  <a:pt x="6183" y="8693"/>
                  <a:pt x="6053" y="9102"/>
                </a:cubicBezTo>
                <a:cubicBezTo>
                  <a:pt x="5957" y="9402"/>
                  <a:pt x="5942" y="9510"/>
                  <a:pt x="5942" y="9902"/>
                </a:cubicBezTo>
                <a:cubicBezTo>
                  <a:pt x="5942" y="10184"/>
                  <a:pt x="5949" y="10291"/>
                  <a:pt x="5972" y="10402"/>
                </a:cubicBezTo>
                <a:cubicBezTo>
                  <a:pt x="6151" y="11243"/>
                  <a:pt x="6666" y="11907"/>
                  <a:pt x="7427" y="12279"/>
                </a:cubicBezTo>
                <a:cubicBezTo>
                  <a:pt x="7529" y="12328"/>
                  <a:pt x="7620" y="12369"/>
                  <a:pt x="7630" y="12369"/>
                </a:cubicBezTo>
                <a:cubicBezTo>
                  <a:pt x="7640" y="12369"/>
                  <a:pt x="7652" y="12318"/>
                  <a:pt x="7658" y="12256"/>
                </a:cubicBezTo>
                <a:cubicBezTo>
                  <a:pt x="7678" y="12039"/>
                  <a:pt x="7721" y="11775"/>
                  <a:pt x="7775" y="11534"/>
                </a:cubicBezTo>
                <a:cubicBezTo>
                  <a:pt x="7835" y="11273"/>
                  <a:pt x="7863" y="11170"/>
                  <a:pt x="8009" y="10669"/>
                </a:cubicBezTo>
                <a:cubicBezTo>
                  <a:pt x="8139" y="10220"/>
                  <a:pt x="8169" y="10093"/>
                  <a:pt x="8172" y="9974"/>
                </a:cubicBezTo>
                <a:cubicBezTo>
                  <a:pt x="8176" y="9833"/>
                  <a:pt x="8157" y="9815"/>
                  <a:pt x="8054" y="9869"/>
                </a:cubicBezTo>
                <a:cubicBezTo>
                  <a:pt x="7976" y="9910"/>
                  <a:pt x="7726" y="10091"/>
                  <a:pt x="7709" y="10118"/>
                </a:cubicBezTo>
                <a:cubicBezTo>
                  <a:pt x="7704" y="10126"/>
                  <a:pt x="7713" y="10186"/>
                  <a:pt x="7728" y="10250"/>
                </a:cubicBezTo>
                <a:cubicBezTo>
                  <a:pt x="7755" y="10361"/>
                  <a:pt x="7755" y="10373"/>
                  <a:pt x="7728" y="10458"/>
                </a:cubicBezTo>
                <a:cubicBezTo>
                  <a:pt x="7680" y="10611"/>
                  <a:pt x="7506" y="10741"/>
                  <a:pt x="7321" y="10763"/>
                </a:cubicBezTo>
                <a:cubicBezTo>
                  <a:pt x="7079" y="10792"/>
                  <a:pt x="6749" y="10598"/>
                  <a:pt x="6630" y="10359"/>
                </a:cubicBezTo>
                <a:cubicBezTo>
                  <a:pt x="6554" y="10207"/>
                  <a:pt x="6542" y="10130"/>
                  <a:pt x="6543" y="9810"/>
                </a:cubicBezTo>
                <a:cubicBezTo>
                  <a:pt x="6543" y="9474"/>
                  <a:pt x="6566" y="9333"/>
                  <a:pt x="6650" y="9155"/>
                </a:cubicBezTo>
                <a:cubicBezTo>
                  <a:pt x="6767" y="8908"/>
                  <a:pt x="7062" y="8736"/>
                  <a:pt x="7375" y="8733"/>
                </a:cubicBezTo>
                <a:cubicBezTo>
                  <a:pt x="7589" y="8730"/>
                  <a:pt x="7731" y="8801"/>
                  <a:pt x="7798" y="8942"/>
                </a:cubicBezTo>
                <a:cubicBezTo>
                  <a:pt x="7844" y="9040"/>
                  <a:pt x="7846" y="9199"/>
                  <a:pt x="7803" y="9294"/>
                </a:cubicBezTo>
                <a:cubicBezTo>
                  <a:pt x="7770" y="9365"/>
                  <a:pt x="7660" y="9475"/>
                  <a:pt x="7602" y="9493"/>
                </a:cubicBezTo>
                <a:cubicBezTo>
                  <a:pt x="7583" y="9499"/>
                  <a:pt x="7567" y="9514"/>
                  <a:pt x="7567" y="9525"/>
                </a:cubicBezTo>
                <a:cubicBezTo>
                  <a:pt x="7567" y="9569"/>
                  <a:pt x="7610" y="9585"/>
                  <a:pt x="7725" y="9586"/>
                </a:cubicBezTo>
                <a:cubicBezTo>
                  <a:pt x="7878" y="9587"/>
                  <a:pt x="8077" y="9623"/>
                  <a:pt x="8160" y="9665"/>
                </a:cubicBezTo>
                <a:cubicBezTo>
                  <a:pt x="8283" y="9728"/>
                  <a:pt x="8334" y="9811"/>
                  <a:pt x="8334" y="9950"/>
                </a:cubicBezTo>
                <a:cubicBezTo>
                  <a:pt x="8334" y="10096"/>
                  <a:pt x="8303" y="10224"/>
                  <a:pt x="8076" y="11010"/>
                </a:cubicBezTo>
                <a:cubicBezTo>
                  <a:pt x="7920" y="11551"/>
                  <a:pt x="7841" y="11942"/>
                  <a:pt x="7822" y="12255"/>
                </a:cubicBezTo>
                <a:lnTo>
                  <a:pt x="7812" y="12433"/>
                </a:lnTo>
                <a:lnTo>
                  <a:pt x="7885" y="12453"/>
                </a:lnTo>
                <a:cubicBezTo>
                  <a:pt x="8178" y="12533"/>
                  <a:pt x="8634" y="12558"/>
                  <a:pt x="8946" y="12511"/>
                </a:cubicBezTo>
                <a:close/>
                <a:moveTo>
                  <a:pt x="7689" y="9930"/>
                </a:moveTo>
                <a:cubicBezTo>
                  <a:pt x="7737" y="9890"/>
                  <a:pt x="7803" y="9839"/>
                  <a:pt x="7838" y="9816"/>
                </a:cubicBezTo>
                <a:cubicBezTo>
                  <a:pt x="7872" y="9793"/>
                  <a:pt x="7895" y="9769"/>
                  <a:pt x="7889" y="9763"/>
                </a:cubicBezTo>
                <a:cubicBezTo>
                  <a:pt x="7883" y="9757"/>
                  <a:pt x="7824" y="9752"/>
                  <a:pt x="7758" y="9752"/>
                </a:cubicBezTo>
                <a:lnTo>
                  <a:pt x="7637" y="9752"/>
                </a:lnTo>
                <a:lnTo>
                  <a:pt x="7618" y="9806"/>
                </a:lnTo>
                <a:cubicBezTo>
                  <a:pt x="7608" y="9835"/>
                  <a:pt x="7584" y="9876"/>
                  <a:pt x="7564" y="9897"/>
                </a:cubicBezTo>
                <a:cubicBezTo>
                  <a:pt x="7529" y="9934"/>
                  <a:pt x="7529" y="9936"/>
                  <a:pt x="7559" y="9969"/>
                </a:cubicBezTo>
                <a:cubicBezTo>
                  <a:pt x="7575" y="9987"/>
                  <a:pt x="7592" y="10002"/>
                  <a:pt x="7596" y="10002"/>
                </a:cubicBezTo>
                <a:cubicBezTo>
                  <a:pt x="7600" y="10002"/>
                  <a:pt x="7642" y="9969"/>
                  <a:pt x="7689" y="9930"/>
                </a:cubicBezTo>
                <a:close/>
                <a:moveTo>
                  <a:pt x="9574" y="9970"/>
                </a:moveTo>
                <a:cubicBezTo>
                  <a:pt x="9602" y="9939"/>
                  <a:pt x="9602" y="9935"/>
                  <a:pt x="9562" y="9882"/>
                </a:cubicBezTo>
                <a:cubicBezTo>
                  <a:pt x="9539" y="9852"/>
                  <a:pt x="9518" y="9812"/>
                  <a:pt x="9514" y="9794"/>
                </a:cubicBezTo>
                <a:cubicBezTo>
                  <a:pt x="9509" y="9764"/>
                  <a:pt x="9493" y="9760"/>
                  <a:pt x="9379" y="9756"/>
                </a:cubicBezTo>
                <a:cubicBezTo>
                  <a:pt x="9305" y="9753"/>
                  <a:pt x="9250" y="9757"/>
                  <a:pt x="9250" y="9767"/>
                </a:cubicBezTo>
                <a:cubicBezTo>
                  <a:pt x="9250" y="9775"/>
                  <a:pt x="9297" y="9816"/>
                  <a:pt x="9355" y="9857"/>
                </a:cubicBezTo>
                <a:cubicBezTo>
                  <a:pt x="9412" y="9898"/>
                  <a:pt x="9473" y="9947"/>
                  <a:pt x="9490" y="9967"/>
                </a:cubicBezTo>
                <a:cubicBezTo>
                  <a:pt x="9530" y="10010"/>
                  <a:pt x="9538" y="10010"/>
                  <a:pt x="9574" y="9970"/>
                </a:cubicBezTo>
                <a:close/>
                <a:moveTo>
                  <a:pt x="2892" y="6768"/>
                </a:moveTo>
                <a:cubicBezTo>
                  <a:pt x="2125" y="6580"/>
                  <a:pt x="1354" y="6318"/>
                  <a:pt x="900" y="6091"/>
                </a:cubicBezTo>
                <a:cubicBezTo>
                  <a:pt x="404" y="5843"/>
                  <a:pt x="137" y="5589"/>
                  <a:pt x="42" y="5274"/>
                </a:cubicBezTo>
                <a:cubicBezTo>
                  <a:pt x="0" y="5137"/>
                  <a:pt x="7" y="5049"/>
                  <a:pt x="94" y="4535"/>
                </a:cubicBezTo>
                <a:cubicBezTo>
                  <a:pt x="283" y="3421"/>
                  <a:pt x="723" y="2659"/>
                  <a:pt x="1340" y="2377"/>
                </a:cubicBezTo>
                <a:cubicBezTo>
                  <a:pt x="1449" y="2327"/>
                  <a:pt x="1629" y="2274"/>
                  <a:pt x="1640" y="2288"/>
                </a:cubicBezTo>
                <a:cubicBezTo>
                  <a:pt x="1643" y="2291"/>
                  <a:pt x="1681" y="2350"/>
                  <a:pt x="1726" y="2419"/>
                </a:cubicBezTo>
                <a:cubicBezTo>
                  <a:pt x="2118" y="3016"/>
                  <a:pt x="2866" y="3253"/>
                  <a:pt x="3524" y="2988"/>
                </a:cubicBezTo>
                <a:cubicBezTo>
                  <a:pt x="3854" y="2855"/>
                  <a:pt x="4086" y="2650"/>
                  <a:pt x="4293" y="2309"/>
                </a:cubicBezTo>
                <a:cubicBezTo>
                  <a:pt x="4309" y="2283"/>
                  <a:pt x="4319" y="2283"/>
                  <a:pt x="4401" y="2302"/>
                </a:cubicBezTo>
                <a:cubicBezTo>
                  <a:pt x="4451" y="2313"/>
                  <a:pt x="4556" y="2352"/>
                  <a:pt x="4634" y="2388"/>
                </a:cubicBezTo>
                <a:cubicBezTo>
                  <a:pt x="5246" y="2672"/>
                  <a:pt x="5665" y="3428"/>
                  <a:pt x="5868" y="4616"/>
                </a:cubicBezTo>
                <a:cubicBezTo>
                  <a:pt x="5927" y="4959"/>
                  <a:pt x="5906" y="5119"/>
                  <a:pt x="5776" y="5319"/>
                </a:cubicBezTo>
                <a:cubicBezTo>
                  <a:pt x="5590" y="5607"/>
                  <a:pt x="5156" y="5828"/>
                  <a:pt x="4419" y="6009"/>
                </a:cubicBezTo>
                <a:cubicBezTo>
                  <a:pt x="4294" y="6040"/>
                  <a:pt x="4125" y="6078"/>
                  <a:pt x="4042" y="6093"/>
                </a:cubicBezTo>
                <a:cubicBezTo>
                  <a:pt x="3960" y="6109"/>
                  <a:pt x="3861" y="6128"/>
                  <a:pt x="3822" y="6137"/>
                </a:cubicBezTo>
                <a:cubicBezTo>
                  <a:pt x="3682" y="6168"/>
                  <a:pt x="3658" y="6160"/>
                  <a:pt x="3626" y="6077"/>
                </a:cubicBezTo>
                <a:cubicBezTo>
                  <a:pt x="3610" y="6035"/>
                  <a:pt x="3569" y="5965"/>
                  <a:pt x="3534" y="5921"/>
                </a:cubicBezTo>
                <a:cubicBezTo>
                  <a:pt x="3431" y="5791"/>
                  <a:pt x="3338" y="5743"/>
                  <a:pt x="3040" y="5667"/>
                </a:cubicBezTo>
                <a:cubicBezTo>
                  <a:pt x="2609" y="5558"/>
                  <a:pt x="2367" y="5486"/>
                  <a:pt x="2367" y="5467"/>
                </a:cubicBezTo>
                <a:cubicBezTo>
                  <a:pt x="2367" y="5447"/>
                  <a:pt x="2469" y="5373"/>
                  <a:pt x="2537" y="5345"/>
                </a:cubicBezTo>
                <a:cubicBezTo>
                  <a:pt x="2569" y="5331"/>
                  <a:pt x="2666" y="5312"/>
                  <a:pt x="2752" y="5302"/>
                </a:cubicBezTo>
                <a:cubicBezTo>
                  <a:pt x="3116" y="5260"/>
                  <a:pt x="3337" y="5231"/>
                  <a:pt x="3517" y="5202"/>
                </a:cubicBezTo>
                <a:cubicBezTo>
                  <a:pt x="4074" y="5113"/>
                  <a:pt x="4635" y="4969"/>
                  <a:pt x="4855" y="4858"/>
                </a:cubicBezTo>
                <a:cubicBezTo>
                  <a:pt x="4921" y="4825"/>
                  <a:pt x="4933" y="4812"/>
                  <a:pt x="4926" y="4781"/>
                </a:cubicBezTo>
                <a:cubicBezTo>
                  <a:pt x="4922" y="4760"/>
                  <a:pt x="4899" y="4649"/>
                  <a:pt x="4876" y="4532"/>
                </a:cubicBezTo>
                <a:cubicBezTo>
                  <a:pt x="4810" y="4204"/>
                  <a:pt x="4671" y="3769"/>
                  <a:pt x="4632" y="3769"/>
                </a:cubicBezTo>
                <a:cubicBezTo>
                  <a:pt x="4623" y="3769"/>
                  <a:pt x="4617" y="3988"/>
                  <a:pt x="4617" y="4292"/>
                </a:cubicBezTo>
                <a:cubicBezTo>
                  <a:pt x="4617" y="4776"/>
                  <a:pt x="4615" y="4815"/>
                  <a:pt x="4588" y="4823"/>
                </a:cubicBezTo>
                <a:cubicBezTo>
                  <a:pt x="4065" y="4977"/>
                  <a:pt x="3430" y="5097"/>
                  <a:pt x="2850" y="5153"/>
                </a:cubicBezTo>
                <a:cubicBezTo>
                  <a:pt x="2527" y="5184"/>
                  <a:pt x="2441" y="5214"/>
                  <a:pt x="2300" y="5345"/>
                </a:cubicBezTo>
                <a:cubicBezTo>
                  <a:pt x="2257" y="5386"/>
                  <a:pt x="2213" y="5419"/>
                  <a:pt x="2201" y="5419"/>
                </a:cubicBezTo>
                <a:cubicBezTo>
                  <a:pt x="2148" y="5419"/>
                  <a:pt x="1609" y="5215"/>
                  <a:pt x="1446" y="5133"/>
                </a:cubicBezTo>
                <a:lnTo>
                  <a:pt x="1351" y="5085"/>
                </a:lnTo>
                <a:lnTo>
                  <a:pt x="1346" y="4423"/>
                </a:lnTo>
                <a:lnTo>
                  <a:pt x="1342" y="3760"/>
                </a:lnTo>
                <a:lnTo>
                  <a:pt x="1305" y="3841"/>
                </a:lnTo>
                <a:cubicBezTo>
                  <a:pt x="1239" y="3982"/>
                  <a:pt x="1116" y="4384"/>
                  <a:pt x="1076" y="4585"/>
                </a:cubicBezTo>
                <a:cubicBezTo>
                  <a:pt x="1034" y="4801"/>
                  <a:pt x="1003" y="5007"/>
                  <a:pt x="1010" y="5025"/>
                </a:cubicBezTo>
                <a:cubicBezTo>
                  <a:pt x="1023" y="5058"/>
                  <a:pt x="1220" y="5181"/>
                  <a:pt x="1372" y="5251"/>
                </a:cubicBezTo>
                <a:cubicBezTo>
                  <a:pt x="1783" y="5441"/>
                  <a:pt x="2406" y="5651"/>
                  <a:pt x="2978" y="5792"/>
                </a:cubicBezTo>
                <a:cubicBezTo>
                  <a:pt x="3252" y="5859"/>
                  <a:pt x="3321" y="5891"/>
                  <a:pt x="3407" y="5986"/>
                </a:cubicBezTo>
                <a:cubicBezTo>
                  <a:pt x="3617" y="6218"/>
                  <a:pt x="3561" y="6570"/>
                  <a:pt x="3288" y="6730"/>
                </a:cubicBezTo>
                <a:cubicBezTo>
                  <a:pt x="3228" y="6766"/>
                  <a:pt x="3188" y="6775"/>
                  <a:pt x="3086" y="6779"/>
                </a:cubicBezTo>
                <a:cubicBezTo>
                  <a:pt x="3016" y="6782"/>
                  <a:pt x="2929" y="6777"/>
                  <a:pt x="2892" y="6768"/>
                </a:cubicBezTo>
                <a:close/>
                <a:moveTo>
                  <a:pt x="9232" y="6635"/>
                </a:moveTo>
                <a:cubicBezTo>
                  <a:pt x="8693" y="6587"/>
                  <a:pt x="8139" y="6373"/>
                  <a:pt x="7686" y="6039"/>
                </a:cubicBezTo>
                <a:cubicBezTo>
                  <a:pt x="7508" y="5908"/>
                  <a:pt x="7261" y="5671"/>
                  <a:pt x="7139" y="5517"/>
                </a:cubicBezTo>
                <a:lnTo>
                  <a:pt x="7064" y="5421"/>
                </a:lnTo>
                <a:lnTo>
                  <a:pt x="6978" y="5454"/>
                </a:lnTo>
                <a:cubicBezTo>
                  <a:pt x="6931" y="5473"/>
                  <a:pt x="6780" y="5532"/>
                  <a:pt x="6642" y="5586"/>
                </a:cubicBezTo>
                <a:cubicBezTo>
                  <a:pt x="6505" y="5640"/>
                  <a:pt x="6209" y="5756"/>
                  <a:pt x="5986" y="5843"/>
                </a:cubicBezTo>
                <a:cubicBezTo>
                  <a:pt x="5762" y="5931"/>
                  <a:pt x="5577" y="6001"/>
                  <a:pt x="5574" y="5998"/>
                </a:cubicBezTo>
                <a:cubicBezTo>
                  <a:pt x="5571" y="5995"/>
                  <a:pt x="5827" y="5733"/>
                  <a:pt x="6143" y="5417"/>
                </a:cubicBezTo>
                <a:lnTo>
                  <a:pt x="6718" y="4842"/>
                </a:lnTo>
                <a:lnTo>
                  <a:pt x="6668" y="4720"/>
                </a:lnTo>
                <a:cubicBezTo>
                  <a:pt x="6290" y="3804"/>
                  <a:pt x="6396" y="2690"/>
                  <a:pt x="6939" y="1877"/>
                </a:cubicBezTo>
                <a:cubicBezTo>
                  <a:pt x="7120" y="1606"/>
                  <a:pt x="7418" y="1284"/>
                  <a:pt x="7650" y="1108"/>
                </a:cubicBezTo>
                <a:cubicBezTo>
                  <a:pt x="8289" y="624"/>
                  <a:pt x="9116" y="396"/>
                  <a:pt x="9879" y="494"/>
                </a:cubicBezTo>
                <a:cubicBezTo>
                  <a:pt x="10144" y="528"/>
                  <a:pt x="10290" y="561"/>
                  <a:pt x="10517" y="639"/>
                </a:cubicBezTo>
                <a:cubicBezTo>
                  <a:pt x="11462" y="963"/>
                  <a:pt x="12171" y="1689"/>
                  <a:pt x="12473" y="2644"/>
                </a:cubicBezTo>
                <a:cubicBezTo>
                  <a:pt x="12640" y="3168"/>
                  <a:pt x="12659" y="3700"/>
                  <a:pt x="12532" y="4257"/>
                </a:cubicBezTo>
                <a:cubicBezTo>
                  <a:pt x="12327" y="5160"/>
                  <a:pt x="11718" y="5926"/>
                  <a:pt x="10884" y="6330"/>
                </a:cubicBezTo>
                <a:cubicBezTo>
                  <a:pt x="10346" y="6591"/>
                  <a:pt x="9824" y="6687"/>
                  <a:pt x="9232" y="6635"/>
                </a:cubicBezTo>
                <a:close/>
                <a:moveTo>
                  <a:pt x="9647" y="6268"/>
                </a:moveTo>
                <a:cubicBezTo>
                  <a:pt x="10529" y="6171"/>
                  <a:pt x="11278" y="5674"/>
                  <a:pt x="11704" y="4902"/>
                </a:cubicBezTo>
                <a:cubicBezTo>
                  <a:pt x="11911" y="4528"/>
                  <a:pt x="12017" y="4100"/>
                  <a:pt x="12017" y="3644"/>
                </a:cubicBezTo>
                <a:cubicBezTo>
                  <a:pt x="12017" y="3078"/>
                  <a:pt x="11858" y="2575"/>
                  <a:pt x="11537" y="2120"/>
                </a:cubicBezTo>
                <a:cubicBezTo>
                  <a:pt x="10999" y="1359"/>
                  <a:pt x="10093" y="938"/>
                  <a:pt x="9166" y="1018"/>
                </a:cubicBezTo>
                <a:cubicBezTo>
                  <a:pt x="8328" y="1090"/>
                  <a:pt x="7575" y="1557"/>
                  <a:pt x="7134" y="2277"/>
                </a:cubicBezTo>
                <a:cubicBezTo>
                  <a:pt x="6505" y="3303"/>
                  <a:pt x="6668" y="4646"/>
                  <a:pt x="7526" y="5508"/>
                </a:cubicBezTo>
                <a:cubicBezTo>
                  <a:pt x="8080" y="6064"/>
                  <a:pt x="8883" y="6352"/>
                  <a:pt x="9647" y="6268"/>
                </a:cubicBezTo>
                <a:close/>
                <a:moveTo>
                  <a:pt x="7582" y="4808"/>
                </a:moveTo>
                <a:cubicBezTo>
                  <a:pt x="7534" y="4753"/>
                  <a:pt x="7521" y="4713"/>
                  <a:pt x="7502" y="4560"/>
                </a:cubicBezTo>
                <a:cubicBezTo>
                  <a:pt x="7475" y="4337"/>
                  <a:pt x="7479" y="3497"/>
                  <a:pt x="7508" y="3276"/>
                </a:cubicBezTo>
                <a:cubicBezTo>
                  <a:pt x="7600" y="2583"/>
                  <a:pt x="7913" y="2215"/>
                  <a:pt x="8497" y="2116"/>
                </a:cubicBezTo>
                <a:cubicBezTo>
                  <a:pt x="8592" y="2100"/>
                  <a:pt x="8651" y="2100"/>
                  <a:pt x="8772" y="2115"/>
                </a:cubicBezTo>
                <a:cubicBezTo>
                  <a:pt x="8998" y="2145"/>
                  <a:pt x="9144" y="2195"/>
                  <a:pt x="9525" y="2376"/>
                </a:cubicBezTo>
                <a:lnTo>
                  <a:pt x="9709" y="2463"/>
                </a:lnTo>
                <a:lnTo>
                  <a:pt x="9698" y="2628"/>
                </a:lnTo>
                <a:cubicBezTo>
                  <a:pt x="9681" y="2892"/>
                  <a:pt x="9682" y="3266"/>
                  <a:pt x="9702" y="3570"/>
                </a:cubicBezTo>
                <a:cubicBezTo>
                  <a:pt x="9720" y="3845"/>
                  <a:pt x="9719" y="3854"/>
                  <a:pt x="9683" y="3928"/>
                </a:cubicBezTo>
                <a:cubicBezTo>
                  <a:pt x="9592" y="4117"/>
                  <a:pt x="9296" y="4263"/>
                  <a:pt x="8275" y="4620"/>
                </a:cubicBezTo>
                <a:cubicBezTo>
                  <a:pt x="8138" y="4668"/>
                  <a:pt x="7965" y="4733"/>
                  <a:pt x="7892" y="4764"/>
                </a:cubicBezTo>
                <a:cubicBezTo>
                  <a:pt x="7721" y="4836"/>
                  <a:pt x="7619" y="4851"/>
                  <a:pt x="7582" y="4808"/>
                </a:cubicBezTo>
                <a:close/>
                <a:moveTo>
                  <a:pt x="9944" y="4536"/>
                </a:moveTo>
                <a:lnTo>
                  <a:pt x="9880" y="4527"/>
                </a:lnTo>
                <a:lnTo>
                  <a:pt x="9822" y="4369"/>
                </a:lnTo>
                <a:cubicBezTo>
                  <a:pt x="9754" y="4183"/>
                  <a:pt x="9735" y="4111"/>
                  <a:pt x="9734" y="4047"/>
                </a:cubicBezTo>
                <a:cubicBezTo>
                  <a:pt x="9734" y="4002"/>
                  <a:pt x="9737" y="4000"/>
                  <a:pt x="9803" y="4005"/>
                </a:cubicBezTo>
                <a:cubicBezTo>
                  <a:pt x="9872" y="4010"/>
                  <a:pt x="9873" y="4011"/>
                  <a:pt x="9893" y="4094"/>
                </a:cubicBezTo>
                <a:cubicBezTo>
                  <a:pt x="9904" y="4140"/>
                  <a:pt x="9940" y="4255"/>
                  <a:pt x="9973" y="4351"/>
                </a:cubicBezTo>
                <a:cubicBezTo>
                  <a:pt x="10007" y="4447"/>
                  <a:pt x="10028" y="4530"/>
                  <a:pt x="10021" y="4535"/>
                </a:cubicBezTo>
                <a:cubicBezTo>
                  <a:pt x="10014" y="4541"/>
                  <a:pt x="9980" y="4541"/>
                  <a:pt x="9944" y="4536"/>
                </a:cubicBezTo>
                <a:close/>
                <a:moveTo>
                  <a:pt x="9888" y="3903"/>
                </a:moveTo>
                <a:cubicBezTo>
                  <a:pt x="9851" y="3868"/>
                  <a:pt x="9844" y="3811"/>
                  <a:pt x="9826" y="3385"/>
                </a:cubicBezTo>
                <a:cubicBezTo>
                  <a:pt x="9815" y="3120"/>
                  <a:pt x="9839" y="2506"/>
                  <a:pt x="9862" y="2484"/>
                </a:cubicBezTo>
                <a:cubicBezTo>
                  <a:pt x="9895" y="2451"/>
                  <a:pt x="10261" y="2462"/>
                  <a:pt x="10450" y="2501"/>
                </a:cubicBezTo>
                <a:cubicBezTo>
                  <a:pt x="11023" y="2619"/>
                  <a:pt x="11488" y="2772"/>
                  <a:pt x="11578" y="2872"/>
                </a:cubicBezTo>
                <a:cubicBezTo>
                  <a:pt x="11624" y="2923"/>
                  <a:pt x="11591" y="2982"/>
                  <a:pt x="11484" y="3038"/>
                </a:cubicBezTo>
                <a:cubicBezTo>
                  <a:pt x="11282" y="3146"/>
                  <a:pt x="11235" y="3181"/>
                  <a:pt x="11059" y="3359"/>
                </a:cubicBezTo>
                <a:cubicBezTo>
                  <a:pt x="10914" y="3506"/>
                  <a:pt x="10846" y="3561"/>
                  <a:pt x="10734" y="3622"/>
                </a:cubicBezTo>
                <a:cubicBezTo>
                  <a:pt x="10561" y="3717"/>
                  <a:pt x="10026" y="3935"/>
                  <a:pt x="9966" y="3935"/>
                </a:cubicBezTo>
                <a:cubicBezTo>
                  <a:pt x="9943" y="3935"/>
                  <a:pt x="9908" y="3921"/>
                  <a:pt x="9888" y="3903"/>
                </a:cubicBezTo>
                <a:close/>
                <a:moveTo>
                  <a:pt x="9857" y="2345"/>
                </a:moveTo>
                <a:cubicBezTo>
                  <a:pt x="9853" y="2334"/>
                  <a:pt x="9851" y="2247"/>
                  <a:pt x="9854" y="2151"/>
                </a:cubicBezTo>
                <a:lnTo>
                  <a:pt x="9859" y="1978"/>
                </a:lnTo>
                <a:lnTo>
                  <a:pt x="9934" y="1965"/>
                </a:lnTo>
                <a:cubicBezTo>
                  <a:pt x="9975" y="1958"/>
                  <a:pt x="10018" y="1956"/>
                  <a:pt x="10030" y="1960"/>
                </a:cubicBezTo>
                <a:cubicBezTo>
                  <a:pt x="10045" y="1965"/>
                  <a:pt x="10050" y="2020"/>
                  <a:pt x="10050" y="2152"/>
                </a:cubicBezTo>
                <a:cubicBezTo>
                  <a:pt x="10050" y="2354"/>
                  <a:pt x="10056" y="2344"/>
                  <a:pt x="9937" y="2358"/>
                </a:cubicBezTo>
                <a:cubicBezTo>
                  <a:pt x="9889" y="2363"/>
                  <a:pt x="9862" y="2359"/>
                  <a:pt x="9857" y="2345"/>
                </a:cubicBezTo>
                <a:close/>
                <a:moveTo>
                  <a:pt x="9545" y="2271"/>
                </a:moveTo>
                <a:lnTo>
                  <a:pt x="9414" y="2194"/>
                </a:lnTo>
                <a:lnTo>
                  <a:pt x="9425" y="2078"/>
                </a:lnTo>
                <a:cubicBezTo>
                  <a:pt x="9441" y="1916"/>
                  <a:pt x="9445" y="1910"/>
                  <a:pt x="9560" y="1912"/>
                </a:cubicBezTo>
                <a:cubicBezTo>
                  <a:pt x="9648" y="1913"/>
                  <a:pt x="9658" y="1917"/>
                  <a:pt x="9668" y="1953"/>
                </a:cubicBezTo>
                <a:cubicBezTo>
                  <a:pt x="9686" y="2021"/>
                  <a:pt x="9704" y="2352"/>
                  <a:pt x="9689" y="2350"/>
                </a:cubicBezTo>
                <a:cubicBezTo>
                  <a:pt x="9682" y="2350"/>
                  <a:pt x="9617" y="2314"/>
                  <a:pt x="9545" y="2271"/>
                </a:cubicBezTo>
                <a:close/>
                <a:moveTo>
                  <a:pt x="2810" y="2950"/>
                </a:moveTo>
                <a:cubicBezTo>
                  <a:pt x="2473" y="2901"/>
                  <a:pt x="2224" y="2775"/>
                  <a:pt x="1999" y="2541"/>
                </a:cubicBezTo>
                <a:cubicBezTo>
                  <a:pt x="1828" y="2364"/>
                  <a:pt x="1729" y="2192"/>
                  <a:pt x="1658" y="1952"/>
                </a:cubicBezTo>
                <a:cubicBezTo>
                  <a:pt x="1614" y="1803"/>
                  <a:pt x="1613" y="1410"/>
                  <a:pt x="1656" y="1252"/>
                </a:cubicBezTo>
                <a:cubicBezTo>
                  <a:pt x="1758" y="877"/>
                  <a:pt x="2031" y="547"/>
                  <a:pt x="2382" y="376"/>
                </a:cubicBezTo>
                <a:cubicBezTo>
                  <a:pt x="3151" y="0"/>
                  <a:pt x="4073" y="426"/>
                  <a:pt x="4295" y="1262"/>
                </a:cubicBezTo>
                <a:cubicBezTo>
                  <a:pt x="4333" y="1406"/>
                  <a:pt x="4337" y="1784"/>
                  <a:pt x="4302" y="1910"/>
                </a:cubicBezTo>
                <a:cubicBezTo>
                  <a:pt x="4232" y="2163"/>
                  <a:pt x="4121" y="2365"/>
                  <a:pt x="3961" y="2533"/>
                </a:cubicBezTo>
                <a:cubicBezTo>
                  <a:pt x="3728" y="2776"/>
                  <a:pt x="3478" y="2901"/>
                  <a:pt x="3125" y="2951"/>
                </a:cubicBezTo>
                <a:cubicBezTo>
                  <a:pt x="2992" y="2970"/>
                  <a:pt x="2947" y="2970"/>
                  <a:pt x="2810" y="2950"/>
                </a:cubicBezTo>
                <a:close/>
              </a:path>
            </a:pathLst>
          </a:custGeom>
          <a:solidFill>
            <a:srgbClr val="E49B1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800">
              <a:solidFill>
                <a:srgbClr val="544F40"/>
              </a:solidFill>
              <a:latin typeface="Arial" panose="020B0604020202020204"/>
            </a:endParaRPr>
          </a:p>
        </p:txBody>
      </p:sp>
      <p:cxnSp>
        <p:nvCxnSpPr>
          <p:cNvPr id="4904" name="Elbow Connector 4903"/>
          <p:cNvCxnSpPr>
            <a:stCxn id="4896" idx="3"/>
            <a:endCxn id="4899" idx="1"/>
          </p:cNvCxnSpPr>
          <p:nvPr/>
        </p:nvCxnSpPr>
        <p:spPr>
          <a:xfrm flipV="1">
            <a:off x="1528444" y="3793201"/>
            <a:ext cx="530368" cy="729028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5" name="Elbow Connector 4904"/>
          <p:cNvCxnSpPr>
            <a:stCxn id="4896" idx="3"/>
            <a:endCxn id="4901" idx="1"/>
          </p:cNvCxnSpPr>
          <p:nvPr/>
        </p:nvCxnSpPr>
        <p:spPr>
          <a:xfrm>
            <a:off x="1528444" y="4522229"/>
            <a:ext cx="529070" cy="1265617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6" name="Straight Arrow Connector 4905"/>
          <p:cNvCxnSpPr>
            <a:cxnSpLocks/>
            <a:stCxn id="4899" idx="2"/>
            <a:endCxn id="4895" idx="0"/>
          </p:cNvCxnSpPr>
          <p:nvPr/>
        </p:nvCxnSpPr>
        <p:spPr>
          <a:xfrm>
            <a:off x="2645790" y="4101430"/>
            <a:ext cx="11632" cy="25634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7" name="Rectangle 4906"/>
          <p:cNvSpPr/>
          <p:nvPr/>
        </p:nvSpPr>
        <p:spPr>
          <a:xfrm>
            <a:off x="2686525" y="4138240"/>
            <a:ext cx="401905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/>
          <a:p>
            <a:pPr algn="ctr" defTabSz="685800"/>
            <a:r>
              <a:rPr lang="en-US" sz="800" b="1" dirty="0">
                <a:solidFill>
                  <a:srgbClr val="544F40"/>
                </a:solidFill>
                <a:latin typeface="Arial" panose="020B0604020202020204"/>
              </a:rPr>
              <a:t>Positive</a:t>
            </a:r>
          </a:p>
        </p:txBody>
      </p:sp>
      <p:sp>
        <p:nvSpPr>
          <p:cNvPr id="4908" name="Rounded Rectangle 4907"/>
          <p:cNvSpPr>
            <a:spLocks/>
          </p:cNvSpPr>
          <p:nvPr/>
        </p:nvSpPr>
        <p:spPr>
          <a:xfrm>
            <a:off x="3646342" y="4107959"/>
            <a:ext cx="973759" cy="61605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 defTabSz="685800">
              <a:lnSpc>
                <a:spcPts val="900"/>
              </a:lnSpc>
            </a:pPr>
            <a:r>
              <a:rPr lang="en-US" sz="900" b="1" dirty="0">
                <a:solidFill>
                  <a:srgbClr val="FFFFFF"/>
                </a:solidFill>
              </a:rPr>
              <a:t>Evaluate blood and/or</a:t>
            </a:r>
            <a:br>
              <a:rPr lang="en-US" sz="900" b="1" dirty="0">
                <a:solidFill>
                  <a:srgbClr val="FFFFFF"/>
                </a:solidFill>
              </a:rPr>
            </a:br>
            <a:r>
              <a:rPr lang="en-US" sz="900" b="1" dirty="0">
                <a:solidFill>
                  <a:srgbClr val="FFFFFF"/>
                </a:solidFill>
              </a:rPr>
              <a:t>bone </a:t>
            </a:r>
            <a:r>
              <a:rPr lang="en-US" sz="900" b="1" dirty="0" err="1">
                <a:solidFill>
                  <a:srgbClr val="FFFFFF"/>
                </a:solidFill>
              </a:rPr>
              <a:t>marrow</a:t>
            </a:r>
            <a:r>
              <a:rPr lang="en-US" sz="900" b="1" baseline="30000" dirty="0" err="1">
                <a:solidFill>
                  <a:srgbClr val="FFFFFF"/>
                </a:solidFill>
              </a:rPr>
              <a:t>b</a:t>
            </a:r>
            <a:endParaRPr lang="en-US" sz="900" b="1" baseline="30000" dirty="0">
              <a:solidFill>
                <a:srgbClr val="FFFFFF"/>
              </a:solidFill>
            </a:endParaRPr>
          </a:p>
        </p:txBody>
      </p:sp>
      <p:grpSp>
        <p:nvGrpSpPr>
          <p:cNvPr id="4021" name="Group 4908"/>
          <p:cNvGrpSpPr/>
          <p:nvPr/>
        </p:nvGrpSpPr>
        <p:grpSpPr>
          <a:xfrm>
            <a:off x="3865184" y="3503213"/>
            <a:ext cx="525986" cy="701315"/>
            <a:chOff x="4085387" y="1741987"/>
            <a:chExt cx="645390" cy="645390"/>
          </a:xfrm>
        </p:grpSpPr>
        <p:sp>
          <p:nvSpPr>
            <p:cNvPr id="4958" name="Oval 4957"/>
            <p:cNvSpPr/>
            <p:nvPr/>
          </p:nvSpPr>
          <p:spPr bwMode="auto">
            <a:xfrm>
              <a:off x="4085387" y="1741987"/>
              <a:ext cx="645390" cy="6453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8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4022" name="Group 4958"/>
            <p:cNvGrpSpPr/>
            <p:nvPr/>
          </p:nvGrpSpPr>
          <p:grpSpPr>
            <a:xfrm>
              <a:off x="4215340" y="1871939"/>
              <a:ext cx="385486" cy="385486"/>
              <a:chOff x="2136776" y="2998788"/>
              <a:chExt cx="595311" cy="595313"/>
            </a:xfrm>
            <a:solidFill>
              <a:srgbClr val="E49B13"/>
            </a:solidFill>
          </p:grpSpPr>
          <p:sp>
            <p:nvSpPr>
              <p:cNvPr id="4960" name="Freeform 6"/>
              <p:cNvSpPr>
                <a:spLocks noEditPoints="1"/>
              </p:cNvSpPr>
              <p:nvPr/>
            </p:nvSpPr>
            <p:spPr bwMode="auto">
              <a:xfrm>
                <a:off x="2365375" y="2998788"/>
                <a:ext cx="366712" cy="366713"/>
              </a:xfrm>
              <a:custGeom>
                <a:avLst/>
                <a:gdLst>
                  <a:gd name="T0" fmla="*/ 584 w 826"/>
                  <a:gd name="T1" fmla="*/ 466 h 824"/>
                  <a:gd name="T2" fmla="*/ 568 w 826"/>
                  <a:gd name="T3" fmla="*/ 719 h 824"/>
                  <a:gd name="T4" fmla="*/ 363 w 826"/>
                  <a:gd name="T5" fmla="*/ 820 h 824"/>
                  <a:gd name="T6" fmla="*/ 216 w 826"/>
                  <a:gd name="T7" fmla="*/ 694 h 824"/>
                  <a:gd name="T8" fmla="*/ 125 w 826"/>
                  <a:gd name="T9" fmla="*/ 599 h 824"/>
                  <a:gd name="T10" fmla="*/ 3 w 826"/>
                  <a:gd name="T11" fmla="*/ 436 h 824"/>
                  <a:gd name="T12" fmla="*/ 191 w 826"/>
                  <a:gd name="T13" fmla="*/ 201 h 824"/>
                  <a:gd name="T14" fmla="*/ 361 w 826"/>
                  <a:gd name="T15" fmla="*/ 233 h 824"/>
                  <a:gd name="T16" fmla="*/ 373 w 826"/>
                  <a:gd name="T17" fmla="*/ 222 h 824"/>
                  <a:gd name="T18" fmla="*/ 582 w 826"/>
                  <a:gd name="T19" fmla="*/ 20 h 824"/>
                  <a:gd name="T20" fmla="*/ 638 w 826"/>
                  <a:gd name="T21" fmla="*/ 21 h 824"/>
                  <a:gd name="T22" fmla="*/ 809 w 826"/>
                  <a:gd name="T23" fmla="*/ 198 h 824"/>
                  <a:gd name="T24" fmla="*/ 808 w 826"/>
                  <a:gd name="T25" fmla="*/ 250 h 824"/>
                  <a:gd name="T26" fmla="*/ 644 w 826"/>
                  <a:gd name="T27" fmla="*/ 409 h 824"/>
                  <a:gd name="T28" fmla="*/ 584 w 826"/>
                  <a:gd name="T29" fmla="*/ 466 h 824"/>
                  <a:gd name="T30" fmla="*/ 252 w 826"/>
                  <a:gd name="T31" fmla="*/ 368 h 824"/>
                  <a:gd name="T32" fmla="*/ 277 w 826"/>
                  <a:gd name="T33" fmla="*/ 350 h 824"/>
                  <a:gd name="T34" fmla="*/ 257 w 826"/>
                  <a:gd name="T35" fmla="*/ 328 h 824"/>
                  <a:gd name="T36" fmla="*/ 239 w 826"/>
                  <a:gd name="T37" fmla="*/ 327 h 824"/>
                  <a:gd name="T38" fmla="*/ 136 w 826"/>
                  <a:gd name="T39" fmla="*/ 428 h 824"/>
                  <a:gd name="T40" fmla="*/ 142 w 826"/>
                  <a:gd name="T41" fmla="*/ 460 h 824"/>
                  <a:gd name="T42" fmla="*/ 166 w 826"/>
                  <a:gd name="T43" fmla="*/ 467 h 824"/>
                  <a:gd name="T44" fmla="*/ 178 w 826"/>
                  <a:gd name="T45" fmla="*/ 446 h 824"/>
                  <a:gd name="T46" fmla="*/ 252 w 826"/>
                  <a:gd name="T47" fmla="*/ 368 h 824"/>
                  <a:gd name="T48" fmla="*/ 374 w 826"/>
                  <a:gd name="T49" fmla="*/ 648 h 824"/>
                  <a:gd name="T50" fmla="*/ 347 w 826"/>
                  <a:gd name="T51" fmla="*/ 665 h 824"/>
                  <a:gd name="T52" fmla="*/ 372 w 826"/>
                  <a:gd name="T53" fmla="*/ 688 h 824"/>
                  <a:gd name="T54" fmla="*/ 390 w 826"/>
                  <a:gd name="T55" fmla="*/ 686 h 824"/>
                  <a:gd name="T56" fmla="*/ 487 w 826"/>
                  <a:gd name="T57" fmla="*/ 595 h 824"/>
                  <a:gd name="T58" fmla="*/ 488 w 826"/>
                  <a:gd name="T59" fmla="*/ 565 h 824"/>
                  <a:gd name="T60" fmla="*/ 465 w 826"/>
                  <a:gd name="T61" fmla="*/ 549 h 824"/>
                  <a:gd name="T62" fmla="*/ 447 w 826"/>
                  <a:gd name="T63" fmla="*/ 571 h 824"/>
                  <a:gd name="T64" fmla="*/ 442 w 826"/>
                  <a:gd name="T65" fmla="*/ 596 h 824"/>
                  <a:gd name="T66" fmla="*/ 395 w 826"/>
                  <a:gd name="T67" fmla="*/ 641 h 824"/>
                  <a:gd name="T68" fmla="*/ 374 w 826"/>
                  <a:gd name="T69" fmla="*/ 648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26" h="824">
                    <a:moveTo>
                      <a:pt x="584" y="466"/>
                    </a:moveTo>
                    <a:cubicBezTo>
                      <a:pt x="649" y="552"/>
                      <a:pt x="620" y="655"/>
                      <a:pt x="568" y="719"/>
                    </a:cubicBezTo>
                    <a:cubicBezTo>
                      <a:pt x="516" y="785"/>
                      <a:pt x="449" y="824"/>
                      <a:pt x="363" y="820"/>
                    </a:cubicBezTo>
                    <a:cubicBezTo>
                      <a:pt x="288" y="817"/>
                      <a:pt x="230" y="767"/>
                      <a:pt x="216" y="694"/>
                    </a:cubicBezTo>
                    <a:cubicBezTo>
                      <a:pt x="206" y="642"/>
                      <a:pt x="177" y="611"/>
                      <a:pt x="125" y="599"/>
                    </a:cubicBezTo>
                    <a:cubicBezTo>
                      <a:pt x="43" y="580"/>
                      <a:pt x="0" y="522"/>
                      <a:pt x="3" y="436"/>
                    </a:cubicBezTo>
                    <a:cubicBezTo>
                      <a:pt x="7" y="329"/>
                      <a:pt x="88" y="228"/>
                      <a:pt x="191" y="201"/>
                    </a:cubicBezTo>
                    <a:cubicBezTo>
                      <a:pt x="239" y="188"/>
                      <a:pt x="302" y="186"/>
                      <a:pt x="361" y="233"/>
                    </a:cubicBezTo>
                    <a:cubicBezTo>
                      <a:pt x="365" y="230"/>
                      <a:pt x="369" y="226"/>
                      <a:pt x="373" y="222"/>
                    </a:cubicBezTo>
                    <a:cubicBezTo>
                      <a:pt x="443" y="155"/>
                      <a:pt x="513" y="87"/>
                      <a:pt x="582" y="20"/>
                    </a:cubicBezTo>
                    <a:cubicBezTo>
                      <a:pt x="604" y="0"/>
                      <a:pt x="618" y="0"/>
                      <a:pt x="638" y="21"/>
                    </a:cubicBezTo>
                    <a:cubicBezTo>
                      <a:pt x="695" y="80"/>
                      <a:pt x="752" y="139"/>
                      <a:pt x="809" y="198"/>
                    </a:cubicBezTo>
                    <a:cubicBezTo>
                      <a:pt x="826" y="216"/>
                      <a:pt x="826" y="232"/>
                      <a:pt x="808" y="250"/>
                    </a:cubicBezTo>
                    <a:cubicBezTo>
                      <a:pt x="753" y="303"/>
                      <a:pt x="699" y="356"/>
                      <a:pt x="644" y="409"/>
                    </a:cubicBezTo>
                    <a:cubicBezTo>
                      <a:pt x="624" y="428"/>
                      <a:pt x="603" y="447"/>
                      <a:pt x="584" y="466"/>
                    </a:cubicBezTo>
                    <a:close/>
                    <a:moveTo>
                      <a:pt x="252" y="368"/>
                    </a:moveTo>
                    <a:cubicBezTo>
                      <a:pt x="267" y="369"/>
                      <a:pt x="276" y="362"/>
                      <a:pt x="277" y="350"/>
                    </a:cubicBezTo>
                    <a:cubicBezTo>
                      <a:pt x="278" y="339"/>
                      <a:pt x="271" y="330"/>
                      <a:pt x="257" y="328"/>
                    </a:cubicBezTo>
                    <a:cubicBezTo>
                      <a:pt x="251" y="326"/>
                      <a:pt x="245" y="326"/>
                      <a:pt x="239" y="327"/>
                    </a:cubicBezTo>
                    <a:cubicBezTo>
                      <a:pt x="193" y="333"/>
                      <a:pt x="142" y="383"/>
                      <a:pt x="136" y="428"/>
                    </a:cubicBezTo>
                    <a:cubicBezTo>
                      <a:pt x="135" y="438"/>
                      <a:pt x="138" y="450"/>
                      <a:pt x="142" y="460"/>
                    </a:cubicBezTo>
                    <a:cubicBezTo>
                      <a:pt x="146" y="470"/>
                      <a:pt x="158" y="473"/>
                      <a:pt x="166" y="467"/>
                    </a:cubicBezTo>
                    <a:cubicBezTo>
                      <a:pt x="172" y="463"/>
                      <a:pt x="179" y="453"/>
                      <a:pt x="178" y="446"/>
                    </a:cubicBezTo>
                    <a:cubicBezTo>
                      <a:pt x="176" y="410"/>
                      <a:pt x="215" y="367"/>
                      <a:pt x="252" y="368"/>
                    </a:cubicBezTo>
                    <a:close/>
                    <a:moveTo>
                      <a:pt x="374" y="648"/>
                    </a:moveTo>
                    <a:cubicBezTo>
                      <a:pt x="357" y="645"/>
                      <a:pt x="347" y="652"/>
                      <a:pt x="347" y="665"/>
                    </a:cubicBezTo>
                    <a:cubicBezTo>
                      <a:pt x="346" y="678"/>
                      <a:pt x="356" y="687"/>
                      <a:pt x="372" y="688"/>
                    </a:cubicBezTo>
                    <a:cubicBezTo>
                      <a:pt x="378" y="688"/>
                      <a:pt x="384" y="688"/>
                      <a:pt x="390" y="686"/>
                    </a:cubicBezTo>
                    <a:cubicBezTo>
                      <a:pt x="438" y="672"/>
                      <a:pt x="470" y="642"/>
                      <a:pt x="487" y="595"/>
                    </a:cubicBezTo>
                    <a:cubicBezTo>
                      <a:pt x="490" y="586"/>
                      <a:pt x="490" y="574"/>
                      <a:pt x="488" y="565"/>
                    </a:cubicBezTo>
                    <a:cubicBezTo>
                      <a:pt x="486" y="554"/>
                      <a:pt x="477" y="547"/>
                      <a:pt x="465" y="549"/>
                    </a:cubicBezTo>
                    <a:cubicBezTo>
                      <a:pt x="453" y="551"/>
                      <a:pt x="448" y="559"/>
                      <a:pt x="447" y="571"/>
                    </a:cubicBezTo>
                    <a:cubicBezTo>
                      <a:pt x="447" y="579"/>
                      <a:pt x="445" y="589"/>
                      <a:pt x="442" y="596"/>
                    </a:cubicBezTo>
                    <a:cubicBezTo>
                      <a:pt x="431" y="616"/>
                      <a:pt x="415" y="631"/>
                      <a:pt x="395" y="641"/>
                    </a:cubicBezTo>
                    <a:cubicBezTo>
                      <a:pt x="389" y="645"/>
                      <a:pt x="381" y="646"/>
                      <a:pt x="374" y="6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61" name="Freeform 7"/>
              <p:cNvSpPr>
                <a:spLocks noEditPoints="1"/>
              </p:cNvSpPr>
              <p:nvPr/>
            </p:nvSpPr>
            <p:spPr bwMode="auto">
              <a:xfrm>
                <a:off x="2136776" y="3224213"/>
                <a:ext cx="365125" cy="369888"/>
              </a:xfrm>
              <a:custGeom>
                <a:avLst/>
                <a:gdLst>
                  <a:gd name="T0" fmla="*/ 409 w 826"/>
                  <a:gd name="T1" fmla="*/ 1 h 832"/>
                  <a:gd name="T2" fmla="*/ 444 w 826"/>
                  <a:gd name="T3" fmla="*/ 26 h 832"/>
                  <a:gd name="T4" fmla="*/ 467 w 826"/>
                  <a:gd name="T5" fmla="*/ 91 h 832"/>
                  <a:gd name="T6" fmla="*/ 543 w 826"/>
                  <a:gd name="T7" fmla="*/ 167 h 832"/>
                  <a:gd name="T8" fmla="*/ 664 w 826"/>
                  <a:gd name="T9" fmla="*/ 289 h 832"/>
                  <a:gd name="T10" fmla="*/ 728 w 826"/>
                  <a:gd name="T11" fmla="*/ 362 h 832"/>
                  <a:gd name="T12" fmla="*/ 813 w 826"/>
                  <a:gd name="T13" fmla="*/ 423 h 832"/>
                  <a:gd name="T14" fmla="*/ 799 w 826"/>
                  <a:gd name="T15" fmla="*/ 456 h 832"/>
                  <a:gd name="T16" fmla="*/ 604 w 826"/>
                  <a:gd name="T17" fmla="*/ 495 h 832"/>
                  <a:gd name="T18" fmla="*/ 501 w 826"/>
                  <a:gd name="T19" fmla="*/ 551 h 832"/>
                  <a:gd name="T20" fmla="*/ 243 w 826"/>
                  <a:gd name="T21" fmla="*/ 811 h 832"/>
                  <a:gd name="T22" fmla="*/ 186 w 826"/>
                  <a:gd name="T23" fmla="*/ 811 h 832"/>
                  <a:gd name="T24" fmla="*/ 21 w 826"/>
                  <a:gd name="T25" fmla="*/ 646 h 832"/>
                  <a:gd name="T26" fmla="*/ 21 w 826"/>
                  <a:gd name="T27" fmla="*/ 590 h 832"/>
                  <a:gd name="T28" fmla="*/ 274 w 826"/>
                  <a:gd name="T29" fmla="*/ 338 h 832"/>
                  <a:gd name="T30" fmla="*/ 342 w 826"/>
                  <a:gd name="T31" fmla="*/ 206 h 832"/>
                  <a:gd name="T32" fmla="*/ 376 w 826"/>
                  <a:gd name="T33" fmla="*/ 31 h 832"/>
                  <a:gd name="T34" fmla="*/ 409 w 826"/>
                  <a:gd name="T35" fmla="*/ 1 h 832"/>
                  <a:gd name="T36" fmla="*/ 272 w 826"/>
                  <a:gd name="T37" fmla="*/ 630 h 832"/>
                  <a:gd name="T38" fmla="*/ 256 w 826"/>
                  <a:gd name="T39" fmla="*/ 614 h 832"/>
                  <a:gd name="T40" fmla="*/ 233 w 826"/>
                  <a:gd name="T41" fmla="*/ 619 h 832"/>
                  <a:gd name="T42" fmla="*/ 136 w 826"/>
                  <a:gd name="T43" fmla="*/ 715 h 832"/>
                  <a:gd name="T44" fmla="*/ 135 w 826"/>
                  <a:gd name="T45" fmla="*/ 746 h 832"/>
                  <a:gd name="T46" fmla="*/ 165 w 826"/>
                  <a:gd name="T47" fmla="*/ 744 h 832"/>
                  <a:gd name="T48" fmla="*/ 261 w 826"/>
                  <a:gd name="T49" fmla="*/ 648 h 832"/>
                  <a:gd name="T50" fmla="*/ 272 w 826"/>
                  <a:gd name="T51" fmla="*/ 63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6" h="832">
                    <a:moveTo>
                      <a:pt x="409" y="1"/>
                    </a:moveTo>
                    <a:cubicBezTo>
                      <a:pt x="424" y="1"/>
                      <a:pt x="437" y="11"/>
                      <a:pt x="444" y="26"/>
                    </a:cubicBezTo>
                    <a:cubicBezTo>
                      <a:pt x="454" y="46"/>
                      <a:pt x="463" y="69"/>
                      <a:pt x="467" y="91"/>
                    </a:cubicBezTo>
                    <a:cubicBezTo>
                      <a:pt x="475" y="141"/>
                      <a:pt x="493" y="160"/>
                      <a:pt x="543" y="167"/>
                    </a:cubicBezTo>
                    <a:cubicBezTo>
                      <a:pt x="612" y="176"/>
                      <a:pt x="655" y="219"/>
                      <a:pt x="664" y="289"/>
                    </a:cubicBezTo>
                    <a:cubicBezTo>
                      <a:pt x="670" y="335"/>
                      <a:pt x="687" y="355"/>
                      <a:pt x="728" y="362"/>
                    </a:cubicBezTo>
                    <a:cubicBezTo>
                      <a:pt x="767" y="369"/>
                      <a:pt x="793" y="392"/>
                      <a:pt x="813" y="423"/>
                    </a:cubicBezTo>
                    <a:cubicBezTo>
                      <a:pt x="826" y="442"/>
                      <a:pt x="821" y="451"/>
                      <a:pt x="799" y="456"/>
                    </a:cubicBezTo>
                    <a:cubicBezTo>
                      <a:pt x="734" y="469"/>
                      <a:pt x="669" y="482"/>
                      <a:pt x="604" y="495"/>
                    </a:cubicBezTo>
                    <a:cubicBezTo>
                      <a:pt x="564" y="503"/>
                      <a:pt x="530" y="522"/>
                      <a:pt x="501" y="551"/>
                    </a:cubicBezTo>
                    <a:cubicBezTo>
                      <a:pt x="415" y="638"/>
                      <a:pt x="329" y="724"/>
                      <a:pt x="243" y="811"/>
                    </a:cubicBezTo>
                    <a:cubicBezTo>
                      <a:pt x="221" y="832"/>
                      <a:pt x="207" y="832"/>
                      <a:pt x="186" y="811"/>
                    </a:cubicBezTo>
                    <a:cubicBezTo>
                      <a:pt x="131" y="756"/>
                      <a:pt x="76" y="701"/>
                      <a:pt x="21" y="646"/>
                    </a:cubicBezTo>
                    <a:cubicBezTo>
                      <a:pt x="0" y="626"/>
                      <a:pt x="0" y="611"/>
                      <a:pt x="21" y="590"/>
                    </a:cubicBezTo>
                    <a:cubicBezTo>
                      <a:pt x="105" y="506"/>
                      <a:pt x="188" y="421"/>
                      <a:pt x="274" y="338"/>
                    </a:cubicBezTo>
                    <a:cubicBezTo>
                      <a:pt x="312" y="301"/>
                      <a:pt x="333" y="257"/>
                      <a:pt x="342" y="206"/>
                    </a:cubicBezTo>
                    <a:cubicBezTo>
                      <a:pt x="352" y="147"/>
                      <a:pt x="364" y="89"/>
                      <a:pt x="376" y="31"/>
                    </a:cubicBezTo>
                    <a:cubicBezTo>
                      <a:pt x="380" y="9"/>
                      <a:pt x="390" y="0"/>
                      <a:pt x="409" y="1"/>
                    </a:cubicBezTo>
                    <a:close/>
                    <a:moveTo>
                      <a:pt x="272" y="630"/>
                    </a:moveTo>
                    <a:cubicBezTo>
                      <a:pt x="266" y="624"/>
                      <a:pt x="262" y="615"/>
                      <a:pt x="256" y="614"/>
                    </a:cubicBezTo>
                    <a:cubicBezTo>
                      <a:pt x="249" y="612"/>
                      <a:pt x="238" y="614"/>
                      <a:pt x="233" y="619"/>
                    </a:cubicBezTo>
                    <a:cubicBezTo>
                      <a:pt x="200" y="650"/>
                      <a:pt x="168" y="683"/>
                      <a:pt x="136" y="715"/>
                    </a:cubicBezTo>
                    <a:cubicBezTo>
                      <a:pt x="126" y="725"/>
                      <a:pt x="126" y="737"/>
                      <a:pt x="135" y="746"/>
                    </a:cubicBezTo>
                    <a:cubicBezTo>
                      <a:pt x="144" y="754"/>
                      <a:pt x="155" y="753"/>
                      <a:pt x="165" y="744"/>
                    </a:cubicBezTo>
                    <a:cubicBezTo>
                      <a:pt x="197" y="712"/>
                      <a:pt x="229" y="680"/>
                      <a:pt x="261" y="648"/>
                    </a:cubicBezTo>
                    <a:cubicBezTo>
                      <a:pt x="265" y="644"/>
                      <a:pt x="267" y="638"/>
                      <a:pt x="272" y="6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</p:grpSp>
      <p:cxnSp>
        <p:nvCxnSpPr>
          <p:cNvPr id="4910" name="Elbow Connector 4909"/>
          <p:cNvCxnSpPr>
            <a:cxnSpLocks/>
            <a:stCxn id="4901" idx="3"/>
            <a:endCxn id="4908" idx="1"/>
          </p:cNvCxnSpPr>
          <p:nvPr/>
        </p:nvCxnSpPr>
        <p:spPr>
          <a:xfrm flipV="1">
            <a:off x="3232767" y="4415986"/>
            <a:ext cx="413574" cy="1371860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1" name="Elbow Connector 4910"/>
          <p:cNvCxnSpPr>
            <a:cxnSpLocks/>
            <a:stCxn id="4899" idx="3"/>
            <a:endCxn id="4908" idx="1"/>
          </p:cNvCxnSpPr>
          <p:nvPr/>
        </p:nvCxnSpPr>
        <p:spPr>
          <a:xfrm>
            <a:off x="3232767" y="3793201"/>
            <a:ext cx="413574" cy="622785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2" name="Rectangle 4911"/>
          <p:cNvSpPr/>
          <p:nvPr/>
        </p:nvSpPr>
        <p:spPr>
          <a:xfrm>
            <a:off x="3255993" y="3602643"/>
            <a:ext cx="42960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800" b="1" dirty="0">
                <a:solidFill>
                  <a:srgbClr val="544F40"/>
                </a:solidFill>
                <a:latin typeface="Arial" panose="020B0604020202020204"/>
              </a:rPr>
              <a:t>Negative</a:t>
            </a:r>
          </a:p>
        </p:txBody>
      </p:sp>
      <p:sp>
        <p:nvSpPr>
          <p:cNvPr id="4913" name="Rounded Rectangle 4912"/>
          <p:cNvSpPr>
            <a:spLocks/>
          </p:cNvSpPr>
          <p:nvPr/>
        </p:nvSpPr>
        <p:spPr>
          <a:xfrm>
            <a:off x="4849318" y="3987043"/>
            <a:ext cx="1226637" cy="85788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 defTabSz="685800">
              <a:lnSpc>
                <a:spcPts val="900"/>
              </a:lnSpc>
            </a:pPr>
            <a:endParaRPr lang="en-US" sz="900" b="1" dirty="0">
              <a:solidFill>
                <a:srgbClr val="FFFFFF"/>
              </a:solidFill>
            </a:endParaRPr>
          </a:p>
          <a:p>
            <a:pPr algn="ctr" defTabSz="685800">
              <a:lnSpc>
                <a:spcPts val="900"/>
              </a:lnSpc>
            </a:pPr>
            <a:endParaRPr lang="en-US" sz="900" b="1" dirty="0">
              <a:solidFill>
                <a:srgbClr val="FFFFFF"/>
              </a:solidFill>
            </a:endParaRPr>
          </a:p>
          <a:p>
            <a:pPr algn="ctr" defTabSz="685800">
              <a:lnSpc>
                <a:spcPts val="900"/>
              </a:lnSpc>
            </a:pPr>
            <a:endParaRPr lang="en-US" sz="900" b="1" dirty="0">
              <a:solidFill>
                <a:srgbClr val="FFFFFF"/>
              </a:solidFill>
            </a:endParaRPr>
          </a:p>
          <a:p>
            <a:pPr algn="ctr" defTabSz="685800">
              <a:lnSpc>
                <a:spcPts val="900"/>
              </a:lnSpc>
            </a:pPr>
            <a:endParaRPr lang="en-US" sz="900" b="1" dirty="0">
              <a:solidFill>
                <a:srgbClr val="FFFFFF"/>
              </a:solidFill>
            </a:endParaRPr>
          </a:p>
          <a:p>
            <a:pPr algn="ctr" defTabSz="685800">
              <a:lnSpc>
                <a:spcPts val="900"/>
              </a:lnSpc>
            </a:pPr>
            <a:endParaRPr lang="en-US" sz="900" b="1" dirty="0">
              <a:solidFill>
                <a:srgbClr val="FFFFFF"/>
              </a:solidFill>
            </a:endParaRPr>
          </a:p>
          <a:p>
            <a:pPr algn="ctr" defTabSz="685800">
              <a:lnSpc>
                <a:spcPts val="900"/>
              </a:lnSpc>
            </a:pPr>
            <a:endParaRPr lang="en-US" sz="900" b="1" dirty="0">
              <a:solidFill>
                <a:srgbClr val="FFFFFF"/>
              </a:solidFill>
            </a:endParaRPr>
          </a:p>
          <a:p>
            <a:pPr algn="ctr" defTabSz="685800">
              <a:lnSpc>
                <a:spcPts val="900"/>
              </a:lnSpc>
            </a:pPr>
            <a:r>
              <a:rPr lang="en-US" sz="900" b="1" dirty="0">
                <a:solidFill>
                  <a:srgbClr val="FFFFFF"/>
                </a:solidFill>
              </a:rPr>
              <a:t>Detection of FIP1L1-PDGFR</a:t>
            </a:r>
            <a:r>
              <a:rPr lang="el-GR" sz="900" b="1" dirty="0">
                <a:solidFill>
                  <a:srgbClr val="FFFFFF"/>
                </a:solidFill>
              </a:rPr>
              <a:t>α </a:t>
            </a:r>
            <a:r>
              <a:rPr lang="en-US" sz="900" b="1" dirty="0">
                <a:solidFill>
                  <a:srgbClr val="FFFFFF"/>
                </a:solidFill>
              </a:rPr>
              <a:t>fusion or other clonal abnormalities</a:t>
            </a:r>
            <a:endParaRPr lang="en-US" sz="900" b="1" baseline="30000" dirty="0">
              <a:solidFill>
                <a:srgbClr val="FFFFFF"/>
              </a:solidFill>
            </a:endParaRPr>
          </a:p>
        </p:txBody>
      </p:sp>
      <p:cxnSp>
        <p:nvCxnSpPr>
          <p:cNvPr id="4914" name="Straight Arrow Connector 4913"/>
          <p:cNvCxnSpPr>
            <a:cxnSpLocks/>
            <a:stCxn id="4908" idx="3"/>
            <a:endCxn id="4913" idx="1"/>
          </p:cNvCxnSpPr>
          <p:nvPr/>
        </p:nvCxnSpPr>
        <p:spPr>
          <a:xfrm>
            <a:off x="4620101" y="4415985"/>
            <a:ext cx="229217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46" name="Group 4914"/>
          <p:cNvGrpSpPr/>
          <p:nvPr/>
        </p:nvGrpSpPr>
        <p:grpSpPr>
          <a:xfrm>
            <a:off x="5199642" y="3488556"/>
            <a:ext cx="525986" cy="701315"/>
            <a:chOff x="5493657" y="1741987"/>
            <a:chExt cx="645390" cy="645390"/>
          </a:xfrm>
        </p:grpSpPr>
        <p:sp>
          <p:nvSpPr>
            <p:cNvPr id="4944" name="Oval 4943"/>
            <p:cNvSpPr/>
            <p:nvPr/>
          </p:nvSpPr>
          <p:spPr bwMode="auto">
            <a:xfrm>
              <a:off x="5493657" y="1741987"/>
              <a:ext cx="645390" cy="6453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8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4047" name="Group 4944"/>
            <p:cNvGrpSpPr/>
            <p:nvPr/>
          </p:nvGrpSpPr>
          <p:grpSpPr>
            <a:xfrm>
              <a:off x="5609409" y="1857719"/>
              <a:ext cx="400868" cy="385230"/>
              <a:chOff x="-6416675" y="1666875"/>
              <a:chExt cx="3662363" cy="3519488"/>
            </a:xfrm>
            <a:solidFill>
              <a:srgbClr val="E49B13"/>
            </a:solidFill>
          </p:grpSpPr>
          <p:sp>
            <p:nvSpPr>
              <p:cNvPr id="4946" name="Freeform 18"/>
              <p:cNvSpPr>
                <a:spLocks/>
              </p:cNvSpPr>
              <p:nvPr/>
            </p:nvSpPr>
            <p:spPr bwMode="auto">
              <a:xfrm>
                <a:off x="-3940175" y="4005263"/>
                <a:ext cx="1185863" cy="1181100"/>
              </a:xfrm>
              <a:custGeom>
                <a:avLst/>
                <a:gdLst>
                  <a:gd name="T0" fmla="*/ 1625 w 2421"/>
                  <a:gd name="T1" fmla="*/ 2391 h 2406"/>
                  <a:gd name="T2" fmla="*/ 1293 w 2421"/>
                  <a:gd name="T3" fmla="*/ 2255 h 2406"/>
                  <a:gd name="T4" fmla="*/ 1 w 2421"/>
                  <a:gd name="T5" fmla="*/ 991 h 2406"/>
                  <a:gd name="T6" fmla="*/ 63 w 2421"/>
                  <a:gd name="T7" fmla="*/ 941 h 2406"/>
                  <a:gd name="T8" fmla="*/ 469 w 2421"/>
                  <a:gd name="T9" fmla="*/ 596 h 2406"/>
                  <a:gd name="T10" fmla="*/ 860 w 2421"/>
                  <a:gd name="T11" fmla="*/ 123 h 2406"/>
                  <a:gd name="T12" fmla="*/ 941 w 2421"/>
                  <a:gd name="T13" fmla="*/ 0 h 2406"/>
                  <a:gd name="T14" fmla="*/ 980 w 2421"/>
                  <a:gd name="T15" fmla="*/ 36 h 2406"/>
                  <a:gd name="T16" fmla="*/ 1025 w 2421"/>
                  <a:gd name="T17" fmla="*/ 78 h 2406"/>
                  <a:gd name="T18" fmla="*/ 1313 w 2421"/>
                  <a:gd name="T19" fmla="*/ 361 h 2406"/>
                  <a:gd name="T20" fmla="*/ 2286 w 2421"/>
                  <a:gd name="T21" fmla="*/ 1339 h 2406"/>
                  <a:gd name="T22" fmla="*/ 2382 w 2421"/>
                  <a:gd name="T23" fmla="*/ 1860 h 2406"/>
                  <a:gd name="T24" fmla="*/ 2219 w 2421"/>
                  <a:gd name="T25" fmla="*/ 2168 h 2406"/>
                  <a:gd name="T26" fmla="*/ 2007 w 2421"/>
                  <a:gd name="T27" fmla="*/ 2326 h 2406"/>
                  <a:gd name="T28" fmla="*/ 1625 w 2421"/>
                  <a:gd name="T29" fmla="*/ 2391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1" h="2406">
                    <a:moveTo>
                      <a:pt x="1625" y="2391"/>
                    </a:moveTo>
                    <a:cubicBezTo>
                      <a:pt x="1509" y="2377"/>
                      <a:pt x="1385" y="2327"/>
                      <a:pt x="1293" y="2255"/>
                    </a:cubicBezTo>
                    <a:cubicBezTo>
                      <a:pt x="1244" y="2217"/>
                      <a:pt x="6" y="1005"/>
                      <a:pt x="1" y="991"/>
                    </a:cubicBezTo>
                    <a:cubicBezTo>
                      <a:pt x="0" y="987"/>
                      <a:pt x="28" y="965"/>
                      <a:pt x="63" y="941"/>
                    </a:cubicBezTo>
                    <a:cubicBezTo>
                      <a:pt x="188" y="857"/>
                      <a:pt x="322" y="743"/>
                      <a:pt x="469" y="596"/>
                    </a:cubicBezTo>
                    <a:cubicBezTo>
                      <a:pt x="636" y="429"/>
                      <a:pt x="740" y="303"/>
                      <a:pt x="860" y="123"/>
                    </a:cubicBezTo>
                    <a:lnTo>
                      <a:pt x="941" y="0"/>
                    </a:lnTo>
                    <a:lnTo>
                      <a:pt x="980" y="36"/>
                    </a:lnTo>
                    <a:cubicBezTo>
                      <a:pt x="1002" y="57"/>
                      <a:pt x="1022" y="75"/>
                      <a:pt x="1025" y="78"/>
                    </a:cubicBezTo>
                    <a:cubicBezTo>
                      <a:pt x="1028" y="81"/>
                      <a:pt x="1158" y="208"/>
                      <a:pt x="1313" y="361"/>
                    </a:cubicBezTo>
                    <a:cubicBezTo>
                      <a:pt x="1987" y="1023"/>
                      <a:pt x="2256" y="1294"/>
                      <a:pt x="2286" y="1339"/>
                    </a:cubicBezTo>
                    <a:cubicBezTo>
                      <a:pt x="2383" y="1485"/>
                      <a:pt x="2421" y="1691"/>
                      <a:pt x="2382" y="1860"/>
                    </a:cubicBezTo>
                    <a:cubicBezTo>
                      <a:pt x="2358" y="1965"/>
                      <a:pt x="2293" y="2088"/>
                      <a:pt x="2219" y="2168"/>
                    </a:cubicBezTo>
                    <a:cubicBezTo>
                      <a:pt x="2147" y="2246"/>
                      <a:pt x="2103" y="2279"/>
                      <a:pt x="2007" y="2326"/>
                    </a:cubicBezTo>
                    <a:cubicBezTo>
                      <a:pt x="1892" y="2383"/>
                      <a:pt x="1755" y="2406"/>
                      <a:pt x="1625" y="239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47" name="Freeform 20"/>
              <p:cNvSpPr>
                <a:spLocks/>
              </p:cNvSpPr>
              <p:nvPr/>
            </p:nvSpPr>
            <p:spPr bwMode="auto">
              <a:xfrm>
                <a:off x="-6416675" y="1666875"/>
                <a:ext cx="3073400" cy="2967038"/>
              </a:xfrm>
              <a:custGeom>
                <a:avLst/>
                <a:gdLst>
                  <a:gd name="T0" fmla="*/ 2858 w 6270"/>
                  <a:gd name="T1" fmla="*/ 6041 h 6049"/>
                  <a:gd name="T2" fmla="*/ 2320 w 6270"/>
                  <a:gd name="T3" fmla="*/ 5948 h 6049"/>
                  <a:gd name="T4" fmla="*/ 2019 w 6270"/>
                  <a:gd name="T5" fmla="*/ 5851 h 6049"/>
                  <a:gd name="T6" fmla="*/ 644 w 6270"/>
                  <a:gd name="T7" fmla="*/ 4809 h 6049"/>
                  <a:gd name="T8" fmla="*/ 251 w 6270"/>
                  <a:gd name="T9" fmla="*/ 4085 h 6049"/>
                  <a:gd name="T10" fmla="*/ 163 w 6270"/>
                  <a:gd name="T11" fmla="*/ 2252 h 6049"/>
                  <a:gd name="T12" fmla="*/ 978 w 6270"/>
                  <a:gd name="T13" fmla="*/ 875 h 6049"/>
                  <a:gd name="T14" fmla="*/ 2522 w 6270"/>
                  <a:gd name="T15" fmla="*/ 70 h 6049"/>
                  <a:gd name="T16" fmla="*/ 3649 w 6270"/>
                  <a:gd name="T17" fmla="*/ 66 h 6049"/>
                  <a:gd name="T18" fmla="*/ 5002 w 6270"/>
                  <a:gd name="T19" fmla="*/ 684 h 6049"/>
                  <a:gd name="T20" fmla="*/ 5488 w 6270"/>
                  <a:gd name="T21" fmla="*/ 1173 h 6049"/>
                  <a:gd name="T22" fmla="*/ 6034 w 6270"/>
                  <a:gd name="T23" fmla="*/ 3773 h 6049"/>
                  <a:gd name="T24" fmla="*/ 4422 w 6270"/>
                  <a:gd name="T25" fmla="*/ 5740 h 6049"/>
                  <a:gd name="T26" fmla="*/ 3448 w 6270"/>
                  <a:gd name="T27" fmla="*/ 6028 h 6049"/>
                  <a:gd name="T28" fmla="*/ 2858 w 6270"/>
                  <a:gd name="T29" fmla="*/ 6041 h 6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70" h="6049">
                    <a:moveTo>
                      <a:pt x="2858" y="6041"/>
                    </a:moveTo>
                    <a:cubicBezTo>
                      <a:pt x="2709" y="6029"/>
                      <a:pt x="2455" y="5984"/>
                      <a:pt x="2320" y="5948"/>
                    </a:cubicBezTo>
                    <a:cubicBezTo>
                      <a:pt x="2166" y="5905"/>
                      <a:pt x="2140" y="5897"/>
                      <a:pt x="2019" y="5851"/>
                    </a:cubicBezTo>
                    <a:cubicBezTo>
                      <a:pt x="1467" y="5640"/>
                      <a:pt x="1002" y="5287"/>
                      <a:pt x="644" y="4809"/>
                    </a:cubicBezTo>
                    <a:cubicBezTo>
                      <a:pt x="490" y="4603"/>
                      <a:pt x="345" y="4337"/>
                      <a:pt x="251" y="4085"/>
                    </a:cubicBezTo>
                    <a:cubicBezTo>
                      <a:pt x="32" y="3501"/>
                      <a:pt x="0" y="2853"/>
                      <a:pt x="163" y="2252"/>
                    </a:cubicBezTo>
                    <a:cubicBezTo>
                      <a:pt x="303" y="1733"/>
                      <a:pt x="588" y="1252"/>
                      <a:pt x="978" y="875"/>
                    </a:cubicBezTo>
                    <a:cubicBezTo>
                      <a:pt x="1411" y="457"/>
                      <a:pt x="1929" y="187"/>
                      <a:pt x="2522" y="70"/>
                    </a:cubicBezTo>
                    <a:cubicBezTo>
                      <a:pt x="2867" y="2"/>
                      <a:pt x="3288" y="0"/>
                      <a:pt x="3649" y="66"/>
                    </a:cubicBezTo>
                    <a:cubicBezTo>
                      <a:pt x="4132" y="153"/>
                      <a:pt x="4599" y="366"/>
                      <a:pt x="5002" y="684"/>
                    </a:cubicBezTo>
                    <a:cubicBezTo>
                      <a:pt x="5132" y="786"/>
                      <a:pt x="5388" y="1044"/>
                      <a:pt x="5488" y="1173"/>
                    </a:cubicBezTo>
                    <a:cubicBezTo>
                      <a:pt x="6078" y="1934"/>
                      <a:pt x="6270" y="2850"/>
                      <a:pt x="6034" y="3773"/>
                    </a:cubicBezTo>
                    <a:cubicBezTo>
                      <a:pt x="5818" y="4619"/>
                      <a:pt x="5212" y="5358"/>
                      <a:pt x="4422" y="5740"/>
                    </a:cubicBezTo>
                    <a:cubicBezTo>
                      <a:pt x="4118" y="5888"/>
                      <a:pt x="3841" y="5969"/>
                      <a:pt x="3448" y="6028"/>
                    </a:cubicBezTo>
                    <a:cubicBezTo>
                      <a:pt x="3375" y="6039"/>
                      <a:pt x="2946" y="6049"/>
                      <a:pt x="2858" y="604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48" name="Freeform 22"/>
              <p:cNvSpPr>
                <a:spLocks/>
              </p:cNvSpPr>
              <p:nvPr/>
            </p:nvSpPr>
            <p:spPr bwMode="auto">
              <a:xfrm>
                <a:off x="-6038850" y="2020888"/>
                <a:ext cx="2287588" cy="2265363"/>
              </a:xfrm>
              <a:custGeom>
                <a:avLst/>
                <a:gdLst>
                  <a:gd name="T0" fmla="*/ 2111 w 4667"/>
                  <a:gd name="T1" fmla="*/ 4609 h 4620"/>
                  <a:gd name="T2" fmla="*/ 1982 w 4667"/>
                  <a:gd name="T3" fmla="*/ 4590 h 4620"/>
                  <a:gd name="T4" fmla="*/ 1750 w 4667"/>
                  <a:gd name="T5" fmla="*/ 4543 h 4620"/>
                  <a:gd name="T6" fmla="*/ 87 w 4667"/>
                  <a:gd name="T7" fmla="*/ 2917 h 4620"/>
                  <a:gd name="T8" fmla="*/ 18 w 4667"/>
                  <a:gd name="T9" fmla="*/ 2581 h 4620"/>
                  <a:gd name="T10" fmla="*/ 23 w 4667"/>
                  <a:gd name="T11" fmla="*/ 2005 h 4620"/>
                  <a:gd name="T12" fmla="*/ 652 w 4667"/>
                  <a:gd name="T13" fmla="*/ 717 h 4620"/>
                  <a:gd name="T14" fmla="*/ 1890 w 4667"/>
                  <a:gd name="T15" fmla="*/ 43 h 4620"/>
                  <a:gd name="T16" fmla="*/ 2331 w 4667"/>
                  <a:gd name="T17" fmla="*/ 0 h 4620"/>
                  <a:gd name="T18" fmla="*/ 2926 w 4667"/>
                  <a:gd name="T19" fmla="*/ 82 h 4620"/>
                  <a:gd name="T20" fmla="*/ 3935 w 4667"/>
                  <a:gd name="T21" fmla="*/ 650 h 4620"/>
                  <a:gd name="T22" fmla="*/ 4508 w 4667"/>
                  <a:gd name="T23" fmla="*/ 1521 h 4620"/>
                  <a:gd name="T24" fmla="*/ 4639 w 4667"/>
                  <a:gd name="T25" fmla="*/ 2092 h 4620"/>
                  <a:gd name="T26" fmla="*/ 4581 w 4667"/>
                  <a:gd name="T27" fmla="*/ 2864 h 4620"/>
                  <a:gd name="T28" fmla="*/ 4274 w 4667"/>
                  <a:gd name="T29" fmla="*/ 3565 h 4620"/>
                  <a:gd name="T30" fmla="*/ 2677 w 4667"/>
                  <a:gd name="T31" fmla="*/ 4592 h 4620"/>
                  <a:gd name="T32" fmla="*/ 2111 w 4667"/>
                  <a:gd name="T33" fmla="*/ 4609 h 4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7" h="4620">
                    <a:moveTo>
                      <a:pt x="2111" y="4609"/>
                    </a:moveTo>
                    <a:cubicBezTo>
                      <a:pt x="2098" y="4607"/>
                      <a:pt x="2039" y="4598"/>
                      <a:pt x="1982" y="4590"/>
                    </a:cubicBezTo>
                    <a:cubicBezTo>
                      <a:pt x="1924" y="4582"/>
                      <a:pt x="1819" y="4561"/>
                      <a:pt x="1750" y="4543"/>
                    </a:cubicBezTo>
                    <a:cubicBezTo>
                      <a:pt x="943" y="4336"/>
                      <a:pt x="308" y="3715"/>
                      <a:pt x="87" y="2917"/>
                    </a:cubicBezTo>
                    <a:cubicBezTo>
                      <a:pt x="61" y="2823"/>
                      <a:pt x="50" y="2768"/>
                      <a:pt x="18" y="2581"/>
                    </a:cubicBezTo>
                    <a:cubicBezTo>
                      <a:pt x="0" y="2472"/>
                      <a:pt x="3" y="2139"/>
                      <a:pt x="23" y="2005"/>
                    </a:cubicBezTo>
                    <a:cubicBezTo>
                      <a:pt x="98" y="1504"/>
                      <a:pt x="308" y="1074"/>
                      <a:pt x="652" y="717"/>
                    </a:cubicBezTo>
                    <a:cubicBezTo>
                      <a:pt x="988" y="368"/>
                      <a:pt x="1404" y="142"/>
                      <a:pt x="1890" y="43"/>
                    </a:cubicBezTo>
                    <a:cubicBezTo>
                      <a:pt x="1993" y="23"/>
                      <a:pt x="2225" y="0"/>
                      <a:pt x="2331" y="0"/>
                    </a:cubicBezTo>
                    <a:cubicBezTo>
                      <a:pt x="2501" y="0"/>
                      <a:pt x="2747" y="34"/>
                      <a:pt x="2926" y="82"/>
                    </a:cubicBezTo>
                    <a:cubicBezTo>
                      <a:pt x="3308" y="185"/>
                      <a:pt x="3651" y="378"/>
                      <a:pt x="3935" y="650"/>
                    </a:cubicBezTo>
                    <a:cubicBezTo>
                      <a:pt x="4197" y="901"/>
                      <a:pt x="4384" y="1185"/>
                      <a:pt x="4508" y="1521"/>
                    </a:cubicBezTo>
                    <a:cubicBezTo>
                      <a:pt x="4578" y="1709"/>
                      <a:pt x="4614" y="1867"/>
                      <a:pt x="4639" y="2092"/>
                    </a:cubicBezTo>
                    <a:cubicBezTo>
                      <a:pt x="4667" y="2342"/>
                      <a:pt x="4650" y="2568"/>
                      <a:pt x="4581" y="2864"/>
                    </a:cubicBezTo>
                    <a:cubicBezTo>
                      <a:pt x="4533" y="3073"/>
                      <a:pt x="4400" y="3375"/>
                      <a:pt x="4274" y="3565"/>
                    </a:cubicBezTo>
                    <a:cubicBezTo>
                      <a:pt x="3904" y="4121"/>
                      <a:pt x="3336" y="4486"/>
                      <a:pt x="2677" y="4592"/>
                    </a:cubicBezTo>
                    <a:cubicBezTo>
                      <a:pt x="2580" y="4607"/>
                      <a:pt x="2170" y="4620"/>
                      <a:pt x="2111" y="4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49" name="Freeform 23"/>
              <p:cNvSpPr>
                <a:spLocks/>
              </p:cNvSpPr>
              <p:nvPr/>
            </p:nvSpPr>
            <p:spPr bwMode="auto">
              <a:xfrm>
                <a:off x="-5462588" y="3387725"/>
                <a:ext cx="327025" cy="704850"/>
              </a:xfrm>
              <a:custGeom>
                <a:avLst/>
                <a:gdLst>
                  <a:gd name="T0" fmla="*/ 528 w 667"/>
                  <a:gd name="T1" fmla="*/ 1407 h 1438"/>
                  <a:gd name="T2" fmla="*/ 667 w 667"/>
                  <a:gd name="T3" fmla="*/ 1213 h 1438"/>
                  <a:gd name="T4" fmla="*/ 643 w 667"/>
                  <a:gd name="T5" fmla="*/ 1013 h 1438"/>
                  <a:gd name="T6" fmla="*/ 605 w 667"/>
                  <a:gd name="T7" fmla="*/ 773 h 1438"/>
                  <a:gd name="T8" fmla="*/ 508 w 667"/>
                  <a:gd name="T9" fmla="*/ 168 h 1438"/>
                  <a:gd name="T10" fmla="*/ 394 w 667"/>
                  <a:gd name="T11" fmla="*/ 47 h 1438"/>
                  <a:gd name="T12" fmla="*/ 66 w 667"/>
                  <a:gd name="T13" fmla="*/ 106 h 1438"/>
                  <a:gd name="T14" fmla="*/ 13 w 667"/>
                  <a:gd name="T15" fmla="*/ 297 h 1438"/>
                  <a:gd name="T16" fmla="*/ 68 w 667"/>
                  <a:gd name="T17" fmla="*/ 648 h 1438"/>
                  <a:gd name="T18" fmla="*/ 95 w 667"/>
                  <a:gd name="T19" fmla="*/ 826 h 1438"/>
                  <a:gd name="T20" fmla="*/ 183 w 667"/>
                  <a:gd name="T21" fmla="*/ 1321 h 1438"/>
                  <a:gd name="T22" fmla="*/ 346 w 667"/>
                  <a:gd name="T23" fmla="*/ 1429 h 1438"/>
                  <a:gd name="T24" fmla="*/ 528 w 667"/>
                  <a:gd name="T25" fmla="*/ 1407 h 1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7" h="1438">
                    <a:moveTo>
                      <a:pt x="528" y="1407"/>
                    </a:moveTo>
                    <a:cubicBezTo>
                      <a:pt x="617" y="1367"/>
                      <a:pt x="667" y="1298"/>
                      <a:pt x="667" y="1213"/>
                    </a:cubicBezTo>
                    <a:cubicBezTo>
                      <a:pt x="667" y="1185"/>
                      <a:pt x="656" y="1096"/>
                      <a:pt x="643" y="1013"/>
                    </a:cubicBezTo>
                    <a:cubicBezTo>
                      <a:pt x="630" y="931"/>
                      <a:pt x="613" y="823"/>
                      <a:pt x="605" y="773"/>
                    </a:cubicBezTo>
                    <a:cubicBezTo>
                      <a:pt x="544" y="380"/>
                      <a:pt x="521" y="241"/>
                      <a:pt x="508" y="168"/>
                    </a:cubicBezTo>
                    <a:cubicBezTo>
                      <a:pt x="501" y="128"/>
                      <a:pt x="447" y="72"/>
                      <a:pt x="394" y="47"/>
                    </a:cubicBezTo>
                    <a:cubicBezTo>
                      <a:pt x="292" y="0"/>
                      <a:pt x="147" y="26"/>
                      <a:pt x="66" y="106"/>
                    </a:cubicBezTo>
                    <a:cubicBezTo>
                      <a:pt x="13" y="160"/>
                      <a:pt x="0" y="206"/>
                      <a:pt x="13" y="297"/>
                    </a:cubicBezTo>
                    <a:cubicBezTo>
                      <a:pt x="24" y="364"/>
                      <a:pt x="40" y="474"/>
                      <a:pt x="68" y="648"/>
                    </a:cubicBezTo>
                    <a:cubicBezTo>
                      <a:pt x="76" y="698"/>
                      <a:pt x="88" y="778"/>
                      <a:pt x="95" y="826"/>
                    </a:cubicBezTo>
                    <a:cubicBezTo>
                      <a:pt x="151" y="1181"/>
                      <a:pt x="172" y="1299"/>
                      <a:pt x="183" y="1321"/>
                    </a:cubicBezTo>
                    <a:cubicBezTo>
                      <a:pt x="210" y="1372"/>
                      <a:pt x="264" y="1408"/>
                      <a:pt x="346" y="1429"/>
                    </a:cubicBezTo>
                    <a:cubicBezTo>
                      <a:pt x="380" y="1438"/>
                      <a:pt x="488" y="1425"/>
                      <a:pt x="528" y="140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50" name="Freeform 25"/>
              <p:cNvSpPr>
                <a:spLocks/>
              </p:cNvSpPr>
              <p:nvPr/>
            </p:nvSpPr>
            <p:spPr bwMode="auto">
              <a:xfrm>
                <a:off x="-4383088" y="3451225"/>
                <a:ext cx="342900" cy="536575"/>
              </a:xfrm>
              <a:custGeom>
                <a:avLst/>
                <a:gdLst>
                  <a:gd name="T0" fmla="*/ 95 w 701"/>
                  <a:gd name="T1" fmla="*/ 1039 h 1095"/>
                  <a:gd name="T2" fmla="*/ 621 w 701"/>
                  <a:gd name="T3" fmla="*/ 499 h 1095"/>
                  <a:gd name="T4" fmla="*/ 681 w 701"/>
                  <a:gd name="T5" fmla="*/ 346 h 1095"/>
                  <a:gd name="T6" fmla="*/ 701 w 701"/>
                  <a:gd name="T7" fmla="*/ 218 h 1095"/>
                  <a:gd name="T8" fmla="*/ 428 w 701"/>
                  <a:gd name="T9" fmla="*/ 0 h 1095"/>
                  <a:gd name="T10" fmla="*/ 218 w 701"/>
                  <a:gd name="T11" fmla="*/ 107 h 1095"/>
                  <a:gd name="T12" fmla="*/ 140 w 701"/>
                  <a:gd name="T13" fmla="*/ 427 h 1095"/>
                  <a:gd name="T14" fmla="*/ 67 w 701"/>
                  <a:gd name="T15" fmla="*/ 753 h 1095"/>
                  <a:gd name="T16" fmla="*/ 48 w 701"/>
                  <a:gd name="T17" fmla="*/ 839 h 1095"/>
                  <a:gd name="T18" fmla="*/ 20 w 701"/>
                  <a:gd name="T19" fmla="*/ 973 h 1095"/>
                  <a:gd name="T20" fmla="*/ 0 w 701"/>
                  <a:gd name="T21" fmla="*/ 1072 h 1095"/>
                  <a:gd name="T22" fmla="*/ 95 w 701"/>
                  <a:gd name="T23" fmla="*/ 1039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1" h="1095">
                    <a:moveTo>
                      <a:pt x="95" y="1039"/>
                    </a:moveTo>
                    <a:cubicBezTo>
                      <a:pt x="300" y="894"/>
                      <a:pt x="494" y="695"/>
                      <a:pt x="621" y="499"/>
                    </a:cubicBezTo>
                    <a:cubicBezTo>
                      <a:pt x="652" y="451"/>
                      <a:pt x="666" y="416"/>
                      <a:pt x="681" y="346"/>
                    </a:cubicBezTo>
                    <a:cubicBezTo>
                      <a:pt x="692" y="296"/>
                      <a:pt x="701" y="238"/>
                      <a:pt x="701" y="218"/>
                    </a:cubicBezTo>
                    <a:cubicBezTo>
                      <a:pt x="701" y="108"/>
                      <a:pt x="566" y="0"/>
                      <a:pt x="428" y="0"/>
                    </a:cubicBezTo>
                    <a:cubicBezTo>
                      <a:pt x="336" y="0"/>
                      <a:pt x="248" y="45"/>
                      <a:pt x="218" y="107"/>
                    </a:cubicBezTo>
                    <a:cubicBezTo>
                      <a:pt x="210" y="125"/>
                      <a:pt x="175" y="269"/>
                      <a:pt x="140" y="427"/>
                    </a:cubicBezTo>
                    <a:cubicBezTo>
                      <a:pt x="106" y="585"/>
                      <a:pt x="73" y="732"/>
                      <a:pt x="67" y="753"/>
                    </a:cubicBezTo>
                    <a:cubicBezTo>
                      <a:pt x="62" y="774"/>
                      <a:pt x="53" y="813"/>
                      <a:pt x="48" y="839"/>
                    </a:cubicBezTo>
                    <a:cubicBezTo>
                      <a:pt x="43" y="866"/>
                      <a:pt x="30" y="926"/>
                      <a:pt x="20" y="973"/>
                    </a:cubicBezTo>
                    <a:cubicBezTo>
                      <a:pt x="9" y="1021"/>
                      <a:pt x="0" y="1065"/>
                      <a:pt x="0" y="1072"/>
                    </a:cubicBezTo>
                    <a:cubicBezTo>
                      <a:pt x="0" y="1095"/>
                      <a:pt x="31" y="1084"/>
                      <a:pt x="95" y="103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51" name="Freeform 27"/>
              <p:cNvSpPr>
                <a:spLocks/>
              </p:cNvSpPr>
              <p:nvPr/>
            </p:nvSpPr>
            <p:spPr bwMode="auto">
              <a:xfrm>
                <a:off x="-5073650" y="3360738"/>
                <a:ext cx="596900" cy="565150"/>
              </a:xfrm>
              <a:custGeom>
                <a:avLst/>
                <a:gdLst>
                  <a:gd name="T0" fmla="*/ 1065 w 1216"/>
                  <a:gd name="T1" fmla="*/ 1111 h 1151"/>
                  <a:gd name="T2" fmla="*/ 1216 w 1216"/>
                  <a:gd name="T3" fmla="*/ 863 h 1151"/>
                  <a:gd name="T4" fmla="*/ 787 w 1216"/>
                  <a:gd name="T5" fmla="*/ 389 h 1151"/>
                  <a:gd name="T6" fmla="*/ 363 w 1216"/>
                  <a:gd name="T7" fmla="*/ 21 h 1151"/>
                  <a:gd name="T8" fmla="*/ 181 w 1216"/>
                  <a:gd name="T9" fmla="*/ 30 h 1151"/>
                  <a:gd name="T10" fmla="*/ 20 w 1216"/>
                  <a:gd name="T11" fmla="*/ 210 h 1151"/>
                  <a:gd name="T12" fmla="*/ 32 w 1216"/>
                  <a:gd name="T13" fmla="*/ 393 h 1151"/>
                  <a:gd name="T14" fmla="*/ 868 w 1216"/>
                  <a:gd name="T15" fmla="*/ 1133 h 1151"/>
                  <a:gd name="T16" fmla="*/ 1065 w 1216"/>
                  <a:gd name="T17" fmla="*/ 1111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6" h="1151">
                    <a:moveTo>
                      <a:pt x="1065" y="1111"/>
                    </a:moveTo>
                    <a:cubicBezTo>
                      <a:pt x="1155" y="1058"/>
                      <a:pt x="1216" y="959"/>
                      <a:pt x="1216" y="863"/>
                    </a:cubicBezTo>
                    <a:cubicBezTo>
                      <a:pt x="1215" y="769"/>
                      <a:pt x="1216" y="769"/>
                      <a:pt x="787" y="389"/>
                    </a:cubicBezTo>
                    <a:cubicBezTo>
                      <a:pt x="568" y="194"/>
                      <a:pt x="377" y="29"/>
                      <a:pt x="363" y="21"/>
                    </a:cubicBezTo>
                    <a:cubicBezTo>
                      <a:pt x="324" y="0"/>
                      <a:pt x="240" y="4"/>
                      <a:pt x="181" y="30"/>
                    </a:cubicBezTo>
                    <a:cubicBezTo>
                      <a:pt x="111" y="61"/>
                      <a:pt x="40" y="140"/>
                      <a:pt x="20" y="210"/>
                    </a:cubicBezTo>
                    <a:cubicBezTo>
                      <a:pt x="0" y="277"/>
                      <a:pt x="6" y="357"/>
                      <a:pt x="32" y="393"/>
                    </a:cubicBezTo>
                    <a:cubicBezTo>
                      <a:pt x="62" y="434"/>
                      <a:pt x="839" y="1122"/>
                      <a:pt x="868" y="1133"/>
                    </a:cubicBezTo>
                    <a:cubicBezTo>
                      <a:pt x="914" y="1151"/>
                      <a:pt x="1017" y="1140"/>
                      <a:pt x="1065" y="111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52" name="Freeform 29"/>
              <p:cNvSpPr>
                <a:spLocks/>
              </p:cNvSpPr>
              <p:nvPr/>
            </p:nvSpPr>
            <p:spPr bwMode="auto">
              <a:xfrm>
                <a:off x="-5829300" y="2798763"/>
                <a:ext cx="495300" cy="642938"/>
              </a:xfrm>
              <a:custGeom>
                <a:avLst/>
                <a:gdLst>
                  <a:gd name="T0" fmla="*/ 391 w 1011"/>
                  <a:gd name="T1" fmla="*/ 1294 h 1309"/>
                  <a:gd name="T2" fmla="*/ 816 w 1011"/>
                  <a:gd name="T3" fmla="*/ 619 h 1309"/>
                  <a:gd name="T4" fmla="*/ 978 w 1011"/>
                  <a:gd name="T5" fmla="*/ 180 h 1309"/>
                  <a:gd name="T6" fmla="*/ 835 w 1011"/>
                  <a:gd name="T7" fmla="*/ 26 h 1309"/>
                  <a:gd name="T8" fmla="*/ 704 w 1011"/>
                  <a:gd name="T9" fmla="*/ 0 h 1309"/>
                  <a:gd name="T10" fmla="*/ 487 w 1011"/>
                  <a:gd name="T11" fmla="*/ 156 h 1309"/>
                  <a:gd name="T12" fmla="*/ 14 w 1011"/>
                  <a:gd name="T13" fmla="*/ 1055 h 1309"/>
                  <a:gd name="T14" fmla="*/ 295 w 1011"/>
                  <a:gd name="T15" fmla="*/ 1309 h 1309"/>
                  <a:gd name="T16" fmla="*/ 391 w 1011"/>
                  <a:gd name="T17" fmla="*/ 1294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1" h="1309">
                    <a:moveTo>
                      <a:pt x="391" y="1294"/>
                    </a:moveTo>
                    <a:cubicBezTo>
                      <a:pt x="457" y="1261"/>
                      <a:pt x="427" y="1309"/>
                      <a:pt x="816" y="619"/>
                    </a:cubicBezTo>
                    <a:cubicBezTo>
                      <a:pt x="1004" y="285"/>
                      <a:pt x="1011" y="265"/>
                      <a:pt x="978" y="180"/>
                    </a:cubicBezTo>
                    <a:cubicBezTo>
                      <a:pt x="956" y="122"/>
                      <a:pt x="896" y="58"/>
                      <a:pt x="835" y="26"/>
                    </a:cubicBezTo>
                    <a:cubicBezTo>
                      <a:pt x="794" y="4"/>
                      <a:pt x="774" y="0"/>
                      <a:pt x="704" y="0"/>
                    </a:cubicBezTo>
                    <a:cubicBezTo>
                      <a:pt x="590" y="0"/>
                      <a:pt x="564" y="18"/>
                      <a:pt x="487" y="156"/>
                    </a:cubicBezTo>
                    <a:cubicBezTo>
                      <a:pt x="0" y="1021"/>
                      <a:pt x="14" y="993"/>
                      <a:pt x="14" y="1055"/>
                    </a:cubicBezTo>
                    <a:cubicBezTo>
                      <a:pt x="14" y="1193"/>
                      <a:pt x="142" y="1308"/>
                      <a:pt x="295" y="1309"/>
                    </a:cubicBezTo>
                    <a:cubicBezTo>
                      <a:pt x="337" y="1309"/>
                      <a:pt x="371" y="1304"/>
                      <a:pt x="391" y="129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53" name="Freeform 32"/>
              <p:cNvSpPr>
                <a:spLocks/>
              </p:cNvSpPr>
              <p:nvPr/>
            </p:nvSpPr>
            <p:spPr bwMode="auto">
              <a:xfrm>
                <a:off x="-4451350" y="2703513"/>
                <a:ext cx="404813" cy="681038"/>
              </a:xfrm>
              <a:custGeom>
                <a:avLst/>
                <a:gdLst>
                  <a:gd name="T0" fmla="*/ 176 w 824"/>
                  <a:gd name="T1" fmla="*/ 1366 h 1388"/>
                  <a:gd name="T2" fmla="*/ 27 w 824"/>
                  <a:gd name="T3" fmla="*/ 1243 h 1388"/>
                  <a:gd name="T4" fmla="*/ 65 w 824"/>
                  <a:gd name="T5" fmla="*/ 995 h 1388"/>
                  <a:gd name="T6" fmla="*/ 328 w 824"/>
                  <a:gd name="T7" fmla="*/ 320 h 1388"/>
                  <a:gd name="T8" fmla="*/ 411 w 824"/>
                  <a:gd name="T9" fmla="*/ 134 h 1388"/>
                  <a:gd name="T10" fmla="*/ 808 w 824"/>
                  <a:gd name="T11" fmla="*/ 294 h 1388"/>
                  <a:gd name="T12" fmla="*/ 715 w 824"/>
                  <a:gd name="T13" fmla="*/ 564 h 1388"/>
                  <a:gd name="T14" fmla="*/ 556 w 824"/>
                  <a:gd name="T15" fmla="*/ 972 h 1388"/>
                  <a:gd name="T16" fmla="*/ 382 w 824"/>
                  <a:gd name="T17" fmla="*/ 1345 h 1388"/>
                  <a:gd name="T18" fmla="*/ 176 w 824"/>
                  <a:gd name="T19" fmla="*/ 1366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4" h="1388">
                    <a:moveTo>
                      <a:pt x="176" y="1366"/>
                    </a:moveTo>
                    <a:cubicBezTo>
                      <a:pt x="126" y="1350"/>
                      <a:pt x="49" y="1287"/>
                      <a:pt x="27" y="1243"/>
                    </a:cubicBezTo>
                    <a:cubicBezTo>
                      <a:pt x="0" y="1190"/>
                      <a:pt x="7" y="1142"/>
                      <a:pt x="65" y="995"/>
                    </a:cubicBezTo>
                    <a:cubicBezTo>
                      <a:pt x="120" y="853"/>
                      <a:pt x="216" y="608"/>
                      <a:pt x="328" y="320"/>
                    </a:cubicBezTo>
                    <a:cubicBezTo>
                      <a:pt x="363" y="230"/>
                      <a:pt x="400" y="146"/>
                      <a:pt x="411" y="134"/>
                    </a:cubicBezTo>
                    <a:cubicBezTo>
                      <a:pt x="528" y="0"/>
                      <a:pt x="824" y="120"/>
                      <a:pt x="808" y="294"/>
                    </a:cubicBezTo>
                    <a:cubicBezTo>
                      <a:pt x="805" y="319"/>
                      <a:pt x="765" y="438"/>
                      <a:pt x="715" y="564"/>
                    </a:cubicBezTo>
                    <a:cubicBezTo>
                      <a:pt x="666" y="688"/>
                      <a:pt x="595" y="872"/>
                      <a:pt x="556" y="972"/>
                    </a:cubicBezTo>
                    <a:cubicBezTo>
                      <a:pt x="418" y="1330"/>
                      <a:pt x="425" y="1314"/>
                      <a:pt x="382" y="1345"/>
                    </a:cubicBezTo>
                    <a:cubicBezTo>
                      <a:pt x="333" y="1379"/>
                      <a:pt x="245" y="1388"/>
                      <a:pt x="176" y="136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54" name="Freeform 33"/>
              <p:cNvSpPr>
                <a:spLocks/>
              </p:cNvSpPr>
              <p:nvPr/>
            </p:nvSpPr>
            <p:spPr bwMode="auto">
              <a:xfrm>
                <a:off x="-5213350" y="2663825"/>
                <a:ext cx="693738" cy="595313"/>
              </a:xfrm>
              <a:custGeom>
                <a:avLst/>
                <a:gdLst>
                  <a:gd name="T0" fmla="*/ 1205 w 1415"/>
                  <a:gd name="T1" fmla="*/ 1166 h 1211"/>
                  <a:gd name="T2" fmla="*/ 1329 w 1415"/>
                  <a:gd name="T3" fmla="*/ 765 h 1211"/>
                  <a:gd name="T4" fmla="*/ 375 w 1415"/>
                  <a:gd name="T5" fmla="*/ 44 h 1211"/>
                  <a:gd name="T6" fmla="*/ 46 w 1415"/>
                  <a:gd name="T7" fmla="*/ 211 h 1211"/>
                  <a:gd name="T8" fmla="*/ 20 w 1415"/>
                  <a:gd name="T9" fmla="*/ 337 h 1211"/>
                  <a:gd name="T10" fmla="*/ 508 w 1415"/>
                  <a:gd name="T11" fmla="*/ 824 h 1211"/>
                  <a:gd name="T12" fmla="*/ 994 w 1415"/>
                  <a:gd name="T13" fmla="*/ 1184 h 1211"/>
                  <a:gd name="T14" fmla="*/ 1205 w 1415"/>
                  <a:gd name="T15" fmla="*/ 1166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5" h="1211">
                    <a:moveTo>
                      <a:pt x="1205" y="1166"/>
                    </a:moveTo>
                    <a:cubicBezTo>
                      <a:pt x="1349" y="1088"/>
                      <a:pt x="1415" y="875"/>
                      <a:pt x="1329" y="765"/>
                    </a:cubicBezTo>
                    <a:cubicBezTo>
                      <a:pt x="1302" y="731"/>
                      <a:pt x="415" y="61"/>
                      <a:pt x="375" y="44"/>
                    </a:cubicBezTo>
                    <a:cubicBezTo>
                      <a:pt x="269" y="0"/>
                      <a:pt x="111" y="80"/>
                      <a:pt x="46" y="211"/>
                    </a:cubicBezTo>
                    <a:cubicBezTo>
                      <a:pt x="25" y="256"/>
                      <a:pt x="20" y="278"/>
                      <a:pt x="20" y="337"/>
                    </a:cubicBezTo>
                    <a:cubicBezTo>
                      <a:pt x="20" y="459"/>
                      <a:pt x="0" y="440"/>
                      <a:pt x="508" y="824"/>
                    </a:cubicBezTo>
                    <a:cubicBezTo>
                      <a:pt x="757" y="1013"/>
                      <a:pt x="975" y="1175"/>
                      <a:pt x="994" y="1184"/>
                    </a:cubicBezTo>
                    <a:cubicBezTo>
                      <a:pt x="1044" y="1211"/>
                      <a:pt x="1138" y="1203"/>
                      <a:pt x="1205" y="116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55" name="Freeform 35"/>
              <p:cNvSpPr>
                <a:spLocks/>
              </p:cNvSpPr>
              <p:nvPr/>
            </p:nvSpPr>
            <p:spPr bwMode="auto">
              <a:xfrm>
                <a:off x="-5830888" y="2608263"/>
                <a:ext cx="219075" cy="285750"/>
              </a:xfrm>
              <a:custGeom>
                <a:avLst/>
                <a:gdLst>
                  <a:gd name="T0" fmla="*/ 276 w 447"/>
                  <a:gd name="T1" fmla="*/ 547 h 582"/>
                  <a:gd name="T2" fmla="*/ 423 w 447"/>
                  <a:gd name="T3" fmla="*/ 401 h 582"/>
                  <a:gd name="T4" fmla="*/ 425 w 447"/>
                  <a:gd name="T5" fmla="*/ 215 h 582"/>
                  <a:gd name="T6" fmla="*/ 240 w 447"/>
                  <a:gd name="T7" fmla="*/ 3 h 582"/>
                  <a:gd name="T8" fmla="*/ 0 w 447"/>
                  <a:gd name="T9" fmla="*/ 481 h 582"/>
                  <a:gd name="T10" fmla="*/ 92 w 447"/>
                  <a:gd name="T11" fmla="*/ 563 h 582"/>
                  <a:gd name="T12" fmla="*/ 276 w 447"/>
                  <a:gd name="T13" fmla="*/ 547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582">
                    <a:moveTo>
                      <a:pt x="276" y="547"/>
                    </a:moveTo>
                    <a:cubicBezTo>
                      <a:pt x="333" y="519"/>
                      <a:pt x="399" y="454"/>
                      <a:pt x="423" y="401"/>
                    </a:cubicBezTo>
                    <a:cubicBezTo>
                      <a:pt x="447" y="349"/>
                      <a:pt x="447" y="257"/>
                      <a:pt x="425" y="215"/>
                    </a:cubicBezTo>
                    <a:cubicBezTo>
                      <a:pt x="393" y="159"/>
                      <a:pt x="256" y="0"/>
                      <a:pt x="240" y="3"/>
                    </a:cubicBezTo>
                    <a:cubicBezTo>
                      <a:pt x="202" y="11"/>
                      <a:pt x="0" y="412"/>
                      <a:pt x="0" y="481"/>
                    </a:cubicBezTo>
                    <a:cubicBezTo>
                      <a:pt x="0" y="504"/>
                      <a:pt x="50" y="548"/>
                      <a:pt x="92" y="563"/>
                    </a:cubicBezTo>
                    <a:cubicBezTo>
                      <a:pt x="141" y="582"/>
                      <a:pt x="219" y="575"/>
                      <a:pt x="276" y="5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56" name="Freeform 38"/>
              <p:cNvSpPr>
                <a:spLocks/>
              </p:cNvSpPr>
              <p:nvPr/>
            </p:nvSpPr>
            <p:spPr bwMode="auto">
              <a:xfrm>
                <a:off x="-4919663" y="2270125"/>
                <a:ext cx="639763" cy="342900"/>
              </a:xfrm>
              <a:custGeom>
                <a:avLst/>
                <a:gdLst>
                  <a:gd name="T0" fmla="*/ 161 w 1306"/>
                  <a:gd name="T1" fmla="*/ 670 h 699"/>
                  <a:gd name="T2" fmla="*/ 107 w 1306"/>
                  <a:gd name="T3" fmla="*/ 293 h 699"/>
                  <a:gd name="T4" fmla="*/ 496 w 1306"/>
                  <a:gd name="T5" fmla="*/ 137 h 699"/>
                  <a:gd name="T6" fmla="*/ 859 w 1306"/>
                  <a:gd name="T7" fmla="*/ 0 h 699"/>
                  <a:gd name="T8" fmla="*/ 935 w 1306"/>
                  <a:gd name="T9" fmla="*/ 39 h 699"/>
                  <a:gd name="T10" fmla="*/ 1075 w 1306"/>
                  <a:gd name="T11" fmla="*/ 116 h 699"/>
                  <a:gd name="T12" fmla="*/ 1306 w 1306"/>
                  <a:gd name="T13" fmla="*/ 286 h 699"/>
                  <a:gd name="T14" fmla="*/ 777 w 1306"/>
                  <a:gd name="T15" fmla="*/ 511 h 699"/>
                  <a:gd name="T16" fmla="*/ 244 w 1306"/>
                  <a:gd name="T17" fmla="*/ 699 h 699"/>
                  <a:gd name="T18" fmla="*/ 161 w 1306"/>
                  <a:gd name="T19" fmla="*/ 67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6" h="699">
                    <a:moveTo>
                      <a:pt x="161" y="670"/>
                    </a:moveTo>
                    <a:cubicBezTo>
                      <a:pt x="30" y="587"/>
                      <a:pt x="0" y="372"/>
                      <a:pt x="107" y="293"/>
                    </a:cubicBezTo>
                    <a:cubicBezTo>
                      <a:pt x="121" y="283"/>
                      <a:pt x="296" y="213"/>
                      <a:pt x="496" y="137"/>
                    </a:cubicBezTo>
                    <a:lnTo>
                      <a:pt x="859" y="0"/>
                    </a:lnTo>
                    <a:lnTo>
                      <a:pt x="935" y="39"/>
                    </a:lnTo>
                    <a:cubicBezTo>
                      <a:pt x="978" y="60"/>
                      <a:pt x="1040" y="95"/>
                      <a:pt x="1075" y="116"/>
                    </a:cubicBezTo>
                    <a:cubicBezTo>
                      <a:pt x="1153" y="165"/>
                      <a:pt x="1306" y="277"/>
                      <a:pt x="1306" y="286"/>
                    </a:cubicBezTo>
                    <a:cubicBezTo>
                      <a:pt x="1306" y="307"/>
                      <a:pt x="1225" y="341"/>
                      <a:pt x="777" y="511"/>
                    </a:cubicBezTo>
                    <a:cubicBezTo>
                      <a:pt x="436" y="640"/>
                      <a:pt x="270" y="699"/>
                      <a:pt x="244" y="699"/>
                    </a:cubicBezTo>
                    <a:cubicBezTo>
                      <a:pt x="218" y="699"/>
                      <a:pt x="191" y="690"/>
                      <a:pt x="161" y="6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  <p:sp>
            <p:nvSpPr>
              <p:cNvPr id="4957" name="Freeform 39"/>
              <p:cNvSpPr>
                <a:spLocks/>
              </p:cNvSpPr>
              <p:nvPr/>
            </p:nvSpPr>
            <p:spPr bwMode="auto">
              <a:xfrm>
                <a:off x="-5465763" y="2187575"/>
                <a:ext cx="373063" cy="414338"/>
              </a:xfrm>
              <a:custGeom>
                <a:avLst/>
                <a:gdLst>
                  <a:gd name="T0" fmla="*/ 384 w 761"/>
                  <a:gd name="T1" fmla="*/ 816 h 846"/>
                  <a:gd name="T2" fmla="*/ 510 w 761"/>
                  <a:gd name="T3" fmla="*/ 701 h 846"/>
                  <a:gd name="T4" fmla="*/ 761 w 761"/>
                  <a:gd name="T5" fmla="*/ 28 h 846"/>
                  <a:gd name="T6" fmla="*/ 660 w 761"/>
                  <a:gd name="T7" fmla="*/ 25 h 846"/>
                  <a:gd name="T8" fmla="*/ 147 w 761"/>
                  <a:gd name="T9" fmla="*/ 242 h 846"/>
                  <a:gd name="T10" fmla="*/ 77 w 761"/>
                  <a:gd name="T11" fmla="*/ 399 h 846"/>
                  <a:gd name="T12" fmla="*/ 96 w 761"/>
                  <a:gd name="T13" fmla="*/ 746 h 846"/>
                  <a:gd name="T14" fmla="*/ 384 w 761"/>
                  <a:gd name="T15" fmla="*/ 816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1" h="846">
                    <a:moveTo>
                      <a:pt x="384" y="816"/>
                    </a:moveTo>
                    <a:cubicBezTo>
                      <a:pt x="437" y="800"/>
                      <a:pt x="489" y="752"/>
                      <a:pt x="510" y="701"/>
                    </a:cubicBezTo>
                    <a:cubicBezTo>
                      <a:pt x="622" y="420"/>
                      <a:pt x="761" y="46"/>
                      <a:pt x="761" y="28"/>
                    </a:cubicBezTo>
                    <a:cubicBezTo>
                      <a:pt x="761" y="0"/>
                      <a:pt x="756" y="0"/>
                      <a:pt x="660" y="25"/>
                    </a:cubicBezTo>
                    <a:cubicBezTo>
                      <a:pt x="483" y="71"/>
                      <a:pt x="185" y="196"/>
                      <a:pt x="147" y="242"/>
                    </a:cubicBezTo>
                    <a:cubicBezTo>
                      <a:pt x="138" y="251"/>
                      <a:pt x="107" y="322"/>
                      <a:pt x="77" y="399"/>
                    </a:cubicBezTo>
                    <a:cubicBezTo>
                      <a:pt x="0" y="595"/>
                      <a:pt x="4" y="657"/>
                      <a:pt x="96" y="746"/>
                    </a:cubicBezTo>
                    <a:cubicBezTo>
                      <a:pt x="172" y="819"/>
                      <a:pt x="284" y="846"/>
                      <a:pt x="384" y="8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 dirty="0"/>
              </a:p>
            </p:txBody>
          </p:sp>
        </p:grpSp>
      </p:grpSp>
      <p:sp>
        <p:nvSpPr>
          <p:cNvPr id="4916" name="Rounded Rectangle 4915"/>
          <p:cNvSpPr>
            <a:spLocks/>
          </p:cNvSpPr>
          <p:nvPr/>
        </p:nvSpPr>
        <p:spPr>
          <a:xfrm>
            <a:off x="6307354" y="4082707"/>
            <a:ext cx="1186977" cy="66655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Abnormal T-cell </a:t>
            </a:r>
            <a:r>
              <a:rPr lang="en-US" sz="900" b="1" dirty="0" err="1">
                <a:solidFill>
                  <a:srgbClr val="FFFFFF"/>
                </a:solidFill>
              </a:rPr>
              <a:t>immunophenotype</a:t>
            </a:r>
            <a:r>
              <a:rPr lang="en-US" sz="900" b="1" baseline="30000" dirty="0" err="1">
                <a:solidFill>
                  <a:srgbClr val="FFFFFF"/>
                </a:solidFill>
              </a:rPr>
              <a:t>d</a:t>
            </a:r>
            <a:endParaRPr lang="en-US" sz="900" b="1" baseline="30000" dirty="0">
              <a:solidFill>
                <a:srgbClr val="FFFFFF"/>
              </a:solidFill>
            </a:endParaRPr>
          </a:p>
        </p:txBody>
      </p:sp>
      <p:cxnSp>
        <p:nvCxnSpPr>
          <p:cNvPr id="4918" name="Straight Arrow Connector 4917"/>
          <p:cNvCxnSpPr>
            <a:cxnSpLocks/>
            <a:stCxn id="4913" idx="3"/>
            <a:endCxn id="4916" idx="1"/>
          </p:cNvCxnSpPr>
          <p:nvPr/>
        </p:nvCxnSpPr>
        <p:spPr>
          <a:xfrm>
            <a:off x="6075954" y="4415985"/>
            <a:ext cx="23139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" name="Rectangle 4918">
            <a:extLst>
              <a:ext uri="{FF2B5EF4-FFF2-40B4-BE49-F238E27FC236}">
                <a16:creationId xmlns:a16="http://schemas.microsoft.com/office/drawing/2014/main" id="{A25AB9E5-7C9F-4E81-908C-7F6770CD772B}"/>
              </a:ext>
            </a:extLst>
          </p:cNvPr>
          <p:cNvSpPr/>
          <p:nvPr/>
        </p:nvSpPr>
        <p:spPr>
          <a:xfrm>
            <a:off x="6102103" y="4464805"/>
            <a:ext cx="13625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800" b="1" dirty="0">
                <a:solidFill>
                  <a:srgbClr val="544F40"/>
                </a:solidFill>
                <a:latin typeface="Arial" panose="020B0604020202020204"/>
              </a:rPr>
              <a:t>No</a:t>
            </a:r>
          </a:p>
        </p:txBody>
      </p:sp>
      <p:cxnSp>
        <p:nvCxnSpPr>
          <p:cNvPr id="4920" name="Straight Arrow Connector 4919"/>
          <p:cNvCxnSpPr>
            <a:cxnSpLocks/>
            <a:stCxn id="4916" idx="3"/>
            <a:endCxn id="4938" idx="1"/>
          </p:cNvCxnSpPr>
          <p:nvPr/>
        </p:nvCxnSpPr>
        <p:spPr>
          <a:xfrm>
            <a:off x="7494330" y="4415986"/>
            <a:ext cx="227034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1" name="Rectangle 4920"/>
          <p:cNvSpPr/>
          <p:nvPr/>
        </p:nvSpPr>
        <p:spPr>
          <a:xfrm>
            <a:off x="7263387" y="4229185"/>
            <a:ext cx="1049177" cy="60200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 defTabSz="685800"/>
            <a:endParaRPr lang="en-US" sz="800" b="1" baseline="30000" dirty="0">
              <a:solidFill>
                <a:schemeClr val="accent1"/>
              </a:solidFill>
            </a:endParaRPr>
          </a:p>
        </p:txBody>
      </p:sp>
      <p:grpSp>
        <p:nvGrpSpPr>
          <p:cNvPr id="4048" name="Group 14"/>
          <p:cNvGrpSpPr/>
          <p:nvPr/>
        </p:nvGrpSpPr>
        <p:grpSpPr>
          <a:xfrm>
            <a:off x="6637848" y="3503213"/>
            <a:ext cx="525986" cy="701315"/>
            <a:chOff x="6073116" y="2824050"/>
            <a:chExt cx="525986" cy="525986"/>
          </a:xfrm>
        </p:grpSpPr>
        <p:sp>
          <p:nvSpPr>
            <p:cNvPr id="4917" name="Oval 4916"/>
            <p:cNvSpPr/>
            <p:nvPr/>
          </p:nvSpPr>
          <p:spPr bwMode="auto">
            <a:xfrm>
              <a:off x="6073116" y="2824050"/>
              <a:ext cx="525986" cy="525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US" sz="8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4049" name="Group 4921"/>
            <p:cNvGrpSpPr/>
            <p:nvPr/>
          </p:nvGrpSpPr>
          <p:grpSpPr>
            <a:xfrm>
              <a:off x="6190750" y="2887244"/>
              <a:ext cx="323642" cy="393474"/>
              <a:chOff x="-2330451" y="1909763"/>
              <a:chExt cx="1912938" cy="2325687"/>
            </a:xfrm>
            <a:solidFill>
              <a:srgbClr val="E49B13"/>
            </a:solidFill>
          </p:grpSpPr>
          <p:sp>
            <p:nvSpPr>
              <p:cNvPr id="4939" name="Freeform 11"/>
              <p:cNvSpPr>
                <a:spLocks noEditPoints="1"/>
              </p:cNvSpPr>
              <p:nvPr/>
            </p:nvSpPr>
            <p:spPr bwMode="auto">
              <a:xfrm>
                <a:off x="-2255838" y="2127250"/>
                <a:ext cx="1635125" cy="1746250"/>
              </a:xfrm>
              <a:custGeom>
                <a:avLst/>
                <a:gdLst>
                  <a:gd name="T0" fmla="*/ 321 w 547"/>
                  <a:gd name="T1" fmla="*/ 456 h 584"/>
                  <a:gd name="T2" fmla="*/ 291 w 547"/>
                  <a:gd name="T3" fmla="*/ 560 h 584"/>
                  <a:gd name="T4" fmla="*/ 277 w 547"/>
                  <a:gd name="T5" fmla="*/ 584 h 584"/>
                  <a:gd name="T6" fmla="*/ 247 w 547"/>
                  <a:gd name="T7" fmla="*/ 462 h 584"/>
                  <a:gd name="T8" fmla="*/ 192 w 547"/>
                  <a:gd name="T9" fmla="*/ 459 h 584"/>
                  <a:gd name="T10" fmla="*/ 165 w 547"/>
                  <a:gd name="T11" fmla="*/ 495 h 584"/>
                  <a:gd name="T12" fmla="*/ 147 w 547"/>
                  <a:gd name="T13" fmla="*/ 409 h 584"/>
                  <a:gd name="T14" fmla="*/ 48 w 547"/>
                  <a:gd name="T15" fmla="*/ 458 h 584"/>
                  <a:gd name="T16" fmla="*/ 27 w 547"/>
                  <a:gd name="T17" fmla="*/ 458 h 584"/>
                  <a:gd name="T18" fmla="*/ 77 w 547"/>
                  <a:gd name="T19" fmla="*/ 302 h 584"/>
                  <a:gd name="T20" fmla="*/ 0 w 547"/>
                  <a:gd name="T21" fmla="*/ 290 h 584"/>
                  <a:gd name="T22" fmla="*/ 106 w 547"/>
                  <a:gd name="T23" fmla="*/ 263 h 584"/>
                  <a:gd name="T24" fmla="*/ 113 w 547"/>
                  <a:gd name="T25" fmla="*/ 186 h 584"/>
                  <a:gd name="T26" fmla="*/ 50 w 547"/>
                  <a:gd name="T27" fmla="*/ 109 h 584"/>
                  <a:gd name="T28" fmla="*/ 114 w 547"/>
                  <a:gd name="T29" fmla="*/ 160 h 584"/>
                  <a:gd name="T30" fmla="*/ 182 w 547"/>
                  <a:gd name="T31" fmla="*/ 133 h 584"/>
                  <a:gd name="T32" fmla="*/ 170 w 547"/>
                  <a:gd name="T33" fmla="*/ 87 h 584"/>
                  <a:gd name="T34" fmla="*/ 250 w 547"/>
                  <a:gd name="T35" fmla="*/ 123 h 584"/>
                  <a:gd name="T36" fmla="*/ 281 w 547"/>
                  <a:gd name="T37" fmla="*/ 20 h 584"/>
                  <a:gd name="T38" fmla="*/ 296 w 547"/>
                  <a:gd name="T39" fmla="*/ 0 h 584"/>
                  <a:gd name="T40" fmla="*/ 333 w 547"/>
                  <a:gd name="T41" fmla="*/ 134 h 584"/>
                  <a:gd name="T42" fmla="*/ 364 w 547"/>
                  <a:gd name="T43" fmla="*/ 109 h 584"/>
                  <a:gd name="T44" fmla="*/ 401 w 547"/>
                  <a:gd name="T45" fmla="*/ 165 h 584"/>
                  <a:gd name="T46" fmla="*/ 508 w 547"/>
                  <a:gd name="T47" fmla="*/ 115 h 584"/>
                  <a:gd name="T48" fmla="*/ 422 w 547"/>
                  <a:gd name="T49" fmla="*/ 211 h 584"/>
                  <a:gd name="T50" fmla="*/ 449 w 547"/>
                  <a:gd name="T51" fmla="*/ 276 h 584"/>
                  <a:gd name="T52" fmla="*/ 547 w 547"/>
                  <a:gd name="T53" fmla="*/ 299 h 584"/>
                  <a:gd name="T54" fmla="*/ 444 w 547"/>
                  <a:gd name="T55" fmla="*/ 313 h 584"/>
                  <a:gd name="T56" fmla="*/ 503 w 547"/>
                  <a:gd name="T57" fmla="*/ 446 h 584"/>
                  <a:gd name="T58" fmla="*/ 509 w 547"/>
                  <a:gd name="T59" fmla="*/ 470 h 584"/>
                  <a:gd name="T60" fmla="*/ 396 w 547"/>
                  <a:gd name="T61" fmla="*/ 411 h 584"/>
                  <a:gd name="T62" fmla="*/ 408 w 547"/>
                  <a:gd name="T63" fmla="*/ 252 h 584"/>
                  <a:gd name="T64" fmla="*/ 392 w 547"/>
                  <a:gd name="T65" fmla="*/ 283 h 584"/>
                  <a:gd name="T66" fmla="*/ 408 w 547"/>
                  <a:gd name="T67" fmla="*/ 252 h 584"/>
                  <a:gd name="T68" fmla="*/ 295 w 547"/>
                  <a:gd name="T69" fmla="*/ 299 h 584"/>
                  <a:gd name="T70" fmla="*/ 263 w 547"/>
                  <a:gd name="T71" fmla="*/ 297 h 584"/>
                  <a:gd name="T72" fmla="*/ 185 w 547"/>
                  <a:gd name="T73" fmla="*/ 372 h 584"/>
                  <a:gd name="T74" fmla="*/ 156 w 547"/>
                  <a:gd name="T75" fmla="*/ 366 h 584"/>
                  <a:gd name="T76" fmla="*/ 185 w 547"/>
                  <a:gd name="T77" fmla="*/ 372 h 584"/>
                  <a:gd name="T78" fmla="*/ 251 w 547"/>
                  <a:gd name="T79" fmla="*/ 409 h 584"/>
                  <a:gd name="T80" fmla="*/ 279 w 547"/>
                  <a:gd name="T81" fmla="*/ 415 h 584"/>
                  <a:gd name="T82" fmla="*/ 224 w 547"/>
                  <a:gd name="T83" fmla="*/ 167 h 584"/>
                  <a:gd name="T84" fmla="*/ 204 w 547"/>
                  <a:gd name="T85" fmla="*/ 186 h 584"/>
                  <a:gd name="T86" fmla="*/ 345 w 547"/>
                  <a:gd name="T87" fmla="*/ 185 h 584"/>
                  <a:gd name="T88" fmla="*/ 322 w 547"/>
                  <a:gd name="T89" fmla="*/ 168 h 584"/>
                  <a:gd name="T90" fmla="*/ 345 w 547"/>
                  <a:gd name="T91" fmla="*/ 185 h 584"/>
                  <a:gd name="T92" fmla="*/ 368 w 547"/>
                  <a:gd name="T93" fmla="*/ 383 h 584"/>
                  <a:gd name="T94" fmla="*/ 380 w 547"/>
                  <a:gd name="T95" fmla="*/ 357 h 584"/>
                  <a:gd name="T96" fmla="*/ 144 w 547"/>
                  <a:gd name="T97" fmla="*/ 262 h 584"/>
                  <a:gd name="T98" fmla="*/ 171 w 547"/>
                  <a:gd name="T99" fmla="*/ 258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47" h="584">
                    <a:moveTo>
                      <a:pt x="369" y="459"/>
                    </a:moveTo>
                    <a:cubicBezTo>
                      <a:pt x="363" y="439"/>
                      <a:pt x="343" y="450"/>
                      <a:pt x="321" y="456"/>
                    </a:cubicBezTo>
                    <a:cubicBezTo>
                      <a:pt x="302" y="461"/>
                      <a:pt x="293" y="471"/>
                      <a:pt x="292" y="488"/>
                    </a:cubicBezTo>
                    <a:cubicBezTo>
                      <a:pt x="290" y="512"/>
                      <a:pt x="290" y="536"/>
                      <a:pt x="291" y="560"/>
                    </a:cubicBezTo>
                    <a:cubicBezTo>
                      <a:pt x="291" y="565"/>
                      <a:pt x="296" y="571"/>
                      <a:pt x="300" y="580"/>
                    </a:cubicBezTo>
                    <a:cubicBezTo>
                      <a:pt x="292" y="581"/>
                      <a:pt x="285" y="583"/>
                      <a:pt x="277" y="584"/>
                    </a:cubicBezTo>
                    <a:cubicBezTo>
                      <a:pt x="285" y="543"/>
                      <a:pt x="280" y="507"/>
                      <a:pt x="262" y="473"/>
                    </a:cubicBezTo>
                    <a:cubicBezTo>
                      <a:pt x="259" y="468"/>
                      <a:pt x="253" y="465"/>
                      <a:pt x="247" y="462"/>
                    </a:cubicBezTo>
                    <a:cubicBezTo>
                      <a:pt x="245" y="460"/>
                      <a:pt x="242" y="460"/>
                      <a:pt x="239" y="460"/>
                    </a:cubicBezTo>
                    <a:cubicBezTo>
                      <a:pt x="224" y="462"/>
                      <a:pt x="208" y="439"/>
                      <a:pt x="192" y="459"/>
                    </a:cubicBezTo>
                    <a:cubicBezTo>
                      <a:pt x="183" y="472"/>
                      <a:pt x="176" y="487"/>
                      <a:pt x="167" y="502"/>
                    </a:cubicBezTo>
                    <a:cubicBezTo>
                      <a:pt x="166" y="500"/>
                      <a:pt x="164" y="497"/>
                      <a:pt x="165" y="495"/>
                    </a:cubicBezTo>
                    <a:cubicBezTo>
                      <a:pt x="167" y="490"/>
                      <a:pt x="171" y="485"/>
                      <a:pt x="173" y="481"/>
                    </a:cubicBezTo>
                    <a:cubicBezTo>
                      <a:pt x="189" y="446"/>
                      <a:pt x="182" y="425"/>
                      <a:pt x="147" y="409"/>
                    </a:cubicBezTo>
                    <a:cubicBezTo>
                      <a:pt x="143" y="407"/>
                      <a:pt x="137" y="408"/>
                      <a:pt x="132" y="409"/>
                    </a:cubicBezTo>
                    <a:cubicBezTo>
                      <a:pt x="98" y="415"/>
                      <a:pt x="74" y="438"/>
                      <a:pt x="48" y="458"/>
                    </a:cubicBezTo>
                    <a:cubicBezTo>
                      <a:pt x="44" y="460"/>
                      <a:pt x="44" y="467"/>
                      <a:pt x="40" y="475"/>
                    </a:cubicBezTo>
                    <a:cubicBezTo>
                      <a:pt x="34" y="468"/>
                      <a:pt x="30" y="462"/>
                      <a:pt x="27" y="458"/>
                    </a:cubicBezTo>
                    <a:cubicBezTo>
                      <a:pt x="64" y="434"/>
                      <a:pt x="98" y="410"/>
                      <a:pt x="114" y="369"/>
                    </a:cubicBezTo>
                    <a:cubicBezTo>
                      <a:pt x="123" y="347"/>
                      <a:pt x="100" y="307"/>
                      <a:pt x="77" y="302"/>
                    </a:cubicBezTo>
                    <a:cubicBezTo>
                      <a:pt x="53" y="297"/>
                      <a:pt x="28" y="291"/>
                      <a:pt x="1" y="303"/>
                    </a:cubicBezTo>
                    <a:cubicBezTo>
                      <a:pt x="0" y="297"/>
                      <a:pt x="0" y="291"/>
                      <a:pt x="0" y="290"/>
                    </a:cubicBezTo>
                    <a:cubicBezTo>
                      <a:pt x="30" y="288"/>
                      <a:pt x="58" y="286"/>
                      <a:pt x="86" y="284"/>
                    </a:cubicBezTo>
                    <a:cubicBezTo>
                      <a:pt x="98" y="283"/>
                      <a:pt x="104" y="275"/>
                      <a:pt x="106" y="263"/>
                    </a:cubicBezTo>
                    <a:cubicBezTo>
                      <a:pt x="108" y="250"/>
                      <a:pt x="110" y="237"/>
                      <a:pt x="117" y="227"/>
                    </a:cubicBezTo>
                    <a:cubicBezTo>
                      <a:pt x="126" y="211"/>
                      <a:pt x="123" y="198"/>
                      <a:pt x="113" y="186"/>
                    </a:cubicBezTo>
                    <a:cubicBezTo>
                      <a:pt x="94" y="161"/>
                      <a:pt x="72" y="137"/>
                      <a:pt x="36" y="125"/>
                    </a:cubicBezTo>
                    <a:cubicBezTo>
                      <a:pt x="41" y="119"/>
                      <a:pt x="46" y="113"/>
                      <a:pt x="50" y="109"/>
                    </a:cubicBezTo>
                    <a:cubicBezTo>
                      <a:pt x="58" y="118"/>
                      <a:pt x="64" y="126"/>
                      <a:pt x="71" y="131"/>
                    </a:cubicBezTo>
                    <a:cubicBezTo>
                      <a:pt x="85" y="142"/>
                      <a:pt x="99" y="151"/>
                      <a:pt x="114" y="160"/>
                    </a:cubicBezTo>
                    <a:cubicBezTo>
                      <a:pt x="144" y="178"/>
                      <a:pt x="155" y="176"/>
                      <a:pt x="178" y="151"/>
                    </a:cubicBezTo>
                    <a:cubicBezTo>
                      <a:pt x="182" y="147"/>
                      <a:pt x="183" y="138"/>
                      <a:pt x="182" y="133"/>
                    </a:cubicBezTo>
                    <a:cubicBezTo>
                      <a:pt x="178" y="121"/>
                      <a:pt x="171" y="109"/>
                      <a:pt x="167" y="97"/>
                    </a:cubicBezTo>
                    <a:cubicBezTo>
                      <a:pt x="166" y="94"/>
                      <a:pt x="169" y="91"/>
                      <a:pt x="170" y="87"/>
                    </a:cubicBezTo>
                    <a:cubicBezTo>
                      <a:pt x="178" y="106"/>
                      <a:pt x="186" y="123"/>
                      <a:pt x="194" y="139"/>
                    </a:cubicBezTo>
                    <a:cubicBezTo>
                      <a:pt x="214" y="134"/>
                      <a:pt x="234" y="132"/>
                      <a:pt x="250" y="123"/>
                    </a:cubicBezTo>
                    <a:cubicBezTo>
                      <a:pt x="260" y="118"/>
                      <a:pt x="268" y="103"/>
                      <a:pt x="271" y="91"/>
                    </a:cubicBezTo>
                    <a:cubicBezTo>
                      <a:pt x="276" y="68"/>
                      <a:pt x="279" y="44"/>
                      <a:pt x="281" y="20"/>
                    </a:cubicBezTo>
                    <a:cubicBezTo>
                      <a:pt x="282" y="15"/>
                      <a:pt x="277" y="8"/>
                      <a:pt x="274" y="0"/>
                    </a:cubicBezTo>
                    <a:cubicBezTo>
                      <a:pt x="282" y="0"/>
                      <a:pt x="290" y="0"/>
                      <a:pt x="296" y="0"/>
                    </a:cubicBezTo>
                    <a:cubicBezTo>
                      <a:pt x="284" y="42"/>
                      <a:pt x="283" y="82"/>
                      <a:pt x="304" y="120"/>
                    </a:cubicBezTo>
                    <a:cubicBezTo>
                      <a:pt x="308" y="127"/>
                      <a:pt x="323" y="129"/>
                      <a:pt x="333" y="134"/>
                    </a:cubicBezTo>
                    <a:cubicBezTo>
                      <a:pt x="350" y="143"/>
                      <a:pt x="351" y="127"/>
                      <a:pt x="357" y="119"/>
                    </a:cubicBezTo>
                    <a:cubicBezTo>
                      <a:pt x="358" y="117"/>
                      <a:pt x="360" y="115"/>
                      <a:pt x="364" y="109"/>
                    </a:cubicBezTo>
                    <a:cubicBezTo>
                      <a:pt x="362" y="117"/>
                      <a:pt x="362" y="121"/>
                      <a:pt x="361" y="125"/>
                    </a:cubicBezTo>
                    <a:cubicBezTo>
                      <a:pt x="356" y="148"/>
                      <a:pt x="378" y="170"/>
                      <a:pt x="401" y="165"/>
                    </a:cubicBezTo>
                    <a:cubicBezTo>
                      <a:pt x="440" y="155"/>
                      <a:pt x="468" y="130"/>
                      <a:pt x="499" y="104"/>
                    </a:cubicBezTo>
                    <a:cubicBezTo>
                      <a:pt x="501" y="105"/>
                      <a:pt x="505" y="111"/>
                      <a:pt x="508" y="115"/>
                    </a:cubicBezTo>
                    <a:cubicBezTo>
                      <a:pt x="470" y="136"/>
                      <a:pt x="439" y="161"/>
                      <a:pt x="423" y="200"/>
                    </a:cubicBezTo>
                    <a:cubicBezTo>
                      <a:pt x="421" y="203"/>
                      <a:pt x="421" y="208"/>
                      <a:pt x="422" y="211"/>
                    </a:cubicBezTo>
                    <a:cubicBezTo>
                      <a:pt x="428" y="230"/>
                      <a:pt x="435" y="249"/>
                      <a:pt x="441" y="267"/>
                    </a:cubicBezTo>
                    <a:cubicBezTo>
                      <a:pt x="443" y="271"/>
                      <a:pt x="445" y="275"/>
                      <a:pt x="449" y="276"/>
                    </a:cubicBezTo>
                    <a:cubicBezTo>
                      <a:pt x="479" y="287"/>
                      <a:pt x="511" y="290"/>
                      <a:pt x="546" y="283"/>
                    </a:cubicBezTo>
                    <a:cubicBezTo>
                      <a:pt x="546" y="287"/>
                      <a:pt x="547" y="293"/>
                      <a:pt x="547" y="299"/>
                    </a:cubicBezTo>
                    <a:cubicBezTo>
                      <a:pt x="513" y="290"/>
                      <a:pt x="483" y="294"/>
                      <a:pt x="453" y="306"/>
                    </a:cubicBezTo>
                    <a:cubicBezTo>
                      <a:pt x="449" y="308"/>
                      <a:pt x="444" y="310"/>
                      <a:pt x="444" y="313"/>
                    </a:cubicBezTo>
                    <a:cubicBezTo>
                      <a:pt x="440" y="337"/>
                      <a:pt x="420" y="361"/>
                      <a:pt x="441" y="385"/>
                    </a:cubicBezTo>
                    <a:cubicBezTo>
                      <a:pt x="460" y="406"/>
                      <a:pt x="482" y="426"/>
                      <a:pt x="503" y="446"/>
                    </a:cubicBezTo>
                    <a:cubicBezTo>
                      <a:pt x="507" y="449"/>
                      <a:pt x="513" y="449"/>
                      <a:pt x="522" y="450"/>
                    </a:cubicBezTo>
                    <a:cubicBezTo>
                      <a:pt x="517" y="458"/>
                      <a:pt x="513" y="464"/>
                      <a:pt x="509" y="470"/>
                    </a:cubicBezTo>
                    <a:cubicBezTo>
                      <a:pt x="481" y="436"/>
                      <a:pt x="450" y="413"/>
                      <a:pt x="410" y="405"/>
                    </a:cubicBezTo>
                    <a:cubicBezTo>
                      <a:pt x="406" y="405"/>
                      <a:pt x="400" y="408"/>
                      <a:pt x="396" y="411"/>
                    </a:cubicBezTo>
                    <a:cubicBezTo>
                      <a:pt x="378" y="427"/>
                      <a:pt x="353" y="440"/>
                      <a:pt x="369" y="459"/>
                    </a:cubicBezTo>
                    <a:close/>
                    <a:moveTo>
                      <a:pt x="408" y="252"/>
                    </a:moveTo>
                    <a:cubicBezTo>
                      <a:pt x="394" y="264"/>
                      <a:pt x="388" y="269"/>
                      <a:pt x="382" y="275"/>
                    </a:cubicBezTo>
                    <a:cubicBezTo>
                      <a:pt x="386" y="278"/>
                      <a:pt x="391" y="284"/>
                      <a:pt x="392" y="283"/>
                    </a:cubicBezTo>
                    <a:cubicBezTo>
                      <a:pt x="400" y="279"/>
                      <a:pt x="408" y="275"/>
                      <a:pt x="413" y="269"/>
                    </a:cubicBezTo>
                    <a:cubicBezTo>
                      <a:pt x="415" y="267"/>
                      <a:pt x="410" y="259"/>
                      <a:pt x="408" y="252"/>
                    </a:cubicBezTo>
                    <a:close/>
                    <a:moveTo>
                      <a:pt x="279" y="312"/>
                    </a:moveTo>
                    <a:cubicBezTo>
                      <a:pt x="285" y="307"/>
                      <a:pt x="290" y="303"/>
                      <a:pt x="295" y="299"/>
                    </a:cubicBezTo>
                    <a:cubicBezTo>
                      <a:pt x="289" y="296"/>
                      <a:pt x="284" y="290"/>
                      <a:pt x="278" y="289"/>
                    </a:cubicBezTo>
                    <a:cubicBezTo>
                      <a:pt x="273" y="288"/>
                      <a:pt x="268" y="294"/>
                      <a:pt x="263" y="297"/>
                    </a:cubicBezTo>
                    <a:cubicBezTo>
                      <a:pt x="267" y="302"/>
                      <a:pt x="272" y="306"/>
                      <a:pt x="279" y="312"/>
                    </a:cubicBezTo>
                    <a:close/>
                    <a:moveTo>
                      <a:pt x="185" y="372"/>
                    </a:moveTo>
                    <a:cubicBezTo>
                      <a:pt x="175" y="365"/>
                      <a:pt x="169" y="361"/>
                      <a:pt x="162" y="356"/>
                    </a:cubicBezTo>
                    <a:cubicBezTo>
                      <a:pt x="160" y="360"/>
                      <a:pt x="155" y="365"/>
                      <a:pt x="156" y="366"/>
                    </a:cubicBezTo>
                    <a:cubicBezTo>
                      <a:pt x="161" y="371"/>
                      <a:pt x="166" y="377"/>
                      <a:pt x="172" y="381"/>
                    </a:cubicBezTo>
                    <a:cubicBezTo>
                      <a:pt x="173" y="382"/>
                      <a:pt x="178" y="377"/>
                      <a:pt x="185" y="372"/>
                    </a:cubicBezTo>
                    <a:close/>
                    <a:moveTo>
                      <a:pt x="279" y="415"/>
                    </a:moveTo>
                    <a:cubicBezTo>
                      <a:pt x="270" y="404"/>
                      <a:pt x="261" y="401"/>
                      <a:pt x="251" y="409"/>
                    </a:cubicBezTo>
                    <a:cubicBezTo>
                      <a:pt x="249" y="410"/>
                      <a:pt x="248" y="417"/>
                      <a:pt x="250" y="418"/>
                    </a:cubicBezTo>
                    <a:cubicBezTo>
                      <a:pt x="259" y="426"/>
                      <a:pt x="268" y="426"/>
                      <a:pt x="279" y="415"/>
                    </a:cubicBezTo>
                    <a:close/>
                    <a:moveTo>
                      <a:pt x="228" y="179"/>
                    </a:moveTo>
                    <a:cubicBezTo>
                      <a:pt x="227" y="175"/>
                      <a:pt x="225" y="171"/>
                      <a:pt x="224" y="167"/>
                    </a:cubicBezTo>
                    <a:cubicBezTo>
                      <a:pt x="216" y="170"/>
                      <a:pt x="208" y="173"/>
                      <a:pt x="199" y="176"/>
                    </a:cubicBezTo>
                    <a:cubicBezTo>
                      <a:pt x="201" y="179"/>
                      <a:pt x="203" y="186"/>
                      <a:pt x="204" y="186"/>
                    </a:cubicBezTo>
                    <a:cubicBezTo>
                      <a:pt x="212" y="184"/>
                      <a:pt x="220" y="181"/>
                      <a:pt x="228" y="179"/>
                    </a:cubicBezTo>
                    <a:close/>
                    <a:moveTo>
                      <a:pt x="345" y="185"/>
                    </a:moveTo>
                    <a:cubicBezTo>
                      <a:pt x="346" y="182"/>
                      <a:pt x="347" y="179"/>
                      <a:pt x="348" y="177"/>
                    </a:cubicBezTo>
                    <a:cubicBezTo>
                      <a:pt x="339" y="174"/>
                      <a:pt x="331" y="171"/>
                      <a:pt x="322" y="168"/>
                    </a:cubicBezTo>
                    <a:cubicBezTo>
                      <a:pt x="321" y="172"/>
                      <a:pt x="318" y="176"/>
                      <a:pt x="320" y="178"/>
                    </a:cubicBezTo>
                    <a:cubicBezTo>
                      <a:pt x="326" y="187"/>
                      <a:pt x="335" y="192"/>
                      <a:pt x="345" y="185"/>
                    </a:cubicBezTo>
                    <a:close/>
                    <a:moveTo>
                      <a:pt x="360" y="374"/>
                    </a:moveTo>
                    <a:cubicBezTo>
                      <a:pt x="363" y="377"/>
                      <a:pt x="366" y="380"/>
                      <a:pt x="368" y="383"/>
                    </a:cubicBezTo>
                    <a:cubicBezTo>
                      <a:pt x="375" y="377"/>
                      <a:pt x="381" y="371"/>
                      <a:pt x="388" y="366"/>
                    </a:cubicBezTo>
                    <a:cubicBezTo>
                      <a:pt x="385" y="363"/>
                      <a:pt x="381" y="357"/>
                      <a:pt x="380" y="357"/>
                    </a:cubicBezTo>
                    <a:cubicBezTo>
                      <a:pt x="373" y="362"/>
                      <a:pt x="367" y="368"/>
                      <a:pt x="360" y="374"/>
                    </a:cubicBezTo>
                    <a:close/>
                    <a:moveTo>
                      <a:pt x="144" y="262"/>
                    </a:moveTo>
                    <a:cubicBezTo>
                      <a:pt x="151" y="274"/>
                      <a:pt x="161" y="274"/>
                      <a:pt x="171" y="269"/>
                    </a:cubicBezTo>
                    <a:cubicBezTo>
                      <a:pt x="173" y="268"/>
                      <a:pt x="173" y="259"/>
                      <a:pt x="171" y="258"/>
                    </a:cubicBezTo>
                    <a:cubicBezTo>
                      <a:pt x="162" y="252"/>
                      <a:pt x="152" y="250"/>
                      <a:pt x="144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40" name="Freeform 12"/>
              <p:cNvSpPr>
                <a:spLocks noEditPoints="1"/>
              </p:cNvSpPr>
              <p:nvPr/>
            </p:nvSpPr>
            <p:spPr bwMode="auto">
              <a:xfrm>
                <a:off x="-2235201" y="1909763"/>
                <a:ext cx="500063" cy="517525"/>
              </a:xfrm>
              <a:custGeom>
                <a:avLst/>
                <a:gdLst>
                  <a:gd name="T0" fmla="*/ 167 w 167"/>
                  <a:gd name="T1" fmla="*/ 87 h 173"/>
                  <a:gd name="T2" fmla="*/ 0 w 167"/>
                  <a:gd name="T3" fmla="*/ 86 h 173"/>
                  <a:gd name="T4" fmla="*/ 115 w 167"/>
                  <a:gd name="T5" fmla="*/ 135 h 173"/>
                  <a:gd name="T6" fmla="*/ 136 w 167"/>
                  <a:gd name="T7" fmla="*/ 145 h 173"/>
                  <a:gd name="T8" fmla="*/ 132 w 167"/>
                  <a:gd name="T9" fmla="*/ 132 h 173"/>
                  <a:gd name="T10" fmla="*/ 116 w 167"/>
                  <a:gd name="T11" fmla="*/ 121 h 173"/>
                  <a:gd name="T12" fmla="*/ 115 w 167"/>
                  <a:gd name="T13" fmla="*/ 135 h 173"/>
                  <a:gd name="T14" fmla="*/ 158 w 167"/>
                  <a:gd name="T15" fmla="*/ 71 h 173"/>
                  <a:gd name="T16" fmla="*/ 143 w 167"/>
                  <a:gd name="T17" fmla="*/ 51 h 173"/>
                  <a:gd name="T18" fmla="*/ 147 w 167"/>
                  <a:gd name="T19" fmla="*/ 85 h 173"/>
                  <a:gd name="T20" fmla="*/ 40 w 167"/>
                  <a:gd name="T21" fmla="*/ 112 h 173"/>
                  <a:gd name="T22" fmla="*/ 44 w 167"/>
                  <a:gd name="T23" fmla="*/ 147 h 173"/>
                  <a:gd name="T24" fmla="*/ 48 w 167"/>
                  <a:gd name="T25" fmla="*/ 114 h 173"/>
                  <a:gd name="T26" fmla="*/ 13 w 167"/>
                  <a:gd name="T27" fmla="*/ 66 h 173"/>
                  <a:gd name="T28" fmla="*/ 35 w 167"/>
                  <a:gd name="T29" fmla="*/ 50 h 173"/>
                  <a:gd name="T30" fmla="*/ 46 w 167"/>
                  <a:gd name="T31" fmla="*/ 52 h 173"/>
                  <a:gd name="T32" fmla="*/ 44 w 167"/>
                  <a:gd name="T33" fmla="*/ 64 h 173"/>
                  <a:gd name="T34" fmla="*/ 69 w 167"/>
                  <a:gd name="T35" fmla="*/ 130 h 173"/>
                  <a:gd name="T36" fmla="*/ 89 w 167"/>
                  <a:gd name="T37" fmla="*/ 162 h 173"/>
                  <a:gd name="T38" fmla="*/ 123 w 167"/>
                  <a:gd name="T39" fmla="*/ 45 h 173"/>
                  <a:gd name="T40" fmla="*/ 96 w 167"/>
                  <a:gd name="T41" fmla="*/ 24 h 173"/>
                  <a:gd name="T42" fmla="*/ 123 w 167"/>
                  <a:gd name="T43" fmla="*/ 45 h 173"/>
                  <a:gd name="T44" fmla="*/ 28 w 167"/>
                  <a:gd name="T45" fmla="*/ 44 h 173"/>
                  <a:gd name="T46" fmla="*/ 61 w 167"/>
                  <a:gd name="T47" fmla="*/ 42 h 173"/>
                  <a:gd name="T48" fmla="*/ 25 w 167"/>
                  <a:gd name="T49" fmla="*/ 39 h 173"/>
                  <a:gd name="T50" fmla="*/ 87 w 167"/>
                  <a:gd name="T51" fmla="*/ 36 h 173"/>
                  <a:gd name="T52" fmla="*/ 77 w 167"/>
                  <a:gd name="T53" fmla="*/ 43 h 173"/>
                  <a:gd name="T54" fmla="*/ 87 w 167"/>
                  <a:gd name="T55" fmla="*/ 21 h 173"/>
                  <a:gd name="T56" fmla="*/ 53 w 167"/>
                  <a:gd name="T57" fmla="*/ 22 h 173"/>
                  <a:gd name="T58" fmla="*/ 87 w 167"/>
                  <a:gd name="T59" fmla="*/ 21 h 173"/>
                  <a:gd name="T60" fmla="*/ 59 w 167"/>
                  <a:gd name="T61" fmla="*/ 110 h 173"/>
                  <a:gd name="T62" fmla="*/ 76 w 167"/>
                  <a:gd name="T63" fmla="*/ 110 h 173"/>
                  <a:gd name="T64" fmla="*/ 44 w 167"/>
                  <a:gd name="T65" fmla="*/ 93 h 173"/>
                  <a:gd name="T66" fmla="*/ 15 w 167"/>
                  <a:gd name="T67" fmla="*/ 118 h 173"/>
                  <a:gd name="T68" fmla="*/ 83 w 167"/>
                  <a:gd name="T69" fmla="*/ 80 h 173"/>
                  <a:gd name="T70" fmla="*/ 108 w 167"/>
                  <a:gd name="T71" fmla="*/ 104 h 173"/>
                  <a:gd name="T72" fmla="*/ 83 w 167"/>
                  <a:gd name="T73" fmla="*/ 80 h 173"/>
                  <a:gd name="T74" fmla="*/ 122 w 167"/>
                  <a:gd name="T75" fmla="*/ 99 h 173"/>
                  <a:gd name="T76" fmla="*/ 157 w 167"/>
                  <a:gd name="T77" fmla="*/ 103 h 173"/>
                  <a:gd name="T78" fmla="*/ 126 w 167"/>
                  <a:gd name="T79" fmla="*/ 93 h 173"/>
                  <a:gd name="T80" fmla="*/ 101 w 167"/>
                  <a:gd name="T81" fmla="*/ 54 h 173"/>
                  <a:gd name="T82" fmla="*/ 117 w 167"/>
                  <a:gd name="T83" fmla="*/ 82 h 173"/>
                  <a:gd name="T84" fmla="*/ 104 w 167"/>
                  <a:gd name="T85" fmla="*/ 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7" h="173">
                    <a:moveTo>
                      <a:pt x="84" y="1"/>
                    </a:moveTo>
                    <a:cubicBezTo>
                      <a:pt x="131" y="1"/>
                      <a:pt x="167" y="39"/>
                      <a:pt x="167" y="87"/>
                    </a:cubicBezTo>
                    <a:cubicBezTo>
                      <a:pt x="167" y="135"/>
                      <a:pt x="129" y="173"/>
                      <a:pt x="82" y="172"/>
                    </a:cubicBezTo>
                    <a:cubicBezTo>
                      <a:pt x="36" y="171"/>
                      <a:pt x="0" y="133"/>
                      <a:pt x="0" y="86"/>
                    </a:cubicBezTo>
                    <a:cubicBezTo>
                      <a:pt x="0" y="38"/>
                      <a:pt x="37" y="0"/>
                      <a:pt x="84" y="1"/>
                    </a:cubicBezTo>
                    <a:close/>
                    <a:moveTo>
                      <a:pt x="115" y="135"/>
                    </a:moveTo>
                    <a:cubicBezTo>
                      <a:pt x="114" y="139"/>
                      <a:pt x="113" y="144"/>
                      <a:pt x="113" y="148"/>
                    </a:cubicBezTo>
                    <a:cubicBezTo>
                      <a:pt x="121" y="147"/>
                      <a:pt x="129" y="147"/>
                      <a:pt x="136" y="145"/>
                    </a:cubicBezTo>
                    <a:cubicBezTo>
                      <a:pt x="139" y="145"/>
                      <a:pt x="140" y="138"/>
                      <a:pt x="142" y="135"/>
                    </a:cubicBezTo>
                    <a:cubicBezTo>
                      <a:pt x="139" y="134"/>
                      <a:pt x="135" y="132"/>
                      <a:pt x="132" y="132"/>
                    </a:cubicBezTo>
                    <a:cubicBezTo>
                      <a:pt x="126" y="133"/>
                      <a:pt x="120" y="134"/>
                      <a:pt x="115" y="135"/>
                    </a:cubicBezTo>
                    <a:cubicBezTo>
                      <a:pt x="115" y="131"/>
                      <a:pt x="115" y="126"/>
                      <a:pt x="116" y="121"/>
                    </a:cubicBezTo>
                    <a:cubicBezTo>
                      <a:pt x="105" y="124"/>
                      <a:pt x="95" y="126"/>
                      <a:pt x="83" y="129"/>
                    </a:cubicBezTo>
                    <a:cubicBezTo>
                      <a:pt x="93" y="147"/>
                      <a:pt x="105" y="138"/>
                      <a:pt x="115" y="135"/>
                    </a:cubicBezTo>
                    <a:close/>
                    <a:moveTo>
                      <a:pt x="147" y="85"/>
                    </a:moveTo>
                    <a:cubicBezTo>
                      <a:pt x="152" y="80"/>
                      <a:pt x="158" y="75"/>
                      <a:pt x="158" y="71"/>
                    </a:cubicBezTo>
                    <a:cubicBezTo>
                      <a:pt x="159" y="65"/>
                      <a:pt x="155" y="58"/>
                      <a:pt x="152" y="51"/>
                    </a:cubicBezTo>
                    <a:cubicBezTo>
                      <a:pt x="151" y="50"/>
                      <a:pt x="146" y="50"/>
                      <a:pt x="143" y="51"/>
                    </a:cubicBezTo>
                    <a:cubicBezTo>
                      <a:pt x="142" y="52"/>
                      <a:pt x="141" y="56"/>
                      <a:pt x="141" y="58"/>
                    </a:cubicBezTo>
                    <a:cubicBezTo>
                      <a:pt x="142" y="65"/>
                      <a:pt x="144" y="73"/>
                      <a:pt x="147" y="85"/>
                    </a:cubicBezTo>
                    <a:close/>
                    <a:moveTo>
                      <a:pt x="48" y="114"/>
                    </a:moveTo>
                    <a:cubicBezTo>
                      <a:pt x="45" y="114"/>
                      <a:pt x="43" y="113"/>
                      <a:pt x="40" y="112"/>
                    </a:cubicBezTo>
                    <a:cubicBezTo>
                      <a:pt x="38" y="120"/>
                      <a:pt x="34" y="127"/>
                      <a:pt x="34" y="135"/>
                    </a:cubicBezTo>
                    <a:cubicBezTo>
                      <a:pt x="34" y="139"/>
                      <a:pt x="40" y="143"/>
                      <a:pt x="44" y="147"/>
                    </a:cubicBezTo>
                    <a:cubicBezTo>
                      <a:pt x="45" y="143"/>
                      <a:pt x="47" y="138"/>
                      <a:pt x="47" y="133"/>
                    </a:cubicBezTo>
                    <a:cubicBezTo>
                      <a:pt x="48" y="127"/>
                      <a:pt x="48" y="121"/>
                      <a:pt x="48" y="114"/>
                    </a:cubicBezTo>
                    <a:close/>
                    <a:moveTo>
                      <a:pt x="35" y="50"/>
                    </a:moveTo>
                    <a:cubicBezTo>
                      <a:pt x="19" y="46"/>
                      <a:pt x="15" y="56"/>
                      <a:pt x="13" y="66"/>
                    </a:cubicBezTo>
                    <a:cubicBezTo>
                      <a:pt x="13" y="71"/>
                      <a:pt x="17" y="76"/>
                      <a:pt x="21" y="85"/>
                    </a:cubicBezTo>
                    <a:cubicBezTo>
                      <a:pt x="28" y="70"/>
                      <a:pt x="31" y="61"/>
                      <a:pt x="35" y="50"/>
                    </a:cubicBezTo>
                    <a:close/>
                    <a:moveTo>
                      <a:pt x="67" y="76"/>
                    </a:moveTo>
                    <a:cubicBezTo>
                      <a:pt x="69" y="62"/>
                      <a:pt x="58" y="49"/>
                      <a:pt x="46" y="52"/>
                    </a:cubicBezTo>
                    <a:cubicBezTo>
                      <a:pt x="44" y="53"/>
                      <a:pt x="41" y="56"/>
                      <a:pt x="40" y="59"/>
                    </a:cubicBezTo>
                    <a:cubicBezTo>
                      <a:pt x="40" y="60"/>
                      <a:pt x="42" y="63"/>
                      <a:pt x="44" y="64"/>
                    </a:cubicBezTo>
                    <a:cubicBezTo>
                      <a:pt x="51" y="69"/>
                      <a:pt x="58" y="72"/>
                      <a:pt x="67" y="76"/>
                    </a:cubicBezTo>
                    <a:close/>
                    <a:moveTo>
                      <a:pt x="69" y="130"/>
                    </a:moveTo>
                    <a:cubicBezTo>
                      <a:pt x="55" y="141"/>
                      <a:pt x="62" y="150"/>
                      <a:pt x="69" y="157"/>
                    </a:cubicBezTo>
                    <a:cubicBezTo>
                      <a:pt x="73" y="160"/>
                      <a:pt x="80" y="160"/>
                      <a:pt x="89" y="162"/>
                    </a:cubicBezTo>
                    <a:cubicBezTo>
                      <a:pt x="80" y="148"/>
                      <a:pt x="75" y="140"/>
                      <a:pt x="69" y="130"/>
                    </a:cubicBezTo>
                    <a:close/>
                    <a:moveTo>
                      <a:pt x="123" y="45"/>
                    </a:moveTo>
                    <a:cubicBezTo>
                      <a:pt x="131" y="31"/>
                      <a:pt x="122" y="26"/>
                      <a:pt x="113" y="22"/>
                    </a:cubicBezTo>
                    <a:cubicBezTo>
                      <a:pt x="108" y="21"/>
                      <a:pt x="102" y="23"/>
                      <a:pt x="96" y="24"/>
                    </a:cubicBezTo>
                    <a:cubicBezTo>
                      <a:pt x="96" y="26"/>
                      <a:pt x="97" y="28"/>
                      <a:pt x="97" y="29"/>
                    </a:cubicBezTo>
                    <a:cubicBezTo>
                      <a:pt x="105" y="34"/>
                      <a:pt x="113" y="39"/>
                      <a:pt x="123" y="45"/>
                    </a:cubicBezTo>
                    <a:close/>
                    <a:moveTo>
                      <a:pt x="25" y="39"/>
                    </a:moveTo>
                    <a:cubicBezTo>
                      <a:pt x="26" y="41"/>
                      <a:pt x="27" y="42"/>
                      <a:pt x="28" y="44"/>
                    </a:cubicBezTo>
                    <a:cubicBezTo>
                      <a:pt x="38" y="45"/>
                      <a:pt x="48" y="47"/>
                      <a:pt x="58" y="48"/>
                    </a:cubicBezTo>
                    <a:cubicBezTo>
                      <a:pt x="59" y="46"/>
                      <a:pt x="60" y="44"/>
                      <a:pt x="61" y="42"/>
                    </a:cubicBezTo>
                    <a:cubicBezTo>
                      <a:pt x="54" y="38"/>
                      <a:pt x="47" y="33"/>
                      <a:pt x="39" y="31"/>
                    </a:cubicBezTo>
                    <a:cubicBezTo>
                      <a:pt x="35" y="30"/>
                      <a:pt x="30" y="36"/>
                      <a:pt x="25" y="39"/>
                    </a:cubicBezTo>
                    <a:close/>
                    <a:moveTo>
                      <a:pt x="83" y="66"/>
                    </a:moveTo>
                    <a:cubicBezTo>
                      <a:pt x="95" y="57"/>
                      <a:pt x="97" y="43"/>
                      <a:pt x="87" y="36"/>
                    </a:cubicBezTo>
                    <a:cubicBezTo>
                      <a:pt x="85" y="34"/>
                      <a:pt x="80" y="35"/>
                      <a:pt x="77" y="34"/>
                    </a:cubicBezTo>
                    <a:cubicBezTo>
                      <a:pt x="77" y="37"/>
                      <a:pt x="76" y="40"/>
                      <a:pt x="77" y="43"/>
                    </a:cubicBezTo>
                    <a:cubicBezTo>
                      <a:pt x="78" y="50"/>
                      <a:pt x="80" y="57"/>
                      <a:pt x="83" y="66"/>
                    </a:cubicBezTo>
                    <a:close/>
                    <a:moveTo>
                      <a:pt x="87" y="21"/>
                    </a:moveTo>
                    <a:cubicBezTo>
                      <a:pt x="82" y="4"/>
                      <a:pt x="71" y="7"/>
                      <a:pt x="61" y="10"/>
                    </a:cubicBezTo>
                    <a:cubicBezTo>
                      <a:pt x="57" y="11"/>
                      <a:pt x="56" y="18"/>
                      <a:pt x="53" y="22"/>
                    </a:cubicBezTo>
                    <a:cubicBezTo>
                      <a:pt x="57" y="22"/>
                      <a:pt x="61" y="23"/>
                      <a:pt x="65" y="23"/>
                    </a:cubicBezTo>
                    <a:cubicBezTo>
                      <a:pt x="72" y="23"/>
                      <a:pt x="79" y="22"/>
                      <a:pt x="87" y="21"/>
                    </a:cubicBezTo>
                    <a:close/>
                    <a:moveTo>
                      <a:pt x="59" y="84"/>
                    </a:moveTo>
                    <a:cubicBezTo>
                      <a:pt x="46" y="94"/>
                      <a:pt x="52" y="103"/>
                      <a:pt x="59" y="110"/>
                    </a:cubicBezTo>
                    <a:cubicBezTo>
                      <a:pt x="62" y="113"/>
                      <a:pt x="69" y="113"/>
                      <a:pt x="74" y="115"/>
                    </a:cubicBezTo>
                    <a:cubicBezTo>
                      <a:pt x="74" y="113"/>
                      <a:pt x="75" y="112"/>
                      <a:pt x="76" y="110"/>
                    </a:cubicBezTo>
                    <a:cubicBezTo>
                      <a:pt x="70" y="102"/>
                      <a:pt x="65" y="94"/>
                      <a:pt x="59" y="84"/>
                    </a:cubicBezTo>
                    <a:close/>
                    <a:moveTo>
                      <a:pt x="44" y="93"/>
                    </a:moveTo>
                    <a:cubicBezTo>
                      <a:pt x="32" y="81"/>
                      <a:pt x="23" y="89"/>
                      <a:pt x="17" y="97"/>
                    </a:cubicBezTo>
                    <a:cubicBezTo>
                      <a:pt x="15" y="101"/>
                      <a:pt x="16" y="108"/>
                      <a:pt x="15" y="118"/>
                    </a:cubicBezTo>
                    <a:cubicBezTo>
                      <a:pt x="28" y="107"/>
                      <a:pt x="35" y="100"/>
                      <a:pt x="44" y="93"/>
                    </a:cubicBezTo>
                    <a:close/>
                    <a:moveTo>
                      <a:pt x="83" y="80"/>
                    </a:moveTo>
                    <a:cubicBezTo>
                      <a:pt x="76" y="97"/>
                      <a:pt x="86" y="103"/>
                      <a:pt x="97" y="107"/>
                    </a:cubicBezTo>
                    <a:cubicBezTo>
                      <a:pt x="99" y="109"/>
                      <a:pt x="104" y="105"/>
                      <a:pt x="108" y="104"/>
                    </a:cubicBezTo>
                    <a:cubicBezTo>
                      <a:pt x="106" y="101"/>
                      <a:pt x="105" y="97"/>
                      <a:pt x="103" y="95"/>
                    </a:cubicBezTo>
                    <a:cubicBezTo>
                      <a:pt x="97" y="90"/>
                      <a:pt x="91" y="86"/>
                      <a:pt x="83" y="80"/>
                    </a:cubicBezTo>
                    <a:close/>
                    <a:moveTo>
                      <a:pt x="126" y="93"/>
                    </a:moveTo>
                    <a:cubicBezTo>
                      <a:pt x="125" y="95"/>
                      <a:pt x="123" y="97"/>
                      <a:pt x="122" y="99"/>
                    </a:cubicBezTo>
                    <a:cubicBezTo>
                      <a:pt x="129" y="103"/>
                      <a:pt x="136" y="109"/>
                      <a:pt x="143" y="110"/>
                    </a:cubicBezTo>
                    <a:cubicBezTo>
                      <a:pt x="147" y="111"/>
                      <a:pt x="153" y="105"/>
                      <a:pt x="157" y="103"/>
                    </a:cubicBezTo>
                    <a:cubicBezTo>
                      <a:pt x="156" y="101"/>
                      <a:pt x="155" y="100"/>
                      <a:pt x="154" y="98"/>
                    </a:cubicBezTo>
                    <a:cubicBezTo>
                      <a:pt x="145" y="96"/>
                      <a:pt x="136" y="95"/>
                      <a:pt x="126" y="93"/>
                    </a:cubicBezTo>
                    <a:close/>
                    <a:moveTo>
                      <a:pt x="104" y="49"/>
                    </a:moveTo>
                    <a:cubicBezTo>
                      <a:pt x="103" y="51"/>
                      <a:pt x="102" y="53"/>
                      <a:pt x="101" y="54"/>
                    </a:cubicBezTo>
                    <a:cubicBezTo>
                      <a:pt x="104" y="64"/>
                      <a:pt x="107" y="73"/>
                      <a:pt x="111" y="83"/>
                    </a:cubicBezTo>
                    <a:cubicBezTo>
                      <a:pt x="113" y="83"/>
                      <a:pt x="115" y="82"/>
                      <a:pt x="117" y="82"/>
                    </a:cubicBezTo>
                    <a:cubicBezTo>
                      <a:pt x="117" y="73"/>
                      <a:pt x="119" y="65"/>
                      <a:pt x="117" y="57"/>
                    </a:cubicBezTo>
                    <a:cubicBezTo>
                      <a:pt x="116" y="53"/>
                      <a:pt x="108" y="51"/>
                      <a:pt x="104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41" name="Freeform 13"/>
              <p:cNvSpPr>
                <a:spLocks noEditPoints="1"/>
              </p:cNvSpPr>
              <p:nvPr/>
            </p:nvSpPr>
            <p:spPr bwMode="auto">
              <a:xfrm>
                <a:off x="-2330451" y="3673475"/>
                <a:ext cx="552450" cy="561975"/>
              </a:xfrm>
              <a:custGeom>
                <a:avLst/>
                <a:gdLst>
                  <a:gd name="T0" fmla="*/ 34 w 185"/>
                  <a:gd name="T1" fmla="*/ 156 h 188"/>
                  <a:gd name="T2" fmla="*/ 149 w 185"/>
                  <a:gd name="T3" fmla="*/ 31 h 188"/>
                  <a:gd name="T4" fmla="*/ 149 w 185"/>
                  <a:gd name="T5" fmla="*/ 137 h 188"/>
                  <a:gd name="T6" fmla="*/ 125 w 185"/>
                  <a:gd name="T7" fmla="*/ 126 h 188"/>
                  <a:gd name="T8" fmla="*/ 118 w 185"/>
                  <a:gd name="T9" fmla="*/ 144 h 188"/>
                  <a:gd name="T10" fmla="*/ 152 w 185"/>
                  <a:gd name="T11" fmla="*/ 154 h 188"/>
                  <a:gd name="T12" fmla="*/ 46 w 185"/>
                  <a:gd name="T13" fmla="*/ 52 h 188"/>
                  <a:gd name="T14" fmla="*/ 46 w 185"/>
                  <a:gd name="T15" fmla="*/ 69 h 188"/>
                  <a:gd name="T16" fmla="*/ 62 w 185"/>
                  <a:gd name="T17" fmla="*/ 42 h 188"/>
                  <a:gd name="T18" fmla="*/ 32 w 185"/>
                  <a:gd name="T19" fmla="*/ 88 h 188"/>
                  <a:gd name="T20" fmla="*/ 164 w 185"/>
                  <a:gd name="T21" fmla="*/ 65 h 188"/>
                  <a:gd name="T22" fmla="*/ 155 w 185"/>
                  <a:gd name="T23" fmla="*/ 92 h 188"/>
                  <a:gd name="T24" fmla="*/ 96 w 185"/>
                  <a:gd name="T25" fmla="*/ 23 h 188"/>
                  <a:gd name="T26" fmla="*/ 61 w 185"/>
                  <a:gd name="T27" fmla="*/ 27 h 188"/>
                  <a:gd name="T28" fmla="*/ 94 w 185"/>
                  <a:gd name="T29" fmla="*/ 30 h 188"/>
                  <a:gd name="T30" fmla="*/ 152 w 185"/>
                  <a:gd name="T31" fmla="*/ 118 h 188"/>
                  <a:gd name="T32" fmla="*/ 132 w 185"/>
                  <a:gd name="T33" fmla="*/ 100 h 188"/>
                  <a:gd name="T34" fmla="*/ 137 w 185"/>
                  <a:gd name="T35" fmla="*/ 46 h 188"/>
                  <a:gd name="T36" fmla="*/ 104 w 185"/>
                  <a:gd name="T37" fmla="*/ 32 h 188"/>
                  <a:gd name="T38" fmla="*/ 131 w 185"/>
                  <a:gd name="T39" fmla="*/ 52 h 188"/>
                  <a:gd name="T40" fmla="*/ 102 w 185"/>
                  <a:gd name="T41" fmla="*/ 63 h 188"/>
                  <a:gd name="T42" fmla="*/ 87 w 185"/>
                  <a:gd name="T43" fmla="*/ 41 h 188"/>
                  <a:gd name="T44" fmla="*/ 91 w 185"/>
                  <a:gd name="T45" fmla="*/ 77 h 188"/>
                  <a:gd name="T46" fmla="*/ 125 w 185"/>
                  <a:gd name="T47" fmla="*/ 63 h 188"/>
                  <a:gd name="T48" fmla="*/ 113 w 185"/>
                  <a:gd name="T49" fmla="*/ 69 h 188"/>
                  <a:gd name="T50" fmla="*/ 122 w 185"/>
                  <a:gd name="T51" fmla="*/ 111 h 188"/>
                  <a:gd name="T52" fmla="*/ 104 w 185"/>
                  <a:gd name="T53" fmla="*/ 114 h 188"/>
                  <a:gd name="T54" fmla="*/ 52 w 185"/>
                  <a:gd name="T55" fmla="*/ 100 h 188"/>
                  <a:gd name="T56" fmla="*/ 24 w 185"/>
                  <a:gd name="T57" fmla="*/ 126 h 188"/>
                  <a:gd name="T58" fmla="*/ 54 w 185"/>
                  <a:gd name="T59" fmla="*/ 156 h 188"/>
                  <a:gd name="T60" fmla="*/ 55 w 185"/>
                  <a:gd name="T61" fmla="*/ 121 h 188"/>
                  <a:gd name="T62" fmla="*/ 43 w 185"/>
                  <a:gd name="T63" fmla="*/ 144 h 188"/>
                  <a:gd name="T64" fmla="*/ 90 w 185"/>
                  <a:gd name="T65" fmla="*/ 171 h 188"/>
                  <a:gd name="T66" fmla="*/ 78 w 185"/>
                  <a:gd name="T67" fmla="*/ 139 h 188"/>
                  <a:gd name="T68" fmla="*/ 74 w 185"/>
                  <a:gd name="T69" fmla="*/ 159 h 188"/>
                  <a:gd name="T70" fmla="*/ 82 w 185"/>
                  <a:gd name="T71" fmla="*/ 123 h 188"/>
                  <a:gd name="T72" fmla="*/ 67 w 185"/>
                  <a:gd name="T73" fmla="*/ 91 h 188"/>
                  <a:gd name="T74" fmla="*/ 67 w 185"/>
                  <a:gd name="T75" fmla="*/ 11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5" h="188">
                    <a:moveTo>
                      <a:pt x="152" y="154"/>
                    </a:moveTo>
                    <a:cubicBezTo>
                      <a:pt x="117" y="187"/>
                      <a:pt x="67" y="188"/>
                      <a:pt x="34" y="156"/>
                    </a:cubicBezTo>
                    <a:cubicBezTo>
                      <a:pt x="0" y="123"/>
                      <a:pt x="0" y="68"/>
                      <a:pt x="32" y="33"/>
                    </a:cubicBezTo>
                    <a:cubicBezTo>
                      <a:pt x="63" y="1"/>
                      <a:pt x="117" y="0"/>
                      <a:pt x="149" y="31"/>
                    </a:cubicBezTo>
                    <a:cubicBezTo>
                      <a:pt x="184" y="64"/>
                      <a:pt x="185" y="117"/>
                      <a:pt x="151" y="154"/>
                    </a:cubicBezTo>
                    <a:cubicBezTo>
                      <a:pt x="150" y="149"/>
                      <a:pt x="150" y="143"/>
                      <a:pt x="149" y="137"/>
                    </a:cubicBezTo>
                    <a:cubicBezTo>
                      <a:pt x="138" y="141"/>
                      <a:pt x="131" y="143"/>
                      <a:pt x="123" y="146"/>
                    </a:cubicBezTo>
                    <a:cubicBezTo>
                      <a:pt x="123" y="140"/>
                      <a:pt x="124" y="134"/>
                      <a:pt x="125" y="126"/>
                    </a:cubicBezTo>
                    <a:cubicBezTo>
                      <a:pt x="112" y="131"/>
                      <a:pt x="103" y="134"/>
                      <a:pt x="93" y="138"/>
                    </a:cubicBezTo>
                    <a:cubicBezTo>
                      <a:pt x="99" y="152"/>
                      <a:pt x="108" y="149"/>
                      <a:pt x="118" y="144"/>
                    </a:cubicBezTo>
                    <a:cubicBezTo>
                      <a:pt x="122" y="149"/>
                      <a:pt x="126" y="157"/>
                      <a:pt x="131" y="158"/>
                    </a:cubicBezTo>
                    <a:cubicBezTo>
                      <a:pt x="137" y="160"/>
                      <a:pt x="145" y="155"/>
                      <a:pt x="152" y="154"/>
                    </a:cubicBezTo>
                    <a:close/>
                    <a:moveTo>
                      <a:pt x="32" y="88"/>
                    </a:moveTo>
                    <a:cubicBezTo>
                      <a:pt x="37" y="75"/>
                      <a:pt x="41" y="64"/>
                      <a:pt x="46" y="52"/>
                    </a:cubicBezTo>
                    <a:cubicBezTo>
                      <a:pt x="50" y="53"/>
                      <a:pt x="55" y="54"/>
                      <a:pt x="59" y="55"/>
                    </a:cubicBezTo>
                    <a:cubicBezTo>
                      <a:pt x="54" y="60"/>
                      <a:pt x="50" y="64"/>
                      <a:pt x="46" y="69"/>
                    </a:cubicBezTo>
                    <a:cubicBezTo>
                      <a:pt x="58" y="74"/>
                      <a:pt x="67" y="79"/>
                      <a:pt x="81" y="86"/>
                    </a:cubicBezTo>
                    <a:cubicBezTo>
                      <a:pt x="73" y="68"/>
                      <a:pt x="72" y="50"/>
                      <a:pt x="62" y="42"/>
                    </a:cubicBezTo>
                    <a:cubicBezTo>
                      <a:pt x="41" y="26"/>
                      <a:pt x="35" y="51"/>
                      <a:pt x="27" y="62"/>
                    </a:cubicBezTo>
                    <a:cubicBezTo>
                      <a:pt x="21" y="69"/>
                      <a:pt x="14" y="81"/>
                      <a:pt x="32" y="88"/>
                    </a:cubicBezTo>
                    <a:close/>
                    <a:moveTo>
                      <a:pt x="155" y="92"/>
                    </a:moveTo>
                    <a:cubicBezTo>
                      <a:pt x="171" y="85"/>
                      <a:pt x="169" y="74"/>
                      <a:pt x="164" y="65"/>
                    </a:cubicBezTo>
                    <a:cubicBezTo>
                      <a:pt x="162" y="61"/>
                      <a:pt x="156" y="59"/>
                      <a:pt x="149" y="55"/>
                    </a:cubicBezTo>
                    <a:cubicBezTo>
                      <a:pt x="151" y="70"/>
                      <a:pt x="153" y="80"/>
                      <a:pt x="155" y="92"/>
                    </a:cubicBezTo>
                    <a:close/>
                    <a:moveTo>
                      <a:pt x="94" y="30"/>
                    </a:moveTo>
                    <a:cubicBezTo>
                      <a:pt x="95" y="28"/>
                      <a:pt x="95" y="26"/>
                      <a:pt x="96" y="23"/>
                    </a:cubicBezTo>
                    <a:cubicBezTo>
                      <a:pt x="90" y="21"/>
                      <a:pt x="83" y="16"/>
                      <a:pt x="77" y="16"/>
                    </a:cubicBezTo>
                    <a:cubicBezTo>
                      <a:pt x="71" y="17"/>
                      <a:pt x="66" y="23"/>
                      <a:pt x="61" y="27"/>
                    </a:cubicBezTo>
                    <a:cubicBezTo>
                      <a:pt x="66" y="28"/>
                      <a:pt x="72" y="29"/>
                      <a:pt x="77" y="30"/>
                    </a:cubicBezTo>
                    <a:cubicBezTo>
                      <a:pt x="83" y="30"/>
                      <a:pt x="88" y="30"/>
                      <a:pt x="94" y="30"/>
                    </a:cubicBezTo>
                    <a:close/>
                    <a:moveTo>
                      <a:pt x="132" y="100"/>
                    </a:moveTo>
                    <a:cubicBezTo>
                      <a:pt x="133" y="116"/>
                      <a:pt x="141" y="119"/>
                      <a:pt x="152" y="118"/>
                    </a:cubicBezTo>
                    <a:cubicBezTo>
                      <a:pt x="157" y="118"/>
                      <a:pt x="161" y="113"/>
                      <a:pt x="170" y="107"/>
                    </a:cubicBezTo>
                    <a:cubicBezTo>
                      <a:pt x="153" y="104"/>
                      <a:pt x="144" y="102"/>
                      <a:pt x="132" y="100"/>
                    </a:cubicBezTo>
                    <a:close/>
                    <a:moveTo>
                      <a:pt x="131" y="52"/>
                    </a:moveTo>
                    <a:cubicBezTo>
                      <a:pt x="133" y="50"/>
                      <a:pt x="135" y="48"/>
                      <a:pt x="137" y="46"/>
                    </a:cubicBezTo>
                    <a:cubicBezTo>
                      <a:pt x="131" y="40"/>
                      <a:pt x="126" y="33"/>
                      <a:pt x="119" y="29"/>
                    </a:cubicBezTo>
                    <a:cubicBezTo>
                      <a:pt x="116" y="27"/>
                      <a:pt x="109" y="31"/>
                      <a:pt x="104" y="32"/>
                    </a:cubicBezTo>
                    <a:cubicBezTo>
                      <a:pt x="104" y="34"/>
                      <a:pt x="105" y="36"/>
                      <a:pt x="105" y="37"/>
                    </a:cubicBezTo>
                    <a:cubicBezTo>
                      <a:pt x="114" y="42"/>
                      <a:pt x="122" y="47"/>
                      <a:pt x="131" y="52"/>
                    </a:cubicBezTo>
                    <a:close/>
                    <a:moveTo>
                      <a:pt x="91" y="77"/>
                    </a:moveTo>
                    <a:cubicBezTo>
                      <a:pt x="97" y="70"/>
                      <a:pt x="103" y="66"/>
                      <a:pt x="102" y="63"/>
                    </a:cubicBezTo>
                    <a:cubicBezTo>
                      <a:pt x="101" y="56"/>
                      <a:pt x="98" y="49"/>
                      <a:pt x="94" y="42"/>
                    </a:cubicBezTo>
                    <a:cubicBezTo>
                      <a:pt x="94" y="41"/>
                      <a:pt x="90" y="41"/>
                      <a:pt x="87" y="41"/>
                    </a:cubicBezTo>
                    <a:cubicBezTo>
                      <a:pt x="88" y="46"/>
                      <a:pt x="88" y="52"/>
                      <a:pt x="88" y="58"/>
                    </a:cubicBezTo>
                    <a:cubicBezTo>
                      <a:pt x="89" y="63"/>
                      <a:pt x="90" y="68"/>
                      <a:pt x="91" y="77"/>
                    </a:cubicBezTo>
                    <a:close/>
                    <a:moveTo>
                      <a:pt x="117" y="90"/>
                    </a:moveTo>
                    <a:cubicBezTo>
                      <a:pt x="131" y="82"/>
                      <a:pt x="133" y="75"/>
                      <a:pt x="125" y="63"/>
                    </a:cubicBezTo>
                    <a:cubicBezTo>
                      <a:pt x="123" y="60"/>
                      <a:pt x="118" y="59"/>
                      <a:pt x="115" y="57"/>
                    </a:cubicBezTo>
                    <a:cubicBezTo>
                      <a:pt x="114" y="61"/>
                      <a:pt x="113" y="65"/>
                      <a:pt x="113" y="69"/>
                    </a:cubicBezTo>
                    <a:cubicBezTo>
                      <a:pt x="114" y="76"/>
                      <a:pt x="116" y="83"/>
                      <a:pt x="117" y="90"/>
                    </a:cubicBezTo>
                    <a:close/>
                    <a:moveTo>
                      <a:pt x="122" y="111"/>
                    </a:moveTo>
                    <a:cubicBezTo>
                      <a:pt x="108" y="101"/>
                      <a:pt x="100" y="95"/>
                      <a:pt x="92" y="89"/>
                    </a:cubicBezTo>
                    <a:cubicBezTo>
                      <a:pt x="83" y="105"/>
                      <a:pt x="95" y="110"/>
                      <a:pt x="104" y="114"/>
                    </a:cubicBezTo>
                    <a:cubicBezTo>
                      <a:pt x="107" y="116"/>
                      <a:pt x="113" y="113"/>
                      <a:pt x="122" y="111"/>
                    </a:cubicBezTo>
                    <a:close/>
                    <a:moveTo>
                      <a:pt x="52" y="100"/>
                    </a:moveTo>
                    <a:cubicBezTo>
                      <a:pt x="40" y="89"/>
                      <a:pt x="32" y="97"/>
                      <a:pt x="26" y="106"/>
                    </a:cubicBezTo>
                    <a:cubicBezTo>
                      <a:pt x="23" y="109"/>
                      <a:pt x="25" y="116"/>
                      <a:pt x="24" y="126"/>
                    </a:cubicBezTo>
                    <a:cubicBezTo>
                      <a:pt x="36" y="114"/>
                      <a:pt x="43" y="108"/>
                      <a:pt x="52" y="100"/>
                    </a:cubicBezTo>
                    <a:close/>
                    <a:moveTo>
                      <a:pt x="54" y="156"/>
                    </a:moveTo>
                    <a:cubicBezTo>
                      <a:pt x="55" y="154"/>
                      <a:pt x="57" y="153"/>
                      <a:pt x="58" y="152"/>
                    </a:cubicBezTo>
                    <a:cubicBezTo>
                      <a:pt x="57" y="142"/>
                      <a:pt x="56" y="131"/>
                      <a:pt x="55" y="121"/>
                    </a:cubicBezTo>
                    <a:cubicBezTo>
                      <a:pt x="52" y="121"/>
                      <a:pt x="50" y="121"/>
                      <a:pt x="47" y="120"/>
                    </a:cubicBezTo>
                    <a:cubicBezTo>
                      <a:pt x="46" y="128"/>
                      <a:pt x="42" y="136"/>
                      <a:pt x="43" y="144"/>
                    </a:cubicBezTo>
                    <a:cubicBezTo>
                      <a:pt x="43" y="148"/>
                      <a:pt x="50" y="152"/>
                      <a:pt x="54" y="156"/>
                    </a:cubicBezTo>
                    <a:close/>
                    <a:moveTo>
                      <a:pt x="90" y="171"/>
                    </a:moveTo>
                    <a:cubicBezTo>
                      <a:pt x="92" y="169"/>
                      <a:pt x="93" y="166"/>
                      <a:pt x="94" y="164"/>
                    </a:cubicBezTo>
                    <a:cubicBezTo>
                      <a:pt x="89" y="156"/>
                      <a:pt x="84" y="147"/>
                      <a:pt x="78" y="139"/>
                    </a:cubicBezTo>
                    <a:cubicBezTo>
                      <a:pt x="77" y="139"/>
                      <a:pt x="75" y="139"/>
                      <a:pt x="73" y="139"/>
                    </a:cubicBezTo>
                    <a:cubicBezTo>
                      <a:pt x="73" y="146"/>
                      <a:pt x="71" y="154"/>
                      <a:pt x="74" y="159"/>
                    </a:cubicBezTo>
                    <a:cubicBezTo>
                      <a:pt x="77" y="164"/>
                      <a:pt x="85" y="167"/>
                      <a:pt x="90" y="171"/>
                    </a:cubicBezTo>
                    <a:close/>
                    <a:moveTo>
                      <a:pt x="82" y="123"/>
                    </a:moveTo>
                    <a:cubicBezTo>
                      <a:pt x="83" y="121"/>
                      <a:pt x="84" y="119"/>
                      <a:pt x="84" y="118"/>
                    </a:cubicBezTo>
                    <a:cubicBezTo>
                      <a:pt x="79" y="109"/>
                      <a:pt x="73" y="100"/>
                      <a:pt x="67" y="91"/>
                    </a:cubicBezTo>
                    <a:cubicBezTo>
                      <a:pt x="65" y="92"/>
                      <a:pt x="63" y="93"/>
                      <a:pt x="61" y="94"/>
                    </a:cubicBezTo>
                    <a:cubicBezTo>
                      <a:pt x="63" y="102"/>
                      <a:pt x="64" y="110"/>
                      <a:pt x="67" y="117"/>
                    </a:cubicBezTo>
                    <a:cubicBezTo>
                      <a:pt x="70" y="121"/>
                      <a:pt x="77" y="121"/>
                      <a:pt x="82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42" name="Freeform 14"/>
              <p:cNvSpPr>
                <a:spLocks noEditPoints="1"/>
              </p:cNvSpPr>
              <p:nvPr/>
            </p:nvSpPr>
            <p:spPr bwMode="auto">
              <a:xfrm>
                <a:off x="-1042988" y="3616325"/>
                <a:ext cx="365125" cy="369887"/>
              </a:xfrm>
              <a:custGeom>
                <a:avLst/>
                <a:gdLst>
                  <a:gd name="T0" fmla="*/ 94 w 122"/>
                  <a:gd name="T1" fmla="*/ 106 h 124"/>
                  <a:gd name="T2" fmla="*/ 32 w 122"/>
                  <a:gd name="T3" fmla="*/ 113 h 124"/>
                  <a:gd name="T4" fmla="*/ 4 w 122"/>
                  <a:gd name="T5" fmla="*/ 50 h 124"/>
                  <a:gd name="T6" fmla="*/ 52 w 122"/>
                  <a:gd name="T7" fmla="*/ 3 h 124"/>
                  <a:gd name="T8" fmla="*/ 111 w 122"/>
                  <a:gd name="T9" fmla="*/ 36 h 124"/>
                  <a:gd name="T10" fmla="*/ 98 w 122"/>
                  <a:gd name="T11" fmla="*/ 105 h 124"/>
                  <a:gd name="T12" fmla="*/ 82 w 122"/>
                  <a:gd name="T13" fmla="*/ 86 h 124"/>
                  <a:gd name="T14" fmla="*/ 61 w 122"/>
                  <a:gd name="T15" fmla="*/ 91 h 124"/>
                  <a:gd name="T16" fmla="*/ 61 w 122"/>
                  <a:gd name="T17" fmla="*/ 96 h 124"/>
                  <a:gd name="T18" fmla="*/ 94 w 122"/>
                  <a:gd name="T19" fmla="*/ 106 h 124"/>
                  <a:gd name="T20" fmla="*/ 48 w 122"/>
                  <a:gd name="T21" fmla="*/ 54 h 124"/>
                  <a:gd name="T22" fmla="*/ 53 w 122"/>
                  <a:gd name="T23" fmla="*/ 51 h 124"/>
                  <a:gd name="T24" fmla="*/ 33 w 122"/>
                  <a:gd name="T25" fmla="*/ 24 h 124"/>
                  <a:gd name="T26" fmla="*/ 22 w 122"/>
                  <a:gd name="T27" fmla="*/ 30 h 124"/>
                  <a:gd name="T28" fmla="*/ 12 w 122"/>
                  <a:gd name="T29" fmla="*/ 55 h 124"/>
                  <a:gd name="T30" fmla="*/ 18 w 122"/>
                  <a:gd name="T31" fmla="*/ 57 h 124"/>
                  <a:gd name="T32" fmla="*/ 25 w 122"/>
                  <a:gd name="T33" fmla="*/ 43 h 124"/>
                  <a:gd name="T34" fmla="*/ 48 w 122"/>
                  <a:gd name="T35" fmla="*/ 5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2" h="124">
                    <a:moveTo>
                      <a:pt x="94" y="106"/>
                    </a:moveTo>
                    <a:cubicBezTo>
                      <a:pt x="77" y="122"/>
                      <a:pt x="53" y="124"/>
                      <a:pt x="32" y="113"/>
                    </a:cubicBezTo>
                    <a:cubicBezTo>
                      <a:pt x="11" y="101"/>
                      <a:pt x="0" y="76"/>
                      <a:pt x="4" y="50"/>
                    </a:cubicBezTo>
                    <a:cubicBezTo>
                      <a:pt x="9" y="26"/>
                      <a:pt x="28" y="7"/>
                      <a:pt x="52" y="3"/>
                    </a:cubicBezTo>
                    <a:cubicBezTo>
                      <a:pt x="75" y="0"/>
                      <a:pt x="100" y="13"/>
                      <a:pt x="111" y="36"/>
                    </a:cubicBezTo>
                    <a:cubicBezTo>
                      <a:pt x="122" y="59"/>
                      <a:pt x="118" y="82"/>
                      <a:pt x="98" y="105"/>
                    </a:cubicBezTo>
                    <a:cubicBezTo>
                      <a:pt x="109" y="84"/>
                      <a:pt x="78" y="101"/>
                      <a:pt x="82" y="86"/>
                    </a:cubicBezTo>
                    <a:cubicBezTo>
                      <a:pt x="75" y="88"/>
                      <a:pt x="68" y="89"/>
                      <a:pt x="61" y="91"/>
                    </a:cubicBezTo>
                    <a:cubicBezTo>
                      <a:pt x="61" y="93"/>
                      <a:pt x="61" y="94"/>
                      <a:pt x="61" y="96"/>
                    </a:cubicBezTo>
                    <a:cubicBezTo>
                      <a:pt x="72" y="99"/>
                      <a:pt x="83" y="102"/>
                      <a:pt x="94" y="106"/>
                    </a:cubicBezTo>
                    <a:close/>
                    <a:moveTo>
                      <a:pt x="48" y="54"/>
                    </a:moveTo>
                    <a:cubicBezTo>
                      <a:pt x="50" y="53"/>
                      <a:pt x="51" y="52"/>
                      <a:pt x="53" y="51"/>
                    </a:cubicBezTo>
                    <a:cubicBezTo>
                      <a:pt x="46" y="42"/>
                      <a:pt x="40" y="32"/>
                      <a:pt x="33" y="24"/>
                    </a:cubicBezTo>
                    <a:cubicBezTo>
                      <a:pt x="32" y="23"/>
                      <a:pt x="23" y="27"/>
                      <a:pt x="22" y="30"/>
                    </a:cubicBezTo>
                    <a:cubicBezTo>
                      <a:pt x="17" y="38"/>
                      <a:pt x="15" y="47"/>
                      <a:pt x="12" y="55"/>
                    </a:cubicBezTo>
                    <a:cubicBezTo>
                      <a:pt x="14" y="56"/>
                      <a:pt x="16" y="56"/>
                      <a:pt x="18" y="57"/>
                    </a:cubicBezTo>
                    <a:cubicBezTo>
                      <a:pt x="20" y="52"/>
                      <a:pt x="23" y="47"/>
                      <a:pt x="25" y="43"/>
                    </a:cubicBezTo>
                    <a:cubicBezTo>
                      <a:pt x="33" y="47"/>
                      <a:pt x="41" y="51"/>
                      <a:pt x="4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  <p:sp>
            <p:nvSpPr>
              <p:cNvPr id="4943" name="Freeform 15"/>
              <p:cNvSpPr>
                <a:spLocks noEditPoints="1"/>
              </p:cNvSpPr>
              <p:nvPr/>
            </p:nvSpPr>
            <p:spPr bwMode="auto">
              <a:xfrm>
                <a:off x="-731838" y="2560638"/>
                <a:ext cx="314325" cy="334962"/>
              </a:xfrm>
              <a:custGeom>
                <a:avLst/>
                <a:gdLst>
                  <a:gd name="T0" fmla="*/ 37 w 105"/>
                  <a:gd name="T1" fmla="*/ 17 h 112"/>
                  <a:gd name="T2" fmla="*/ 55 w 105"/>
                  <a:gd name="T3" fmla="*/ 21 h 112"/>
                  <a:gd name="T4" fmla="*/ 59 w 105"/>
                  <a:gd name="T5" fmla="*/ 14 h 112"/>
                  <a:gd name="T6" fmla="*/ 50 w 105"/>
                  <a:gd name="T7" fmla="*/ 9 h 112"/>
                  <a:gd name="T8" fmla="*/ 95 w 105"/>
                  <a:gd name="T9" fmla="*/ 30 h 112"/>
                  <a:gd name="T10" fmla="*/ 89 w 105"/>
                  <a:gd name="T11" fmla="*/ 58 h 112"/>
                  <a:gd name="T12" fmla="*/ 104 w 105"/>
                  <a:gd name="T13" fmla="*/ 51 h 112"/>
                  <a:gd name="T14" fmla="*/ 65 w 105"/>
                  <a:gd name="T15" fmla="*/ 107 h 112"/>
                  <a:gd name="T16" fmla="*/ 10 w 105"/>
                  <a:gd name="T17" fmla="*/ 76 h 112"/>
                  <a:gd name="T18" fmla="*/ 37 w 105"/>
                  <a:gd name="T19" fmla="*/ 17 h 112"/>
                  <a:gd name="T20" fmla="*/ 28 w 105"/>
                  <a:gd name="T21" fmla="*/ 38 h 112"/>
                  <a:gd name="T22" fmla="*/ 45 w 105"/>
                  <a:gd name="T23" fmla="*/ 52 h 112"/>
                  <a:gd name="T24" fmla="*/ 49 w 105"/>
                  <a:gd name="T25" fmla="*/ 48 h 112"/>
                  <a:gd name="T26" fmla="*/ 27 w 105"/>
                  <a:gd name="T27" fmla="*/ 27 h 112"/>
                  <a:gd name="T28" fmla="*/ 17 w 105"/>
                  <a:gd name="T29" fmla="*/ 58 h 112"/>
                  <a:gd name="T30" fmla="*/ 28 w 105"/>
                  <a:gd name="T31" fmla="*/ 3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112">
                    <a:moveTo>
                      <a:pt x="37" y="17"/>
                    </a:moveTo>
                    <a:cubicBezTo>
                      <a:pt x="43" y="18"/>
                      <a:pt x="49" y="19"/>
                      <a:pt x="55" y="21"/>
                    </a:cubicBezTo>
                    <a:cubicBezTo>
                      <a:pt x="57" y="19"/>
                      <a:pt x="58" y="17"/>
                      <a:pt x="59" y="14"/>
                    </a:cubicBezTo>
                    <a:cubicBezTo>
                      <a:pt x="56" y="13"/>
                      <a:pt x="53" y="11"/>
                      <a:pt x="50" y="9"/>
                    </a:cubicBezTo>
                    <a:cubicBezTo>
                      <a:pt x="54" y="0"/>
                      <a:pt x="95" y="18"/>
                      <a:pt x="95" y="30"/>
                    </a:cubicBezTo>
                    <a:cubicBezTo>
                      <a:pt x="96" y="38"/>
                      <a:pt x="92" y="46"/>
                      <a:pt x="89" y="58"/>
                    </a:cubicBezTo>
                    <a:cubicBezTo>
                      <a:pt x="97" y="54"/>
                      <a:pt x="100" y="52"/>
                      <a:pt x="104" y="51"/>
                    </a:cubicBezTo>
                    <a:cubicBezTo>
                      <a:pt x="105" y="79"/>
                      <a:pt x="90" y="103"/>
                      <a:pt x="65" y="107"/>
                    </a:cubicBezTo>
                    <a:cubicBezTo>
                      <a:pt x="41" y="112"/>
                      <a:pt x="18" y="98"/>
                      <a:pt x="10" y="76"/>
                    </a:cubicBezTo>
                    <a:cubicBezTo>
                      <a:pt x="0" y="49"/>
                      <a:pt x="11" y="25"/>
                      <a:pt x="37" y="17"/>
                    </a:cubicBezTo>
                    <a:close/>
                    <a:moveTo>
                      <a:pt x="28" y="38"/>
                    </a:moveTo>
                    <a:cubicBezTo>
                      <a:pt x="34" y="43"/>
                      <a:pt x="40" y="47"/>
                      <a:pt x="45" y="52"/>
                    </a:cubicBezTo>
                    <a:cubicBezTo>
                      <a:pt x="46" y="50"/>
                      <a:pt x="47" y="49"/>
                      <a:pt x="49" y="48"/>
                    </a:cubicBezTo>
                    <a:cubicBezTo>
                      <a:pt x="39" y="42"/>
                      <a:pt x="45" y="20"/>
                      <a:pt x="27" y="27"/>
                    </a:cubicBezTo>
                    <a:cubicBezTo>
                      <a:pt x="21" y="29"/>
                      <a:pt x="10" y="41"/>
                      <a:pt x="17" y="58"/>
                    </a:cubicBezTo>
                    <a:cubicBezTo>
                      <a:pt x="22" y="48"/>
                      <a:pt x="25" y="42"/>
                      <a:pt x="28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/>
              </a:p>
            </p:txBody>
          </p:sp>
        </p:grpSp>
      </p:grpSp>
      <p:sp>
        <p:nvSpPr>
          <p:cNvPr id="4923" name="Rounded Rectangle 134">
            <a:extLst>
              <a:ext uri="{FF2B5EF4-FFF2-40B4-BE49-F238E27FC236}">
                <a16:creationId xmlns:a16="http://schemas.microsoft.com/office/drawing/2014/main" id="{8476FEEE-D237-48C8-802A-2BE62CDCED56}"/>
              </a:ext>
            </a:extLst>
          </p:cNvPr>
          <p:cNvSpPr>
            <a:spLocks/>
          </p:cNvSpPr>
          <p:nvPr/>
        </p:nvSpPr>
        <p:spPr>
          <a:xfrm>
            <a:off x="4895479" y="5198437"/>
            <a:ext cx="1134312" cy="584265"/>
          </a:xfrm>
          <a:prstGeom prst="roundRect">
            <a:avLst>
              <a:gd name="adj" fmla="val 97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Myeloid/lymphoid  Hypereosinophilia</a:t>
            </a:r>
          </a:p>
        </p:txBody>
      </p:sp>
      <p:sp>
        <p:nvSpPr>
          <p:cNvPr id="4924" name="Rectangle 4923"/>
          <p:cNvSpPr/>
          <p:nvPr/>
        </p:nvSpPr>
        <p:spPr>
          <a:xfrm>
            <a:off x="5494961" y="4926495"/>
            <a:ext cx="213034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/>
          <a:p>
            <a:pPr defTabSz="685800"/>
            <a:r>
              <a:rPr lang="en-US" sz="800" b="1" dirty="0">
                <a:solidFill>
                  <a:srgbClr val="544F40"/>
                </a:solidFill>
                <a:latin typeface="Arial" panose="020B0604020202020204"/>
              </a:rPr>
              <a:t>YES</a:t>
            </a:r>
          </a:p>
        </p:txBody>
      </p:sp>
      <p:sp>
        <p:nvSpPr>
          <p:cNvPr id="4926" name="Rounded Rectangle 134">
            <a:extLst>
              <a:ext uri="{FF2B5EF4-FFF2-40B4-BE49-F238E27FC236}">
                <a16:creationId xmlns:a16="http://schemas.microsoft.com/office/drawing/2014/main" id="{8476FEEE-D237-48C8-802A-2BE62CDCED56}"/>
              </a:ext>
            </a:extLst>
          </p:cNvPr>
          <p:cNvSpPr>
            <a:spLocks/>
          </p:cNvSpPr>
          <p:nvPr/>
        </p:nvSpPr>
        <p:spPr>
          <a:xfrm>
            <a:off x="6372547" y="5110022"/>
            <a:ext cx="1056591" cy="675548"/>
          </a:xfrm>
          <a:prstGeom prst="roundRect">
            <a:avLst>
              <a:gd name="adj" fmla="val 97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900" b="1" dirty="0">
                <a:solidFill>
                  <a:srgbClr val="FFFFFF"/>
                </a:solidFill>
              </a:rPr>
              <a:t>Lymphocyte-variant Hypereosinophilia</a:t>
            </a:r>
          </a:p>
        </p:txBody>
      </p:sp>
      <p:sp>
        <p:nvSpPr>
          <p:cNvPr id="4927" name="Rectangle 4926"/>
          <p:cNvSpPr/>
          <p:nvPr/>
        </p:nvSpPr>
        <p:spPr>
          <a:xfrm>
            <a:off x="6967503" y="4828112"/>
            <a:ext cx="206788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800" b="1" dirty="0">
                <a:solidFill>
                  <a:srgbClr val="544F40"/>
                </a:solidFill>
                <a:latin typeface="Arial" panose="020B0604020202020204"/>
              </a:rPr>
              <a:t>YES</a:t>
            </a:r>
          </a:p>
        </p:txBody>
      </p:sp>
      <p:sp>
        <p:nvSpPr>
          <p:cNvPr id="4929" name="Freeform 6"/>
          <p:cNvSpPr>
            <a:spLocks noEditPoints="1"/>
          </p:cNvSpPr>
          <p:nvPr/>
        </p:nvSpPr>
        <p:spPr bwMode="auto">
          <a:xfrm>
            <a:off x="7595176" y="3199785"/>
            <a:ext cx="282699" cy="476124"/>
          </a:xfrm>
          <a:custGeom>
            <a:avLst/>
            <a:gdLst>
              <a:gd name="T0" fmla="*/ 672 w 1372"/>
              <a:gd name="T1" fmla="*/ 1403 h 1730"/>
              <a:gd name="T2" fmla="*/ 691 w 1372"/>
              <a:gd name="T3" fmla="*/ 1177 h 1730"/>
              <a:gd name="T4" fmla="*/ 739 w 1372"/>
              <a:gd name="T5" fmla="*/ 784 h 1730"/>
              <a:gd name="T6" fmla="*/ 714 w 1372"/>
              <a:gd name="T7" fmla="*/ 598 h 1730"/>
              <a:gd name="T8" fmla="*/ 594 w 1372"/>
              <a:gd name="T9" fmla="*/ 539 h 1730"/>
              <a:gd name="T10" fmla="*/ 716 w 1372"/>
              <a:gd name="T11" fmla="*/ 305 h 1730"/>
              <a:gd name="T12" fmla="*/ 1007 w 1372"/>
              <a:gd name="T13" fmla="*/ 317 h 1730"/>
              <a:gd name="T14" fmla="*/ 1312 w 1372"/>
              <a:gd name="T15" fmla="*/ 487 h 1730"/>
              <a:gd name="T16" fmla="*/ 1157 w 1372"/>
              <a:gd name="T17" fmla="*/ 537 h 1730"/>
              <a:gd name="T18" fmla="*/ 1093 w 1372"/>
              <a:gd name="T19" fmla="*/ 555 h 1730"/>
              <a:gd name="T20" fmla="*/ 976 w 1372"/>
              <a:gd name="T21" fmla="*/ 708 h 1730"/>
              <a:gd name="T22" fmla="*/ 1098 w 1372"/>
              <a:gd name="T23" fmla="*/ 965 h 1730"/>
              <a:gd name="T24" fmla="*/ 1129 w 1372"/>
              <a:gd name="T25" fmla="*/ 1280 h 1730"/>
              <a:gd name="T26" fmla="*/ 1146 w 1372"/>
              <a:gd name="T27" fmla="*/ 1672 h 1730"/>
              <a:gd name="T28" fmla="*/ 985 w 1372"/>
              <a:gd name="T29" fmla="*/ 1601 h 1730"/>
              <a:gd name="T30" fmla="*/ 929 w 1372"/>
              <a:gd name="T31" fmla="*/ 963 h 1730"/>
              <a:gd name="T32" fmla="*/ 871 w 1372"/>
              <a:gd name="T33" fmla="*/ 1055 h 1730"/>
              <a:gd name="T34" fmla="*/ 841 w 1372"/>
              <a:gd name="T35" fmla="*/ 1384 h 1730"/>
              <a:gd name="T36" fmla="*/ 108 w 1372"/>
              <a:gd name="T37" fmla="*/ 1436 h 1730"/>
              <a:gd name="T38" fmla="*/ 228 w 1372"/>
              <a:gd name="T39" fmla="*/ 1174 h 1730"/>
              <a:gd name="T40" fmla="*/ 316 w 1372"/>
              <a:gd name="T41" fmla="*/ 578 h 1730"/>
              <a:gd name="T42" fmla="*/ 538 w 1372"/>
              <a:gd name="T43" fmla="*/ 523 h 1730"/>
              <a:gd name="T44" fmla="*/ 836 w 1372"/>
              <a:gd name="T45" fmla="*/ 752 h 1730"/>
              <a:gd name="T46" fmla="*/ 629 w 1372"/>
              <a:gd name="T47" fmla="*/ 837 h 1730"/>
              <a:gd name="T48" fmla="*/ 647 w 1372"/>
              <a:gd name="T49" fmla="*/ 908 h 1730"/>
              <a:gd name="T50" fmla="*/ 435 w 1372"/>
              <a:gd name="T51" fmla="*/ 1169 h 1730"/>
              <a:gd name="T52" fmla="*/ 332 w 1372"/>
              <a:gd name="T53" fmla="*/ 1437 h 1730"/>
              <a:gd name="T54" fmla="*/ 283 w 1372"/>
              <a:gd name="T55" fmla="*/ 1110 h 1730"/>
              <a:gd name="T56" fmla="*/ 150 w 1372"/>
              <a:gd name="T57" fmla="*/ 1412 h 1730"/>
              <a:gd name="T58" fmla="*/ 330 w 1372"/>
              <a:gd name="T59" fmla="*/ 1063 h 1730"/>
              <a:gd name="T60" fmla="*/ 509 w 1372"/>
              <a:gd name="T61" fmla="*/ 1397 h 1730"/>
              <a:gd name="T62" fmla="*/ 231 w 1372"/>
              <a:gd name="T63" fmla="*/ 1255 h 1730"/>
              <a:gd name="T64" fmla="*/ 350 w 1372"/>
              <a:gd name="T65" fmla="*/ 1342 h 1730"/>
              <a:gd name="T66" fmla="*/ 329 w 1372"/>
              <a:gd name="T67" fmla="*/ 1170 h 1730"/>
              <a:gd name="T68" fmla="*/ 315 w 1372"/>
              <a:gd name="T69" fmla="*/ 1309 h 1730"/>
              <a:gd name="T70" fmla="*/ 416 w 1372"/>
              <a:gd name="T71" fmla="*/ 1149 h 1730"/>
              <a:gd name="T72" fmla="*/ 356 w 1372"/>
              <a:gd name="T73" fmla="*/ 896 h 1730"/>
              <a:gd name="T74" fmla="*/ 509 w 1372"/>
              <a:gd name="T75" fmla="*/ 731 h 1730"/>
              <a:gd name="T76" fmla="*/ 440 w 1372"/>
              <a:gd name="T77" fmla="*/ 926 h 1730"/>
              <a:gd name="T78" fmla="*/ 376 w 1372"/>
              <a:gd name="T79" fmla="*/ 934 h 1730"/>
              <a:gd name="T80" fmla="*/ 508 w 1372"/>
              <a:gd name="T81" fmla="*/ 1103 h 1730"/>
              <a:gd name="T82" fmla="*/ 227 w 1372"/>
              <a:gd name="T83" fmla="*/ 615 h 1730"/>
              <a:gd name="T84" fmla="*/ 166 w 1372"/>
              <a:gd name="T85" fmla="*/ 1118 h 1730"/>
              <a:gd name="T86" fmla="*/ 287 w 1372"/>
              <a:gd name="T87" fmla="*/ 902 h 1730"/>
              <a:gd name="T88" fmla="*/ 158 w 1372"/>
              <a:gd name="T89" fmla="*/ 1025 h 1730"/>
              <a:gd name="T90" fmla="*/ 225 w 1372"/>
              <a:gd name="T91" fmla="*/ 849 h 1730"/>
              <a:gd name="T92" fmla="*/ 300 w 1372"/>
              <a:gd name="T93" fmla="*/ 897 h 1730"/>
              <a:gd name="T94" fmla="*/ 266 w 1372"/>
              <a:gd name="T95" fmla="*/ 1110 h 1730"/>
              <a:gd name="T96" fmla="*/ 1145 w 1372"/>
              <a:gd name="T97" fmla="*/ 551 h 1730"/>
              <a:gd name="T98" fmla="*/ 1346 w 1372"/>
              <a:gd name="T99" fmla="*/ 620 h 1730"/>
              <a:gd name="T100" fmla="*/ 1010 w 1372"/>
              <a:gd name="T101" fmla="*/ 716 h 1730"/>
              <a:gd name="T102" fmla="*/ 757 w 1372"/>
              <a:gd name="T103" fmla="*/ 96 h 1730"/>
              <a:gd name="T104" fmla="*/ 1069 w 1372"/>
              <a:gd name="T105" fmla="*/ 203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72" h="1730">
                <a:moveTo>
                  <a:pt x="716" y="1719"/>
                </a:moveTo>
                <a:cubicBezTo>
                  <a:pt x="686" y="1711"/>
                  <a:pt x="662" y="1684"/>
                  <a:pt x="656" y="1651"/>
                </a:cubicBezTo>
                <a:cubicBezTo>
                  <a:pt x="655" y="1641"/>
                  <a:pt x="657" y="1600"/>
                  <a:pt x="663" y="1528"/>
                </a:cubicBezTo>
                <a:cubicBezTo>
                  <a:pt x="664" y="1513"/>
                  <a:pt x="666" y="1480"/>
                  <a:pt x="668" y="1455"/>
                </a:cubicBezTo>
                <a:cubicBezTo>
                  <a:pt x="670" y="1430"/>
                  <a:pt x="672" y="1406"/>
                  <a:pt x="672" y="1403"/>
                </a:cubicBezTo>
                <a:cubicBezTo>
                  <a:pt x="673" y="1401"/>
                  <a:pt x="674" y="1388"/>
                  <a:pt x="674" y="1376"/>
                </a:cubicBezTo>
                <a:cubicBezTo>
                  <a:pt x="675" y="1363"/>
                  <a:pt x="677" y="1345"/>
                  <a:pt x="678" y="1335"/>
                </a:cubicBezTo>
                <a:cubicBezTo>
                  <a:pt x="679" y="1325"/>
                  <a:pt x="680" y="1308"/>
                  <a:pt x="680" y="1298"/>
                </a:cubicBezTo>
                <a:cubicBezTo>
                  <a:pt x="680" y="1287"/>
                  <a:pt x="681" y="1270"/>
                  <a:pt x="682" y="1259"/>
                </a:cubicBezTo>
                <a:cubicBezTo>
                  <a:pt x="683" y="1248"/>
                  <a:pt x="687" y="1211"/>
                  <a:pt x="691" y="1177"/>
                </a:cubicBezTo>
                <a:cubicBezTo>
                  <a:pt x="694" y="1142"/>
                  <a:pt x="699" y="1090"/>
                  <a:pt x="702" y="1061"/>
                </a:cubicBezTo>
                <a:cubicBezTo>
                  <a:pt x="705" y="1032"/>
                  <a:pt x="709" y="995"/>
                  <a:pt x="711" y="978"/>
                </a:cubicBezTo>
                <a:cubicBezTo>
                  <a:pt x="713" y="956"/>
                  <a:pt x="714" y="920"/>
                  <a:pt x="714" y="860"/>
                </a:cubicBezTo>
                <a:cubicBezTo>
                  <a:pt x="714" y="810"/>
                  <a:pt x="715" y="774"/>
                  <a:pt x="716" y="774"/>
                </a:cubicBezTo>
                <a:cubicBezTo>
                  <a:pt x="717" y="774"/>
                  <a:pt x="727" y="779"/>
                  <a:pt x="739" y="784"/>
                </a:cubicBezTo>
                <a:cubicBezTo>
                  <a:pt x="758" y="794"/>
                  <a:pt x="761" y="794"/>
                  <a:pt x="777" y="794"/>
                </a:cubicBezTo>
                <a:cubicBezTo>
                  <a:pt x="804" y="795"/>
                  <a:pt x="826" y="784"/>
                  <a:pt x="841" y="764"/>
                </a:cubicBezTo>
                <a:cubicBezTo>
                  <a:pt x="860" y="737"/>
                  <a:pt x="860" y="699"/>
                  <a:pt x="842" y="673"/>
                </a:cubicBezTo>
                <a:cubicBezTo>
                  <a:pt x="831" y="658"/>
                  <a:pt x="824" y="654"/>
                  <a:pt x="766" y="624"/>
                </a:cubicBezTo>
                <a:lnTo>
                  <a:pt x="714" y="598"/>
                </a:lnTo>
                <a:lnTo>
                  <a:pt x="714" y="544"/>
                </a:lnTo>
                <a:cubicBezTo>
                  <a:pt x="714" y="514"/>
                  <a:pt x="713" y="490"/>
                  <a:pt x="712" y="490"/>
                </a:cubicBezTo>
                <a:cubicBezTo>
                  <a:pt x="711" y="490"/>
                  <a:pt x="695" y="506"/>
                  <a:pt x="676" y="526"/>
                </a:cubicBezTo>
                <a:lnTo>
                  <a:pt x="641" y="562"/>
                </a:lnTo>
                <a:lnTo>
                  <a:pt x="594" y="539"/>
                </a:lnTo>
                <a:cubicBezTo>
                  <a:pt x="568" y="526"/>
                  <a:pt x="543" y="514"/>
                  <a:pt x="537" y="513"/>
                </a:cubicBezTo>
                <a:cubicBezTo>
                  <a:pt x="526" y="510"/>
                  <a:pt x="501" y="511"/>
                  <a:pt x="494" y="515"/>
                </a:cubicBezTo>
                <a:cubicBezTo>
                  <a:pt x="482" y="522"/>
                  <a:pt x="487" y="514"/>
                  <a:pt x="515" y="484"/>
                </a:cubicBezTo>
                <a:cubicBezTo>
                  <a:pt x="532" y="466"/>
                  <a:pt x="568" y="428"/>
                  <a:pt x="595" y="400"/>
                </a:cubicBezTo>
                <a:cubicBezTo>
                  <a:pt x="684" y="305"/>
                  <a:pt x="684" y="304"/>
                  <a:pt x="716" y="305"/>
                </a:cubicBezTo>
                <a:cubicBezTo>
                  <a:pt x="726" y="305"/>
                  <a:pt x="748" y="306"/>
                  <a:pt x="764" y="307"/>
                </a:cubicBezTo>
                <a:lnTo>
                  <a:pt x="794" y="309"/>
                </a:lnTo>
                <a:lnTo>
                  <a:pt x="807" y="318"/>
                </a:lnTo>
                <a:cubicBezTo>
                  <a:pt x="837" y="338"/>
                  <a:pt x="866" y="347"/>
                  <a:pt x="905" y="347"/>
                </a:cubicBezTo>
                <a:cubicBezTo>
                  <a:pt x="945" y="347"/>
                  <a:pt x="976" y="338"/>
                  <a:pt x="1007" y="317"/>
                </a:cubicBezTo>
                <a:lnTo>
                  <a:pt x="1019" y="308"/>
                </a:lnTo>
                <a:lnTo>
                  <a:pt x="1060" y="307"/>
                </a:lnTo>
                <a:cubicBezTo>
                  <a:pt x="1120" y="305"/>
                  <a:pt x="1113" y="302"/>
                  <a:pt x="1185" y="368"/>
                </a:cubicBezTo>
                <a:cubicBezTo>
                  <a:pt x="1225" y="406"/>
                  <a:pt x="1241" y="421"/>
                  <a:pt x="1279" y="456"/>
                </a:cubicBezTo>
                <a:cubicBezTo>
                  <a:pt x="1289" y="466"/>
                  <a:pt x="1304" y="480"/>
                  <a:pt x="1312" y="487"/>
                </a:cubicBezTo>
                <a:cubicBezTo>
                  <a:pt x="1320" y="494"/>
                  <a:pt x="1326" y="501"/>
                  <a:pt x="1326" y="501"/>
                </a:cubicBezTo>
                <a:cubicBezTo>
                  <a:pt x="1325" y="502"/>
                  <a:pt x="1321" y="501"/>
                  <a:pt x="1316" y="500"/>
                </a:cubicBezTo>
                <a:cubicBezTo>
                  <a:pt x="1312" y="499"/>
                  <a:pt x="1302" y="498"/>
                  <a:pt x="1294" y="499"/>
                </a:cubicBezTo>
                <a:cubicBezTo>
                  <a:pt x="1283" y="500"/>
                  <a:pt x="1220" y="517"/>
                  <a:pt x="1167" y="534"/>
                </a:cubicBezTo>
                <a:lnTo>
                  <a:pt x="1157" y="537"/>
                </a:lnTo>
                <a:lnTo>
                  <a:pt x="1131" y="513"/>
                </a:lnTo>
                <a:cubicBezTo>
                  <a:pt x="1116" y="499"/>
                  <a:pt x="1103" y="486"/>
                  <a:pt x="1101" y="484"/>
                </a:cubicBezTo>
                <a:cubicBezTo>
                  <a:pt x="1099" y="481"/>
                  <a:pt x="1096" y="479"/>
                  <a:pt x="1095" y="480"/>
                </a:cubicBezTo>
                <a:cubicBezTo>
                  <a:pt x="1094" y="481"/>
                  <a:pt x="1093" y="498"/>
                  <a:pt x="1093" y="518"/>
                </a:cubicBezTo>
                <a:lnTo>
                  <a:pt x="1093" y="555"/>
                </a:lnTo>
                <a:lnTo>
                  <a:pt x="1051" y="567"/>
                </a:lnTo>
                <a:cubicBezTo>
                  <a:pt x="1027" y="574"/>
                  <a:pt x="1004" y="581"/>
                  <a:pt x="999" y="583"/>
                </a:cubicBezTo>
                <a:cubicBezTo>
                  <a:pt x="985" y="589"/>
                  <a:pt x="968" y="605"/>
                  <a:pt x="960" y="621"/>
                </a:cubicBezTo>
                <a:cubicBezTo>
                  <a:pt x="954" y="633"/>
                  <a:pt x="953" y="637"/>
                  <a:pt x="953" y="653"/>
                </a:cubicBezTo>
                <a:cubicBezTo>
                  <a:pt x="953" y="676"/>
                  <a:pt x="960" y="692"/>
                  <a:pt x="976" y="708"/>
                </a:cubicBezTo>
                <a:cubicBezTo>
                  <a:pt x="990" y="721"/>
                  <a:pt x="1004" y="727"/>
                  <a:pt x="1022" y="729"/>
                </a:cubicBezTo>
                <a:cubicBezTo>
                  <a:pt x="1037" y="730"/>
                  <a:pt x="1042" y="729"/>
                  <a:pt x="1072" y="720"/>
                </a:cubicBezTo>
                <a:cubicBezTo>
                  <a:pt x="1082" y="717"/>
                  <a:pt x="1091" y="714"/>
                  <a:pt x="1092" y="714"/>
                </a:cubicBezTo>
                <a:cubicBezTo>
                  <a:pt x="1092" y="714"/>
                  <a:pt x="1093" y="764"/>
                  <a:pt x="1093" y="825"/>
                </a:cubicBezTo>
                <a:cubicBezTo>
                  <a:pt x="1094" y="910"/>
                  <a:pt x="1095" y="943"/>
                  <a:pt x="1098" y="965"/>
                </a:cubicBezTo>
                <a:cubicBezTo>
                  <a:pt x="1100" y="981"/>
                  <a:pt x="1103" y="1014"/>
                  <a:pt x="1106" y="1039"/>
                </a:cubicBezTo>
                <a:cubicBezTo>
                  <a:pt x="1108" y="1063"/>
                  <a:pt x="1111" y="1092"/>
                  <a:pt x="1112" y="1103"/>
                </a:cubicBezTo>
                <a:cubicBezTo>
                  <a:pt x="1113" y="1113"/>
                  <a:pt x="1115" y="1132"/>
                  <a:pt x="1116" y="1143"/>
                </a:cubicBezTo>
                <a:cubicBezTo>
                  <a:pt x="1120" y="1185"/>
                  <a:pt x="1125" y="1229"/>
                  <a:pt x="1126" y="1235"/>
                </a:cubicBezTo>
                <a:cubicBezTo>
                  <a:pt x="1127" y="1239"/>
                  <a:pt x="1128" y="1259"/>
                  <a:pt x="1129" y="1280"/>
                </a:cubicBezTo>
                <a:cubicBezTo>
                  <a:pt x="1130" y="1302"/>
                  <a:pt x="1132" y="1331"/>
                  <a:pt x="1134" y="1346"/>
                </a:cubicBezTo>
                <a:cubicBezTo>
                  <a:pt x="1135" y="1360"/>
                  <a:pt x="1137" y="1392"/>
                  <a:pt x="1139" y="1415"/>
                </a:cubicBezTo>
                <a:cubicBezTo>
                  <a:pt x="1143" y="1473"/>
                  <a:pt x="1146" y="1511"/>
                  <a:pt x="1148" y="1540"/>
                </a:cubicBezTo>
                <a:cubicBezTo>
                  <a:pt x="1152" y="1588"/>
                  <a:pt x="1154" y="1612"/>
                  <a:pt x="1154" y="1634"/>
                </a:cubicBezTo>
                <a:cubicBezTo>
                  <a:pt x="1154" y="1654"/>
                  <a:pt x="1154" y="1656"/>
                  <a:pt x="1146" y="1672"/>
                </a:cubicBezTo>
                <a:cubicBezTo>
                  <a:pt x="1137" y="1690"/>
                  <a:pt x="1125" y="1702"/>
                  <a:pt x="1106" y="1711"/>
                </a:cubicBezTo>
                <a:cubicBezTo>
                  <a:pt x="1095" y="1716"/>
                  <a:pt x="1092" y="1717"/>
                  <a:pt x="1071" y="1717"/>
                </a:cubicBezTo>
                <a:cubicBezTo>
                  <a:pt x="1052" y="1717"/>
                  <a:pt x="1048" y="1716"/>
                  <a:pt x="1037" y="1711"/>
                </a:cubicBezTo>
                <a:cubicBezTo>
                  <a:pt x="1015" y="1701"/>
                  <a:pt x="1000" y="1684"/>
                  <a:pt x="993" y="1661"/>
                </a:cubicBezTo>
                <a:cubicBezTo>
                  <a:pt x="990" y="1652"/>
                  <a:pt x="987" y="1635"/>
                  <a:pt x="985" y="1601"/>
                </a:cubicBezTo>
                <a:cubicBezTo>
                  <a:pt x="980" y="1534"/>
                  <a:pt x="978" y="1498"/>
                  <a:pt x="976" y="1484"/>
                </a:cubicBezTo>
                <a:cubicBezTo>
                  <a:pt x="973" y="1450"/>
                  <a:pt x="968" y="1383"/>
                  <a:pt x="966" y="1340"/>
                </a:cubicBezTo>
                <a:cubicBezTo>
                  <a:pt x="961" y="1273"/>
                  <a:pt x="957" y="1227"/>
                  <a:pt x="948" y="1149"/>
                </a:cubicBezTo>
                <a:cubicBezTo>
                  <a:pt x="947" y="1132"/>
                  <a:pt x="944" y="1104"/>
                  <a:pt x="942" y="1088"/>
                </a:cubicBezTo>
                <a:cubicBezTo>
                  <a:pt x="933" y="991"/>
                  <a:pt x="930" y="965"/>
                  <a:pt x="929" y="963"/>
                </a:cubicBezTo>
                <a:cubicBezTo>
                  <a:pt x="928" y="961"/>
                  <a:pt x="922" y="960"/>
                  <a:pt x="905" y="960"/>
                </a:cubicBezTo>
                <a:lnTo>
                  <a:pt x="881" y="960"/>
                </a:lnTo>
                <a:lnTo>
                  <a:pt x="880" y="969"/>
                </a:lnTo>
                <a:cubicBezTo>
                  <a:pt x="879" y="975"/>
                  <a:pt x="878" y="989"/>
                  <a:pt x="877" y="1001"/>
                </a:cubicBezTo>
                <a:cubicBezTo>
                  <a:pt x="876" y="1013"/>
                  <a:pt x="873" y="1038"/>
                  <a:pt x="871" y="1055"/>
                </a:cubicBezTo>
                <a:cubicBezTo>
                  <a:pt x="870" y="1072"/>
                  <a:pt x="864" y="1124"/>
                  <a:pt x="860" y="1170"/>
                </a:cubicBezTo>
                <a:cubicBezTo>
                  <a:pt x="855" y="1217"/>
                  <a:pt x="850" y="1264"/>
                  <a:pt x="849" y="1274"/>
                </a:cubicBezTo>
                <a:cubicBezTo>
                  <a:pt x="848" y="1285"/>
                  <a:pt x="847" y="1300"/>
                  <a:pt x="847" y="1309"/>
                </a:cubicBezTo>
                <a:cubicBezTo>
                  <a:pt x="847" y="1318"/>
                  <a:pt x="846" y="1328"/>
                  <a:pt x="846" y="1332"/>
                </a:cubicBezTo>
                <a:cubicBezTo>
                  <a:pt x="845" y="1335"/>
                  <a:pt x="843" y="1359"/>
                  <a:pt x="841" y="1384"/>
                </a:cubicBezTo>
                <a:cubicBezTo>
                  <a:pt x="840" y="1409"/>
                  <a:pt x="837" y="1442"/>
                  <a:pt x="836" y="1457"/>
                </a:cubicBezTo>
                <a:cubicBezTo>
                  <a:pt x="834" y="1487"/>
                  <a:pt x="829" y="1553"/>
                  <a:pt x="825" y="1601"/>
                </a:cubicBezTo>
                <a:cubicBezTo>
                  <a:pt x="822" y="1646"/>
                  <a:pt x="820" y="1662"/>
                  <a:pt x="813" y="1675"/>
                </a:cubicBezTo>
                <a:cubicBezTo>
                  <a:pt x="796" y="1711"/>
                  <a:pt x="756" y="1730"/>
                  <a:pt x="716" y="1719"/>
                </a:cubicBezTo>
                <a:close/>
                <a:moveTo>
                  <a:pt x="108" y="1436"/>
                </a:moveTo>
                <a:cubicBezTo>
                  <a:pt x="94" y="1431"/>
                  <a:pt x="89" y="1424"/>
                  <a:pt x="94" y="1411"/>
                </a:cubicBezTo>
                <a:cubicBezTo>
                  <a:pt x="96" y="1406"/>
                  <a:pt x="114" y="1373"/>
                  <a:pt x="134" y="1338"/>
                </a:cubicBezTo>
                <a:cubicBezTo>
                  <a:pt x="154" y="1303"/>
                  <a:pt x="173" y="1271"/>
                  <a:pt x="175" y="1267"/>
                </a:cubicBezTo>
                <a:cubicBezTo>
                  <a:pt x="177" y="1264"/>
                  <a:pt x="186" y="1248"/>
                  <a:pt x="195" y="1232"/>
                </a:cubicBezTo>
                <a:cubicBezTo>
                  <a:pt x="219" y="1191"/>
                  <a:pt x="228" y="1175"/>
                  <a:pt x="228" y="1174"/>
                </a:cubicBezTo>
                <a:cubicBezTo>
                  <a:pt x="228" y="1173"/>
                  <a:pt x="221" y="1170"/>
                  <a:pt x="211" y="1166"/>
                </a:cubicBezTo>
                <a:cubicBezTo>
                  <a:pt x="173" y="1150"/>
                  <a:pt x="135" y="1125"/>
                  <a:pt x="104" y="1092"/>
                </a:cubicBezTo>
                <a:cubicBezTo>
                  <a:pt x="25" y="1008"/>
                  <a:pt x="0" y="885"/>
                  <a:pt x="40" y="776"/>
                </a:cubicBezTo>
                <a:cubicBezTo>
                  <a:pt x="72" y="690"/>
                  <a:pt x="146" y="618"/>
                  <a:pt x="232" y="591"/>
                </a:cubicBezTo>
                <a:cubicBezTo>
                  <a:pt x="264" y="581"/>
                  <a:pt x="277" y="579"/>
                  <a:pt x="316" y="578"/>
                </a:cubicBezTo>
                <a:cubicBezTo>
                  <a:pt x="369" y="576"/>
                  <a:pt x="384" y="579"/>
                  <a:pt x="451" y="602"/>
                </a:cubicBezTo>
                <a:cubicBezTo>
                  <a:pt x="454" y="603"/>
                  <a:pt x="454" y="602"/>
                  <a:pt x="453" y="592"/>
                </a:cubicBezTo>
                <a:cubicBezTo>
                  <a:pt x="452" y="574"/>
                  <a:pt x="458" y="558"/>
                  <a:pt x="470" y="544"/>
                </a:cubicBezTo>
                <a:cubicBezTo>
                  <a:pt x="485" y="528"/>
                  <a:pt x="497" y="523"/>
                  <a:pt x="520" y="523"/>
                </a:cubicBezTo>
                <a:lnTo>
                  <a:pt x="538" y="523"/>
                </a:lnTo>
                <a:lnTo>
                  <a:pt x="677" y="592"/>
                </a:lnTo>
                <a:cubicBezTo>
                  <a:pt x="779" y="643"/>
                  <a:pt x="817" y="663"/>
                  <a:pt x="824" y="669"/>
                </a:cubicBezTo>
                <a:cubicBezTo>
                  <a:pt x="830" y="674"/>
                  <a:pt x="836" y="683"/>
                  <a:pt x="839" y="691"/>
                </a:cubicBezTo>
                <a:cubicBezTo>
                  <a:pt x="844" y="703"/>
                  <a:pt x="845" y="706"/>
                  <a:pt x="844" y="722"/>
                </a:cubicBezTo>
                <a:cubicBezTo>
                  <a:pt x="843" y="738"/>
                  <a:pt x="842" y="741"/>
                  <a:pt x="836" y="752"/>
                </a:cubicBezTo>
                <a:cubicBezTo>
                  <a:pt x="822" y="774"/>
                  <a:pt x="797" y="787"/>
                  <a:pt x="772" y="784"/>
                </a:cubicBezTo>
                <a:cubicBezTo>
                  <a:pt x="762" y="783"/>
                  <a:pt x="744" y="775"/>
                  <a:pt x="662" y="734"/>
                </a:cubicBezTo>
                <a:cubicBezTo>
                  <a:pt x="607" y="707"/>
                  <a:pt x="563" y="685"/>
                  <a:pt x="562" y="685"/>
                </a:cubicBezTo>
                <a:cubicBezTo>
                  <a:pt x="562" y="686"/>
                  <a:pt x="566" y="692"/>
                  <a:pt x="572" y="699"/>
                </a:cubicBezTo>
                <a:cubicBezTo>
                  <a:pt x="601" y="738"/>
                  <a:pt x="622" y="788"/>
                  <a:pt x="629" y="837"/>
                </a:cubicBezTo>
                <a:cubicBezTo>
                  <a:pt x="631" y="848"/>
                  <a:pt x="633" y="858"/>
                  <a:pt x="633" y="859"/>
                </a:cubicBezTo>
                <a:cubicBezTo>
                  <a:pt x="634" y="859"/>
                  <a:pt x="646" y="865"/>
                  <a:pt x="660" y="873"/>
                </a:cubicBezTo>
                <a:cubicBezTo>
                  <a:pt x="674" y="880"/>
                  <a:pt x="686" y="886"/>
                  <a:pt x="686" y="887"/>
                </a:cubicBezTo>
                <a:cubicBezTo>
                  <a:pt x="686" y="888"/>
                  <a:pt x="681" y="892"/>
                  <a:pt x="675" y="895"/>
                </a:cubicBezTo>
                <a:cubicBezTo>
                  <a:pt x="669" y="898"/>
                  <a:pt x="656" y="903"/>
                  <a:pt x="647" y="908"/>
                </a:cubicBezTo>
                <a:lnTo>
                  <a:pt x="631" y="916"/>
                </a:lnTo>
                <a:lnTo>
                  <a:pt x="629" y="932"/>
                </a:lnTo>
                <a:cubicBezTo>
                  <a:pt x="622" y="976"/>
                  <a:pt x="607" y="1013"/>
                  <a:pt x="580" y="1055"/>
                </a:cubicBezTo>
                <a:cubicBezTo>
                  <a:pt x="564" y="1079"/>
                  <a:pt x="522" y="1120"/>
                  <a:pt x="498" y="1136"/>
                </a:cubicBezTo>
                <a:cubicBezTo>
                  <a:pt x="478" y="1149"/>
                  <a:pt x="445" y="1166"/>
                  <a:pt x="435" y="1169"/>
                </a:cubicBezTo>
                <a:cubicBezTo>
                  <a:pt x="432" y="1170"/>
                  <a:pt x="429" y="1171"/>
                  <a:pt x="429" y="1172"/>
                </a:cubicBezTo>
                <a:cubicBezTo>
                  <a:pt x="429" y="1173"/>
                  <a:pt x="459" y="1226"/>
                  <a:pt x="496" y="1290"/>
                </a:cubicBezTo>
                <a:cubicBezTo>
                  <a:pt x="569" y="1418"/>
                  <a:pt x="570" y="1421"/>
                  <a:pt x="559" y="1431"/>
                </a:cubicBezTo>
                <a:lnTo>
                  <a:pt x="553" y="1437"/>
                </a:lnTo>
                <a:lnTo>
                  <a:pt x="332" y="1437"/>
                </a:lnTo>
                <a:cubicBezTo>
                  <a:pt x="211" y="1437"/>
                  <a:pt x="110" y="1437"/>
                  <a:pt x="108" y="1436"/>
                </a:cubicBezTo>
                <a:close/>
                <a:moveTo>
                  <a:pt x="539" y="1422"/>
                </a:moveTo>
                <a:cubicBezTo>
                  <a:pt x="551" y="1416"/>
                  <a:pt x="553" y="1419"/>
                  <a:pt x="444" y="1229"/>
                </a:cubicBezTo>
                <a:cubicBezTo>
                  <a:pt x="388" y="1131"/>
                  <a:pt x="341" y="1049"/>
                  <a:pt x="338" y="1046"/>
                </a:cubicBezTo>
                <a:cubicBezTo>
                  <a:pt x="327" y="1035"/>
                  <a:pt x="324" y="1039"/>
                  <a:pt x="283" y="1110"/>
                </a:cubicBezTo>
                <a:cubicBezTo>
                  <a:pt x="234" y="1194"/>
                  <a:pt x="185" y="1280"/>
                  <a:pt x="139" y="1358"/>
                </a:cubicBezTo>
                <a:cubicBezTo>
                  <a:pt x="119" y="1393"/>
                  <a:pt x="114" y="1404"/>
                  <a:pt x="114" y="1411"/>
                </a:cubicBezTo>
                <a:cubicBezTo>
                  <a:pt x="114" y="1418"/>
                  <a:pt x="115" y="1420"/>
                  <a:pt x="119" y="1422"/>
                </a:cubicBezTo>
                <a:cubicBezTo>
                  <a:pt x="127" y="1426"/>
                  <a:pt x="531" y="1426"/>
                  <a:pt x="539" y="1422"/>
                </a:cubicBezTo>
                <a:close/>
                <a:moveTo>
                  <a:pt x="150" y="1412"/>
                </a:moveTo>
                <a:cubicBezTo>
                  <a:pt x="132" y="1411"/>
                  <a:pt x="131" y="1411"/>
                  <a:pt x="130" y="1406"/>
                </a:cubicBezTo>
                <a:cubicBezTo>
                  <a:pt x="130" y="1403"/>
                  <a:pt x="137" y="1388"/>
                  <a:pt x="151" y="1364"/>
                </a:cubicBezTo>
                <a:cubicBezTo>
                  <a:pt x="181" y="1311"/>
                  <a:pt x="228" y="1230"/>
                  <a:pt x="250" y="1192"/>
                </a:cubicBezTo>
                <a:cubicBezTo>
                  <a:pt x="261" y="1173"/>
                  <a:pt x="279" y="1142"/>
                  <a:pt x="290" y="1123"/>
                </a:cubicBezTo>
                <a:cubicBezTo>
                  <a:pt x="323" y="1064"/>
                  <a:pt x="324" y="1063"/>
                  <a:pt x="330" y="1063"/>
                </a:cubicBezTo>
                <a:cubicBezTo>
                  <a:pt x="336" y="1063"/>
                  <a:pt x="329" y="1051"/>
                  <a:pt x="438" y="1243"/>
                </a:cubicBezTo>
                <a:cubicBezTo>
                  <a:pt x="530" y="1404"/>
                  <a:pt x="530" y="1404"/>
                  <a:pt x="529" y="1408"/>
                </a:cubicBezTo>
                <a:cubicBezTo>
                  <a:pt x="528" y="1410"/>
                  <a:pt x="523" y="1412"/>
                  <a:pt x="518" y="1413"/>
                </a:cubicBezTo>
                <a:cubicBezTo>
                  <a:pt x="506" y="1414"/>
                  <a:pt x="177" y="1414"/>
                  <a:pt x="150" y="1412"/>
                </a:cubicBezTo>
                <a:close/>
                <a:moveTo>
                  <a:pt x="509" y="1397"/>
                </a:moveTo>
                <a:cubicBezTo>
                  <a:pt x="509" y="1395"/>
                  <a:pt x="496" y="1372"/>
                  <a:pt x="480" y="1344"/>
                </a:cubicBezTo>
                <a:cubicBezTo>
                  <a:pt x="357" y="1129"/>
                  <a:pt x="332" y="1086"/>
                  <a:pt x="330" y="1086"/>
                </a:cubicBezTo>
                <a:cubicBezTo>
                  <a:pt x="329" y="1087"/>
                  <a:pt x="319" y="1102"/>
                  <a:pt x="308" y="1121"/>
                </a:cubicBezTo>
                <a:cubicBezTo>
                  <a:pt x="298" y="1139"/>
                  <a:pt x="279" y="1170"/>
                  <a:pt x="268" y="1190"/>
                </a:cubicBezTo>
                <a:cubicBezTo>
                  <a:pt x="256" y="1210"/>
                  <a:pt x="240" y="1239"/>
                  <a:pt x="231" y="1255"/>
                </a:cubicBezTo>
                <a:cubicBezTo>
                  <a:pt x="169" y="1360"/>
                  <a:pt x="149" y="1396"/>
                  <a:pt x="150" y="1397"/>
                </a:cubicBezTo>
                <a:cubicBezTo>
                  <a:pt x="152" y="1400"/>
                  <a:pt x="509" y="1400"/>
                  <a:pt x="509" y="1397"/>
                </a:cubicBezTo>
                <a:close/>
                <a:moveTo>
                  <a:pt x="316" y="1377"/>
                </a:moveTo>
                <a:cubicBezTo>
                  <a:pt x="306" y="1369"/>
                  <a:pt x="302" y="1348"/>
                  <a:pt x="308" y="1335"/>
                </a:cubicBezTo>
                <a:cubicBezTo>
                  <a:pt x="319" y="1315"/>
                  <a:pt x="344" y="1319"/>
                  <a:pt x="350" y="1342"/>
                </a:cubicBezTo>
                <a:cubicBezTo>
                  <a:pt x="357" y="1366"/>
                  <a:pt x="335" y="1389"/>
                  <a:pt x="316" y="1377"/>
                </a:cubicBezTo>
                <a:close/>
                <a:moveTo>
                  <a:pt x="315" y="1309"/>
                </a:moveTo>
                <a:cubicBezTo>
                  <a:pt x="310" y="1304"/>
                  <a:pt x="309" y="1302"/>
                  <a:pt x="307" y="1274"/>
                </a:cubicBezTo>
                <a:cubicBezTo>
                  <a:pt x="304" y="1232"/>
                  <a:pt x="305" y="1183"/>
                  <a:pt x="308" y="1179"/>
                </a:cubicBezTo>
                <a:cubicBezTo>
                  <a:pt x="312" y="1173"/>
                  <a:pt x="319" y="1170"/>
                  <a:pt x="329" y="1170"/>
                </a:cubicBezTo>
                <a:cubicBezTo>
                  <a:pt x="338" y="1170"/>
                  <a:pt x="345" y="1173"/>
                  <a:pt x="350" y="1179"/>
                </a:cubicBezTo>
                <a:cubicBezTo>
                  <a:pt x="353" y="1183"/>
                  <a:pt x="353" y="1209"/>
                  <a:pt x="350" y="1234"/>
                </a:cubicBezTo>
                <a:cubicBezTo>
                  <a:pt x="349" y="1244"/>
                  <a:pt x="348" y="1264"/>
                  <a:pt x="347" y="1278"/>
                </a:cubicBezTo>
                <a:cubicBezTo>
                  <a:pt x="346" y="1301"/>
                  <a:pt x="345" y="1304"/>
                  <a:pt x="340" y="1309"/>
                </a:cubicBezTo>
                <a:cubicBezTo>
                  <a:pt x="334" y="1315"/>
                  <a:pt x="322" y="1315"/>
                  <a:pt x="315" y="1309"/>
                </a:cubicBezTo>
                <a:close/>
                <a:moveTo>
                  <a:pt x="266" y="1110"/>
                </a:moveTo>
                <a:cubicBezTo>
                  <a:pt x="309" y="1035"/>
                  <a:pt x="313" y="1027"/>
                  <a:pt x="319" y="1024"/>
                </a:cubicBezTo>
                <a:cubicBezTo>
                  <a:pt x="327" y="1019"/>
                  <a:pt x="334" y="1019"/>
                  <a:pt x="341" y="1026"/>
                </a:cubicBezTo>
                <a:cubicBezTo>
                  <a:pt x="345" y="1029"/>
                  <a:pt x="362" y="1056"/>
                  <a:pt x="380" y="1088"/>
                </a:cubicBezTo>
                <a:cubicBezTo>
                  <a:pt x="398" y="1120"/>
                  <a:pt x="414" y="1147"/>
                  <a:pt x="416" y="1149"/>
                </a:cubicBezTo>
                <a:cubicBezTo>
                  <a:pt x="419" y="1153"/>
                  <a:pt x="420" y="1153"/>
                  <a:pt x="429" y="1149"/>
                </a:cubicBezTo>
                <a:lnTo>
                  <a:pt x="439" y="1145"/>
                </a:lnTo>
                <a:lnTo>
                  <a:pt x="440" y="1133"/>
                </a:lnTo>
                <a:cubicBezTo>
                  <a:pt x="441" y="1105"/>
                  <a:pt x="422" y="1051"/>
                  <a:pt x="391" y="997"/>
                </a:cubicBezTo>
                <a:cubicBezTo>
                  <a:pt x="366" y="953"/>
                  <a:pt x="356" y="926"/>
                  <a:pt x="356" y="896"/>
                </a:cubicBezTo>
                <a:cubicBezTo>
                  <a:pt x="355" y="874"/>
                  <a:pt x="358" y="868"/>
                  <a:pt x="374" y="860"/>
                </a:cubicBezTo>
                <a:cubicBezTo>
                  <a:pt x="385" y="855"/>
                  <a:pt x="402" y="854"/>
                  <a:pt x="423" y="857"/>
                </a:cubicBezTo>
                <a:cubicBezTo>
                  <a:pt x="433" y="858"/>
                  <a:pt x="434" y="858"/>
                  <a:pt x="433" y="855"/>
                </a:cubicBezTo>
                <a:cubicBezTo>
                  <a:pt x="431" y="849"/>
                  <a:pt x="427" y="816"/>
                  <a:pt x="427" y="800"/>
                </a:cubicBezTo>
                <a:cubicBezTo>
                  <a:pt x="426" y="746"/>
                  <a:pt x="454" y="722"/>
                  <a:pt x="509" y="731"/>
                </a:cubicBezTo>
                <a:cubicBezTo>
                  <a:pt x="554" y="739"/>
                  <a:pt x="579" y="768"/>
                  <a:pt x="588" y="823"/>
                </a:cubicBezTo>
                <a:cubicBezTo>
                  <a:pt x="594" y="861"/>
                  <a:pt x="582" y="925"/>
                  <a:pt x="562" y="965"/>
                </a:cubicBezTo>
                <a:cubicBezTo>
                  <a:pt x="542" y="1004"/>
                  <a:pt x="520" y="1025"/>
                  <a:pt x="498" y="1025"/>
                </a:cubicBezTo>
                <a:cubicBezTo>
                  <a:pt x="487" y="1025"/>
                  <a:pt x="468" y="1017"/>
                  <a:pt x="459" y="1010"/>
                </a:cubicBezTo>
                <a:cubicBezTo>
                  <a:pt x="444" y="997"/>
                  <a:pt x="437" y="967"/>
                  <a:pt x="440" y="926"/>
                </a:cubicBezTo>
                <a:cubicBezTo>
                  <a:pt x="443" y="896"/>
                  <a:pt x="440" y="876"/>
                  <a:pt x="433" y="872"/>
                </a:cubicBezTo>
                <a:cubicBezTo>
                  <a:pt x="430" y="871"/>
                  <a:pt x="418" y="870"/>
                  <a:pt x="404" y="870"/>
                </a:cubicBezTo>
                <a:cubicBezTo>
                  <a:pt x="381" y="869"/>
                  <a:pt x="380" y="870"/>
                  <a:pt x="374" y="875"/>
                </a:cubicBezTo>
                <a:cubicBezTo>
                  <a:pt x="369" y="881"/>
                  <a:pt x="368" y="882"/>
                  <a:pt x="369" y="898"/>
                </a:cubicBezTo>
                <a:cubicBezTo>
                  <a:pt x="369" y="910"/>
                  <a:pt x="371" y="920"/>
                  <a:pt x="376" y="934"/>
                </a:cubicBezTo>
                <a:cubicBezTo>
                  <a:pt x="382" y="953"/>
                  <a:pt x="385" y="959"/>
                  <a:pt x="405" y="995"/>
                </a:cubicBezTo>
                <a:cubicBezTo>
                  <a:pt x="427" y="1034"/>
                  <a:pt x="439" y="1063"/>
                  <a:pt x="447" y="1095"/>
                </a:cubicBezTo>
                <a:cubicBezTo>
                  <a:pt x="450" y="1107"/>
                  <a:pt x="453" y="1121"/>
                  <a:pt x="453" y="1127"/>
                </a:cubicBezTo>
                <a:cubicBezTo>
                  <a:pt x="453" y="1133"/>
                  <a:pt x="454" y="1136"/>
                  <a:pt x="456" y="1136"/>
                </a:cubicBezTo>
                <a:cubicBezTo>
                  <a:pt x="460" y="1136"/>
                  <a:pt x="489" y="1118"/>
                  <a:pt x="508" y="1103"/>
                </a:cubicBezTo>
                <a:cubicBezTo>
                  <a:pt x="559" y="1062"/>
                  <a:pt x="597" y="996"/>
                  <a:pt x="608" y="929"/>
                </a:cubicBezTo>
                <a:cubicBezTo>
                  <a:pt x="613" y="899"/>
                  <a:pt x="612" y="848"/>
                  <a:pt x="605" y="819"/>
                </a:cubicBezTo>
                <a:cubicBezTo>
                  <a:pt x="593" y="769"/>
                  <a:pt x="569" y="724"/>
                  <a:pt x="532" y="686"/>
                </a:cubicBezTo>
                <a:cubicBezTo>
                  <a:pt x="501" y="653"/>
                  <a:pt x="472" y="634"/>
                  <a:pt x="433" y="618"/>
                </a:cubicBezTo>
                <a:cubicBezTo>
                  <a:pt x="365" y="591"/>
                  <a:pt x="296" y="590"/>
                  <a:pt x="227" y="615"/>
                </a:cubicBezTo>
                <a:cubicBezTo>
                  <a:pt x="191" y="629"/>
                  <a:pt x="159" y="649"/>
                  <a:pt x="130" y="677"/>
                </a:cubicBezTo>
                <a:cubicBezTo>
                  <a:pt x="87" y="718"/>
                  <a:pt x="62" y="764"/>
                  <a:pt x="47" y="826"/>
                </a:cubicBezTo>
                <a:cubicBezTo>
                  <a:pt x="41" y="849"/>
                  <a:pt x="41" y="916"/>
                  <a:pt x="47" y="940"/>
                </a:cubicBezTo>
                <a:cubicBezTo>
                  <a:pt x="56" y="978"/>
                  <a:pt x="70" y="1011"/>
                  <a:pt x="90" y="1042"/>
                </a:cubicBezTo>
                <a:cubicBezTo>
                  <a:pt x="104" y="1062"/>
                  <a:pt x="146" y="1104"/>
                  <a:pt x="166" y="1118"/>
                </a:cubicBezTo>
                <a:cubicBezTo>
                  <a:pt x="181" y="1128"/>
                  <a:pt x="199" y="1138"/>
                  <a:pt x="201" y="1138"/>
                </a:cubicBezTo>
                <a:cubicBezTo>
                  <a:pt x="202" y="1138"/>
                  <a:pt x="203" y="1134"/>
                  <a:pt x="203" y="1130"/>
                </a:cubicBezTo>
                <a:cubicBezTo>
                  <a:pt x="203" y="1118"/>
                  <a:pt x="208" y="1096"/>
                  <a:pt x="217" y="1070"/>
                </a:cubicBezTo>
                <a:cubicBezTo>
                  <a:pt x="224" y="1049"/>
                  <a:pt x="232" y="1031"/>
                  <a:pt x="265" y="969"/>
                </a:cubicBezTo>
                <a:cubicBezTo>
                  <a:pt x="280" y="941"/>
                  <a:pt x="286" y="924"/>
                  <a:pt x="287" y="902"/>
                </a:cubicBezTo>
                <a:cubicBezTo>
                  <a:pt x="289" y="883"/>
                  <a:pt x="287" y="877"/>
                  <a:pt x="276" y="872"/>
                </a:cubicBezTo>
                <a:cubicBezTo>
                  <a:pt x="265" y="866"/>
                  <a:pt x="225" y="868"/>
                  <a:pt x="219" y="875"/>
                </a:cubicBezTo>
                <a:cubicBezTo>
                  <a:pt x="217" y="876"/>
                  <a:pt x="216" y="892"/>
                  <a:pt x="216" y="926"/>
                </a:cubicBezTo>
                <a:cubicBezTo>
                  <a:pt x="216" y="967"/>
                  <a:pt x="215" y="976"/>
                  <a:pt x="212" y="986"/>
                </a:cubicBezTo>
                <a:cubicBezTo>
                  <a:pt x="204" y="1009"/>
                  <a:pt x="182" y="1025"/>
                  <a:pt x="158" y="1025"/>
                </a:cubicBezTo>
                <a:cubicBezTo>
                  <a:pt x="114" y="1025"/>
                  <a:pt x="68" y="934"/>
                  <a:pt x="68" y="848"/>
                </a:cubicBezTo>
                <a:cubicBezTo>
                  <a:pt x="68" y="819"/>
                  <a:pt x="72" y="798"/>
                  <a:pt x="81" y="780"/>
                </a:cubicBezTo>
                <a:cubicBezTo>
                  <a:pt x="94" y="753"/>
                  <a:pt x="118" y="736"/>
                  <a:pt x="149" y="731"/>
                </a:cubicBezTo>
                <a:cubicBezTo>
                  <a:pt x="198" y="724"/>
                  <a:pt x="225" y="742"/>
                  <a:pt x="229" y="788"/>
                </a:cubicBezTo>
                <a:cubicBezTo>
                  <a:pt x="231" y="799"/>
                  <a:pt x="229" y="820"/>
                  <a:pt x="225" y="849"/>
                </a:cubicBezTo>
                <a:lnTo>
                  <a:pt x="223" y="858"/>
                </a:lnTo>
                <a:lnTo>
                  <a:pt x="235" y="857"/>
                </a:lnTo>
                <a:cubicBezTo>
                  <a:pt x="264" y="853"/>
                  <a:pt x="281" y="856"/>
                  <a:pt x="292" y="867"/>
                </a:cubicBezTo>
                <a:lnTo>
                  <a:pt x="300" y="875"/>
                </a:lnTo>
                <a:lnTo>
                  <a:pt x="300" y="897"/>
                </a:lnTo>
                <a:cubicBezTo>
                  <a:pt x="300" y="930"/>
                  <a:pt x="293" y="948"/>
                  <a:pt x="261" y="1005"/>
                </a:cubicBezTo>
                <a:cubicBezTo>
                  <a:pt x="244" y="1035"/>
                  <a:pt x="239" y="1046"/>
                  <a:pt x="232" y="1066"/>
                </a:cubicBezTo>
                <a:cubicBezTo>
                  <a:pt x="218" y="1101"/>
                  <a:pt x="212" y="1141"/>
                  <a:pt x="218" y="1146"/>
                </a:cubicBezTo>
                <a:cubicBezTo>
                  <a:pt x="221" y="1149"/>
                  <a:pt x="232" y="1153"/>
                  <a:pt x="237" y="1153"/>
                </a:cubicBezTo>
                <a:cubicBezTo>
                  <a:pt x="240" y="1153"/>
                  <a:pt x="248" y="1140"/>
                  <a:pt x="266" y="1110"/>
                </a:cubicBezTo>
                <a:close/>
                <a:moveTo>
                  <a:pt x="1010" y="716"/>
                </a:moveTo>
                <a:cubicBezTo>
                  <a:pt x="1006" y="715"/>
                  <a:pt x="999" y="712"/>
                  <a:pt x="995" y="709"/>
                </a:cubicBezTo>
                <a:cubicBezTo>
                  <a:pt x="953" y="682"/>
                  <a:pt x="953" y="622"/>
                  <a:pt x="995" y="598"/>
                </a:cubicBezTo>
                <a:cubicBezTo>
                  <a:pt x="1005" y="592"/>
                  <a:pt x="1017" y="588"/>
                  <a:pt x="1103" y="563"/>
                </a:cubicBezTo>
                <a:cubicBezTo>
                  <a:pt x="1112" y="561"/>
                  <a:pt x="1131" y="555"/>
                  <a:pt x="1145" y="551"/>
                </a:cubicBezTo>
                <a:cubicBezTo>
                  <a:pt x="1159" y="547"/>
                  <a:pt x="1183" y="540"/>
                  <a:pt x="1197" y="536"/>
                </a:cubicBezTo>
                <a:cubicBezTo>
                  <a:pt x="1211" y="532"/>
                  <a:pt x="1238" y="524"/>
                  <a:pt x="1257" y="518"/>
                </a:cubicBezTo>
                <a:cubicBezTo>
                  <a:pt x="1286" y="510"/>
                  <a:pt x="1293" y="509"/>
                  <a:pt x="1305" y="509"/>
                </a:cubicBezTo>
                <a:cubicBezTo>
                  <a:pt x="1322" y="511"/>
                  <a:pt x="1337" y="518"/>
                  <a:pt x="1348" y="530"/>
                </a:cubicBezTo>
                <a:cubicBezTo>
                  <a:pt x="1372" y="556"/>
                  <a:pt x="1370" y="595"/>
                  <a:pt x="1346" y="620"/>
                </a:cubicBezTo>
                <a:cubicBezTo>
                  <a:pt x="1334" y="631"/>
                  <a:pt x="1327" y="634"/>
                  <a:pt x="1281" y="648"/>
                </a:cubicBezTo>
                <a:cubicBezTo>
                  <a:pt x="1240" y="659"/>
                  <a:pt x="1204" y="670"/>
                  <a:pt x="1152" y="685"/>
                </a:cubicBezTo>
                <a:cubicBezTo>
                  <a:pt x="1133" y="691"/>
                  <a:pt x="1113" y="697"/>
                  <a:pt x="1108" y="698"/>
                </a:cubicBezTo>
                <a:cubicBezTo>
                  <a:pt x="1103" y="700"/>
                  <a:pt x="1090" y="704"/>
                  <a:pt x="1079" y="707"/>
                </a:cubicBezTo>
                <a:cubicBezTo>
                  <a:pt x="1037" y="719"/>
                  <a:pt x="1026" y="721"/>
                  <a:pt x="1010" y="716"/>
                </a:cubicBezTo>
                <a:close/>
                <a:moveTo>
                  <a:pt x="880" y="335"/>
                </a:moveTo>
                <a:cubicBezTo>
                  <a:pt x="847" y="330"/>
                  <a:pt x="814" y="313"/>
                  <a:pt x="789" y="288"/>
                </a:cubicBezTo>
                <a:cubicBezTo>
                  <a:pt x="770" y="270"/>
                  <a:pt x="757" y="249"/>
                  <a:pt x="748" y="222"/>
                </a:cubicBezTo>
                <a:cubicBezTo>
                  <a:pt x="742" y="207"/>
                  <a:pt x="741" y="199"/>
                  <a:pt x="740" y="178"/>
                </a:cubicBezTo>
                <a:cubicBezTo>
                  <a:pt x="739" y="144"/>
                  <a:pt x="743" y="126"/>
                  <a:pt x="757" y="96"/>
                </a:cubicBezTo>
                <a:cubicBezTo>
                  <a:pt x="767" y="76"/>
                  <a:pt x="770" y="71"/>
                  <a:pt x="788" y="54"/>
                </a:cubicBezTo>
                <a:cubicBezTo>
                  <a:pt x="817" y="25"/>
                  <a:pt x="844" y="11"/>
                  <a:pt x="884" y="5"/>
                </a:cubicBezTo>
                <a:cubicBezTo>
                  <a:pt x="918" y="0"/>
                  <a:pt x="950" y="5"/>
                  <a:pt x="984" y="23"/>
                </a:cubicBezTo>
                <a:cubicBezTo>
                  <a:pt x="1030" y="47"/>
                  <a:pt x="1060" y="89"/>
                  <a:pt x="1070" y="142"/>
                </a:cubicBezTo>
                <a:cubicBezTo>
                  <a:pt x="1075" y="164"/>
                  <a:pt x="1074" y="181"/>
                  <a:pt x="1069" y="203"/>
                </a:cubicBezTo>
                <a:cubicBezTo>
                  <a:pt x="1055" y="267"/>
                  <a:pt x="1012" y="313"/>
                  <a:pt x="950" y="331"/>
                </a:cubicBezTo>
                <a:cubicBezTo>
                  <a:pt x="933" y="336"/>
                  <a:pt x="898" y="338"/>
                  <a:pt x="880" y="33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4930" name="Freeform 36"/>
          <p:cNvSpPr>
            <a:spLocks/>
          </p:cNvSpPr>
          <p:nvPr/>
        </p:nvSpPr>
        <p:spPr bwMode="auto">
          <a:xfrm rot="4260448">
            <a:off x="7798476" y="3411502"/>
            <a:ext cx="206219" cy="137490"/>
          </a:xfrm>
          <a:custGeom>
            <a:avLst/>
            <a:gdLst>
              <a:gd name="T0" fmla="*/ 2719 w 5265"/>
              <a:gd name="T1" fmla="*/ 4635 h 4674"/>
              <a:gd name="T2" fmla="*/ 1571 w 5265"/>
              <a:gd name="T3" fmla="*/ 4192 h 4674"/>
              <a:gd name="T4" fmla="*/ 1165 w 5265"/>
              <a:gd name="T5" fmla="*/ 3805 h 4674"/>
              <a:gd name="T6" fmla="*/ 1109 w 5265"/>
              <a:gd name="T7" fmla="*/ 3733 h 4674"/>
              <a:gd name="T8" fmla="*/ 1045 w 5265"/>
              <a:gd name="T9" fmla="*/ 3758 h 4674"/>
              <a:gd name="T10" fmla="*/ 795 w 5265"/>
              <a:gd name="T11" fmla="*/ 3856 h 4674"/>
              <a:gd name="T12" fmla="*/ 308 w 5265"/>
              <a:gd name="T13" fmla="*/ 4047 h 4674"/>
              <a:gd name="T14" fmla="*/ 2 w 5265"/>
              <a:gd name="T15" fmla="*/ 4162 h 4674"/>
              <a:gd name="T16" fmla="*/ 425 w 5265"/>
              <a:gd name="T17" fmla="*/ 3730 h 4674"/>
              <a:gd name="T18" fmla="*/ 852 w 5265"/>
              <a:gd name="T19" fmla="*/ 3303 h 4674"/>
              <a:gd name="T20" fmla="*/ 814 w 5265"/>
              <a:gd name="T21" fmla="*/ 3212 h 4674"/>
              <a:gd name="T22" fmla="*/ 1016 w 5265"/>
              <a:gd name="T23" fmla="*/ 1101 h 4674"/>
              <a:gd name="T24" fmla="*/ 1545 w 5265"/>
              <a:gd name="T25" fmla="*/ 529 h 4674"/>
              <a:gd name="T26" fmla="*/ 3200 w 5265"/>
              <a:gd name="T27" fmla="*/ 73 h 4674"/>
              <a:gd name="T28" fmla="*/ 3674 w 5265"/>
              <a:gd name="T29" fmla="*/ 181 h 4674"/>
              <a:gd name="T30" fmla="*/ 5127 w 5265"/>
              <a:gd name="T31" fmla="*/ 1670 h 4674"/>
              <a:gd name="T32" fmla="*/ 5171 w 5265"/>
              <a:gd name="T33" fmla="*/ 2868 h 4674"/>
              <a:gd name="T34" fmla="*/ 3946 w 5265"/>
              <a:gd name="T35" fmla="*/ 4409 h 4674"/>
              <a:gd name="T36" fmla="*/ 2719 w 5265"/>
              <a:gd name="T37" fmla="*/ 4635 h 4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65" h="4674">
                <a:moveTo>
                  <a:pt x="2719" y="4635"/>
                </a:moveTo>
                <a:cubicBezTo>
                  <a:pt x="2319" y="4599"/>
                  <a:pt x="1908" y="4440"/>
                  <a:pt x="1571" y="4192"/>
                </a:cubicBezTo>
                <a:cubicBezTo>
                  <a:pt x="1439" y="4095"/>
                  <a:pt x="1255" y="3919"/>
                  <a:pt x="1165" y="3805"/>
                </a:cubicBezTo>
                <a:lnTo>
                  <a:pt x="1109" y="3733"/>
                </a:lnTo>
                <a:lnTo>
                  <a:pt x="1045" y="3758"/>
                </a:lnTo>
                <a:cubicBezTo>
                  <a:pt x="1010" y="3772"/>
                  <a:pt x="898" y="3816"/>
                  <a:pt x="795" y="3856"/>
                </a:cubicBezTo>
                <a:cubicBezTo>
                  <a:pt x="693" y="3896"/>
                  <a:pt x="474" y="3982"/>
                  <a:pt x="308" y="4047"/>
                </a:cubicBezTo>
                <a:cubicBezTo>
                  <a:pt x="142" y="4112"/>
                  <a:pt x="4" y="4164"/>
                  <a:pt x="2" y="4162"/>
                </a:cubicBezTo>
                <a:cubicBezTo>
                  <a:pt x="0" y="4159"/>
                  <a:pt x="190" y="3965"/>
                  <a:pt x="425" y="3730"/>
                </a:cubicBezTo>
                <a:lnTo>
                  <a:pt x="852" y="3303"/>
                </a:lnTo>
                <a:lnTo>
                  <a:pt x="814" y="3212"/>
                </a:lnTo>
                <a:cubicBezTo>
                  <a:pt x="534" y="2532"/>
                  <a:pt x="613" y="1704"/>
                  <a:pt x="1016" y="1101"/>
                </a:cubicBezTo>
                <a:cubicBezTo>
                  <a:pt x="1151" y="899"/>
                  <a:pt x="1372" y="660"/>
                  <a:pt x="1545" y="529"/>
                </a:cubicBezTo>
                <a:cubicBezTo>
                  <a:pt x="2019" y="170"/>
                  <a:pt x="2633" y="0"/>
                  <a:pt x="3200" y="73"/>
                </a:cubicBezTo>
                <a:cubicBezTo>
                  <a:pt x="3397" y="99"/>
                  <a:pt x="3505" y="123"/>
                  <a:pt x="3674" y="181"/>
                </a:cubicBezTo>
                <a:cubicBezTo>
                  <a:pt x="4376" y="421"/>
                  <a:pt x="4902" y="961"/>
                  <a:pt x="5127" y="1670"/>
                </a:cubicBezTo>
                <a:cubicBezTo>
                  <a:pt x="5251" y="2059"/>
                  <a:pt x="5265" y="2455"/>
                  <a:pt x="5171" y="2868"/>
                </a:cubicBezTo>
                <a:cubicBezTo>
                  <a:pt x="5019" y="3539"/>
                  <a:pt x="4566" y="4108"/>
                  <a:pt x="3946" y="4409"/>
                </a:cubicBezTo>
                <a:cubicBezTo>
                  <a:pt x="3547" y="4602"/>
                  <a:pt x="3159" y="4674"/>
                  <a:pt x="2719" y="4635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4933" name="Freeform 39"/>
          <p:cNvSpPr>
            <a:spLocks/>
          </p:cNvSpPr>
          <p:nvPr/>
        </p:nvSpPr>
        <p:spPr bwMode="auto">
          <a:xfrm>
            <a:off x="8074362" y="3783783"/>
            <a:ext cx="6480" cy="15841"/>
          </a:xfrm>
          <a:custGeom>
            <a:avLst/>
            <a:gdLst>
              <a:gd name="T0" fmla="*/ 157 w 219"/>
              <a:gd name="T1" fmla="*/ 398 h 402"/>
              <a:gd name="T2" fmla="*/ 109 w 219"/>
              <a:gd name="T3" fmla="*/ 391 h 402"/>
              <a:gd name="T4" fmla="*/ 66 w 219"/>
              <a:gd name="T5" fmla="*/ 274 h 402"/>
              <a:gd name="T6" fmla="*/ 0 w 219"/>
              <a:gd name="T7" fmla="*/ 35 h 402"/>
              <a:gd name="T8" fmla="*/ 52 w 219"/>
              <a:gd name="T9" fmla="*/ 4 h 402"/>
              <a:gd name="T10" fmla="*/ 118 w 219"/>
              <a:gd name="T11" fmla="*/ 69 h 402"/>
              <a:gd name="T12" fmla="*/ 178 w 219"/>
              <a:gd name="T13" fmla="*/ 260 h 402"/>
              <a:gd name="T14" fmla="*/ 214 w 219"/>
              <a:gd name="T15" fmla="*/ 397 h 402"/>
              <a:gd name="T16" fmla="*/ 157 w 219"/>
              <a:gd name="T17" fmla="*/ 398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9" h="402">
                <a:moveTo>
                  <a:pt x="157" y="398"/>
                </a:moveTo>
                <a:lnTo>
                  <a:pt x="109" y="391"/>
                </a:lnTo>
                <a:lnTo>
                  <a:pt x="66" y="274"/>
                </a:lnTo>
                <a:cubicBezTo>
                  <a:pt x="16" y="136"/>
                  <a:pt x="1" y="82"/>
                  <a:pt x="0" y="35"/>
                </a:cubicBezTo>
                <a:cubicBezTo>
                  <a:pt x="0" y="1"/>
                  <a:pt x="2" y="0"/>
                  <a:pt x="52" y="4"/>
                </a:cubicBezTo>
                <a:cubicBezTo>
                  <a:pt x="103" y="7"/>
                  <a:pt x="104" y="8"/>
                  <a:pt x="118" y="69"/>
                </a:cubicBezTo>
                <a:cubicBezTo>
                  <a:pt x="126" y="103"/>
                  <a:pt x="153" y="189"/>
                  <a:pt x="178" y="260"/>
                </a:cubicBezTo>
                <a:cubicBezTo>
                  <a:pt x="203" y="331"/>
                  <a:pt x="219" y="393"/>
                  <a:pt x="214" y="397"/>
                </a:cubicBezTo>
                <a:cubicBezTo>
                  <a:pt x="209" y="401"/>
                  <a:pt x="183" y="402"/>
                  <a:pt x="157" y="39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4934" name="Freeform 40"/>
          <p:cNvSpPr>
            <a:spLocks/>
          </p:cNvSpPr>
          <p:nvPr/>
        </p:nvSpPr>
        <p:spPr bwMode="auto">
          <a:xfrm>
            <a:off x="7921697" y="3479883"/>
            <a:ext cx="39530" cy="43203"/>
          </a:xfrm>
          <a:custGeom>
            <a:avLst/>
            <a:gdLst>
              <a:gd name="T0" fmla="*/ 55 w 1344"/>
              <a:gd name="T1" fmla="*/ 1078 h 1103"/>
              <a:gd name="T2" fmla="*/ 9 w 1344"/>
              <a:gd name="T3" fmla="*/ 694 h 1103"/>
              <a:gd name="T4" fmla="*/ 36 w 1344"/>
              <a:gd name="T5" fmla="*/ 24 h 1103"/>
              <a:gd name="T6" fmla="*/ 473 w 1344"/>
              <a:gd name="T7" fmla="*/ 37 h 1103"/>
              <a:gd name="T8" fmla="*/ 1310 w 1344"/>
              <a:gd name="T9" fmla="*/ 312 h 1103"/>
              <a:gd name="T10" fmla="*/ 1240 w 1344"/>
              <a:gd name="T11" fmla="*/ 436 h 1103"/>
              <a:gd name="T12" fmla="*/ 924 w 1344"/>
              <a:gd name="T13" fmla="*/ 675 h 1103"/>
              <a:gd name="T14" fmla="*/ 683 w 1344"/>
              <a:gd name="T15" fmla="*/ 870 h 1103"/>
              <a:gd name="T16" fmla="*/ 113 w 1344"/>
              <a:gd name="T17" fmla="*/ 1103 h 1103"/>
              <a:gd name="T18" fmla="*/ 55 w 1344"/>
              <a:gd name="T19" fmla="*/ 1078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44" h="1103">
                <a:moveTo>
                  <a:pt x="55" y="1078"/>
                </a:moveTo>
                <a:cubicBezTo>
                  <a:pt x="27" y="1052"/>
                  <a:pt x="22" y="1010"/>
                  <a:pt x="9" y="694"/>
                </a:cubicBezTo>
                <a:cubicBezTo>
                  <a:pt x="0" y="497"/>
                  <a:pt x="19" y="41"/>
                  <a:pt x="36" y="24"/>
                </a:cubicBezTo>
                <a:cubicBezTo>
                  <a:pt x="60" y="0"/>
                  <a:pt x="332" y="8"/>
                  <a:pt x="473" y="37"/>
                </a:cubicBezTo>
                <a:cubicBezTo>
                  <a:pt x="898" y="125"/>
                  <a:pt x="1243" y="238"/>
                  <a:pt x="1310" y="312"/>
                </a:cubicBezTo>
                <a:cubicBezTo>
                  <a:pt x="1344" y="350"/>
                  <a:pt x="1320" y="394"/>
                  <a:pt x="1240" y="436"/>
                </a:cubicBezTo>
                <a:cubicBezTo>
                  <a:pt x="1090" y="516"/>
                  <a:pt x="1055" y="542"/>
                  <a:pt x="924" y="675"/>
                </a:cubicBezTo>
                <a:cubicBezTo>
                  <a:pt x="817" y="784"/>
                  <a:pt x="766" y="825"/>
                  <a:pt x="683" y="870"/>
                </a:cubicBezTo>
                <a:cubicBezTo>
                  <a:pt x="555" y="941"/>
                  <a:pt x="157" y="1103"/>
                  <a:pt x="113" y="1103"/>
                </a:cubicBezTo>
                <a:cubicBezTo>
                  <a:pt x="95" y="1103"/>
                  <a:pt x="69" y="1092"/>
                  <a:pt x="55" y="107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4935" name="Freeform 41"/>
          <p:cNvSpPr>
            <a:spLocks/>
          </p:cNvSpPr>
          <p:nvPr/>
        </p:nvSpPr>
        <p:spPr bwMode="auto">
          <a:xfrm>
            <a:off x="8088514" y="3723877"/>
            <a:ext cx="4428" cy="11808"/>
          </a:xfrm>
          <a:custGeom>
            <a:avLst/>
            <a:gdLst>
              <a:gd name="T0" fmla="*/ 5 w 152"/>
              <a:gd name="T1" fmla="*/ 289 h 303"/>
              <a:gd name="T2" fmla="*/ 2 w 152"/>
              <a:gd name="T3" fmla="*/ 145 h 303"/>
              <a:gd name="T4" fmla="*/ 6 w 152"/>
              <a:gd name="T5" fmla="*/ 17 h 303"/>
              <a:gd name="T6" fmla="*/ 62 w 152"/>
              <a:gd name="T7" fmla="*/ 7 h 303"/>
              <a:gd name="T8" fmla="*/ 133 w 152"/>
              <a:gd name="T9" fmla="*/ 3 h 303"/>
              <a:gd name="T10" fmla="*/ 148 w 152"/>
              <a:gd name="T11" fmla="*/ 146 h 303"/>
              <a:gd name="T12" fmla="*/ 64 w 152"/>
              <a:gd name="T13" fmla="*/ 299 h 303"/>
              <a:gd name="T14" fmla="*/ 5 w 152"/>
              <a:gd name="T15" fmla="*/ 28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" h="303">
                <a:moveTo>
                  <a:pt x="5" y="289"/>
                </a:moveTo>
                <a:cubicBezTo>
                  <a:pt x="2" y="281"/>
                  <a:pt x="0" y="216"/>
                  <a:pt x="2" y="145"/>
                </a:cubicBezTo>
                <a:lnTo>
                  <a:pt x="6" y="17"/>
                </a:lnTo>
                <a:lnTo>
                  <a:pt x="62" y="7"/>
                </a:lnTo>
                <a:cubicBezTo>
                  <a:pt x="92" y="2"/>
                  <a:pt x="124" y="0"/>
                  <a:pt x="133" y="3"/>
                </a:cubicBezTo>
                <a:cubicBezTo>
                  <a:pt x="144" y="7"/>
                  <a:pt x="148" y="48"/>
                  <a:pt x="148" y="146"/>
                </a:cubicBezTo>
                <a:cubicBezTo>
                  <a:pt x="148" y="296"/>
                  <a:pt x="152" y="288"/>
                  <a:pt x="64" y="299"/>
                </a:cubicBezTo>
                <a:cubicBezTo>
                  <a:pt x="28" y="303"/>
                  <a:pt x="9" y="300"/>
                  <a:pt x="5" y="2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4936" name="Freeform 42"/>
          <p:cNvSpPr>
            <a:spLocks/>
          </p:cNvSpPr>
          <p:nvPr/>
        </p:nvSpPr>
        <p:spPr bwMode="auto">
          <a:xfrm>
            <a:off x="8079011" y="3722437"/>
            <a:ext cx="6265" cy="12960"/>
          </a:xfrm>
          <a:custGeom>
            <a:avLst/>
            <a:gdLst>
              <a:gd name="T0" fmla="*/ 97 w 215"/>
              <a:gd name="T1" fmla="*/ 268 h 329"/>
              <a:gd name="T2" fmla="*/ 0 w 215"/>
              <a:gd name="T3" fmla="*/ 211 h 329"/>
              <a:gd name="T4" fmla="*/ 8 w 215"/>
              <a:gd name="T5" fmla="*/ 125 h 329"/>
              <a:gd name="T6" fmla="*/ 108 w 215"/>
              <a:gd name="T7" fmla="*/ 1 h 329"/>
              <a:gd name="T8" fmla="*/ 188 w 215"/>
              <a:gd name="T9" fmla="*/ 32 h 329"/>
              <a:gd name="T10" fmla="*/ 204 w 215"/>
              <a:gd name="T11" fmla="*/ 327 h 329"/>
              <a:gd name="T12" fmla="*/ 97 w 215"/>
              <a:gd name="T13" fmla="*/ 26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329">
                <a:moveTo>
                  <a:pt x="97" y="268"/>
                </a:moveTo>
                <a:lnTo>
                  <a:pt x="0" y="211"/>
                </a:lnTo>
                <a:lnTo>
                  <a:pt x="8" y="125"/>
                </a:lnTo>
                <a:cubicBezTo>
                  <a:pt x="20" y="4"/>
                  <a:pt x="23" y="0"/>
                  <a:pt x="108" y="1"/>
                </a:cubicBezTo>
                <a:cubicBezTo>
                  <a:pt x="173" y="2"/>
                  <a:pt x="181" y="5"/>
                  <a:pt x="188" y="32"/>
                </a:cubicBezTo>
                <a:cubicBezTo>
                  <a:pt x="202" y="82"/>
                  <a:pt x="215" y="329"/>
                  <a:pt x="204" y="327"/>
                </a:cubicBezTo>
                <a:cubicBezTo>
                  <a:pt x="198" y="327"/>
                  <a:pt x="150" y="300"/>
                  <a:pt x="97" y="26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sp>
        <p:nvSpPr>
          <p:cNvPr id="4937" name="Rectangle 4936">
            <a:extLst>
              <a:ext uri="{FF2B5EF4-FFF2-40B4-BE49-F238E27FC236}">
                <a16:creationId xmlns:a16="http://schemas.microsoft.com/office/drawing/2014/main" id="{A25AB9E5-7C9F-4E81-908C-7F6770CD772B}"/>
              </a:ext>
            </a:extLst>
          </p:cNvPr>
          <p:cNvSpPr/>
          <p:nvPr/>
        </p:nvSpPr>
        <p:spPr>
          <a:xfrm>
            <a:off x="7528283" y="4464805"/>
            <a:ext cx="136256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800" b="1" dirty="0">
                <a:solidFill>
                  <a:srgbClr val="544F40"/>
                </a:solidFill>
                <a:latin typeface="Arial" panose="020B0604020202020204"/>
              </a:rPr>
              <a:t>No</a:t>
            </a:r>
          </a:p>
        </p:txBody>
      </p:sp>
      <p:sp>
        <p:nvSpPr>
          <p:cNvPr id="4938" name="Rounded Rectangle 134">
            <a:extLst>
              <a:ext uri="{FF2B5EF4-FFF2-40B4-BE49-F238E27FC236}">
                <a16:creationId xmlns:a16="http://schemas.microsoft.com/office/drawing/2014/main" id="{8476FEEE-D237-48C8-802A-2BE62CDCED56}"/>
              </a:ext>
            </a:extLst>
          </p:cNvPr>
          <p:cNvSpPr>
            <a:spLocks/>
          </p:cNvSpPr>
          <p:nvPr/>
        </p:nvSpPr>
        <p:spPr>
          <a:xfrm>
            <a:off x="7721365" y="4195369"/>
            <a:ext cx="991499" cy="441236"/>
          </a:xfrm>
          <a:prstGeom prst="roundRect">
            <a:avLst>
              <a:gd name="adj" fmla="val 971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900" b="1" dirty="0">
                <a:solidFill>
                  <a:schemeClr val="bg1"/>
                </a:solidFill>
              </a:rPr>
              <a:t>Idiopathic HES</a:t>
            </a:r>
            <a:endParaRPr lang="en-US" sz="900" b="1" baseline="30000" dirty="0">
              <a:solidFill>
                <a:schemeClr val="bg1"/>
              </a:solidFill>
            </a:endParaRPr>
          </a:p>
        </p:txBody>
      </p:sp>
      <p:sp>
        <p:nvSpPr>
          <p:cNvPr id="8595" name="TextBox 8594"/>
          <p:cNvSpPr txBox="1"/>
          <p:nvPr/>
        </p:nvSpPr>
        <p:spPr>
          <a:xfrm rot="16200000">
            <a:off x="-266052" y="1944802"/>
            <a:ext cx="1545523" cy="290393"/>
          </a:xfrm>
          <a:prstGeom prst="round2SameRect">
            <a:avLst>
              <a:gd name="adj1" fmla="val 4367"/>
              <a:gd name="adj2" fmla="val 0"/>
            </a:avLst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bg2"/>
              </a:buClr>
            </a:pPr>
            <a:r>
              <a:rPr lang="en-US" sz="1200" b="1" dirty="0">
                <a:solidFill>
                  <a:schemeClr val="bg1"/>
                </a:solidFill>
              </a:rPr>
              <a:t>Definition</a:t>
            </a:r>
            <a:r>
              <a:rPr lang="en-US" sz="1200" b="1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964" name="Freeform 5">
            <a:hlinkClick r:id="rId3" action="ppaction://hlinksldjump"/>
          </p:cNvPr>
          <p:cNvSpPr>
            <a:spLocks noEditPoints="1"/>
          </p:cNvSpPr>
          <p:nvPr/>
        </p:nvSpPr>
        <p:spPr bwMode="auto">
          <a:xfrm>
            <a:off x="8902745" y="6310968"/>
            <a:ext cx="162024" cy="188019"/>
          </a:xfrm>
          <a:custGeom>
            <a:avLst/>
            <a:gdLst>
              <a:gd name="T0" fmla="*/ 1623 w 10482"/>
              <a:gd name="T1" fmla="*/ 9132 h 9148"/>
              <a:gd name="T2" fmla="*/ 1357 w 10482"/>
              <a:gd name="T3" fmla="*/ 8911 h 9148"/>
              <a:gd name="T4" fmla="*/ 1332 w 10482"/>
              <a:gd name="T5" fmla="*/ 7011 h 9148"/>
              <a:gd name="T6" fmla="*/ 1332 w 10482"/>
              <a:gd name="T7" fmla="*/ 5173 h 9148"/>
              <a:gd name="T8" fmla="*/ 3261 w 10482"/>
              <a:gd name="T9" fmla="*/ 3244 h 9148"/>
              <a:gd name="T10" fmla="*/ 5207 w 10482"/>
              <a:gd name="T11" fmla="*/ 1315 h 9148"/>
              <a:gd name="T12" fmla="*/ 7161 w 10482"/>
              <a:gd name="T13" fmla="*/ 3252 h 9148"/>
              <a:gd name="T14" fmla="*/ 9098 w 10482"/>
              <a:gd name="T15" fmla="*/ 5190 h 9148"/>
              <a:gd name="T16" fmla="*/ 9098 w 10482"/>
              <a:gd name="T17" fmla="*/ 6976 h 9148"/>
              <a:gd name="T18" fmla="*/ 9080 w 10482"/>
              <a:gd name="T19" fmla="*/ 8846 h 9148"/>
              <a:gd name="T20" fmla="*/ 8887 w 10482"/>
              <a:gd name="T21" fmla="*/ 9100 h 9148"/>
              <a:gd name="T22" fmla="*/ 8807 w 10482"/>
              <a:gd name="T23" fmla="*/ 9140 h 9148"/>
              <a:gd name="T24" fmla="*/ 7540 w 10482"/>
              <a:gd name="T25" fmla="*/ 9140 h 9148"/>
              <a:gd name="T26" fmla="*/ 6273 w 10482"/>
              <a:gd name="T27" fmla="*/ 9140 h 9148"/>
              <a:gd name="T28" fmla="*/ 6269 w 10482"/>
              <a:gd name="T29" fmla="*/ 7835 h 9148"/>
              <a:gd name="T30" fmla="*/ 6265 w 10482"/>
              <a:gd name="T31" fmla="*/ 6531 h 9148"/>
              <a:gd name="T32" fmla="*/ 5240 w 10482"/>
              <a:gd name="T33" fmla="*/ 6531 h 9148"/>
              <a:gd name="T34" fmla="*/ 4215 w 10482"/>
              <a:gd name="T35" fmla="*/ 6531 h 9148"/>
              <a:gd name="T36" fmla="*/ 4215 w 10482"/>
              <a:gd name="T37" fmla="*/ 7840 h 9148"/>
              <a:gd name="T38" fmla="*/ 4215 w 10482"/>
              <a:gd name="T39" fmla="*/ 9148 h 9148"/>
              <a:gd name="T40" fmla="*/ 2944 w 10482"/>
              <a:gd name="T41" fmla="*/ 9146 h 9148"/>
              <a:gd name="T42" fmla="*/ 1623 w 10482"/>
              <a:gd name="T43" fmla="*/ 9132 h 9148"/>
              <a:gd name="T44" fmla="*/ 399 w 10482"/>
              <a:gd name="T45" fmla="*/ 5478 h 9148"/>
              <a:gd name="T46" fmla="*/ 188 w 10482"/>
              <a:gd name="T47" fmla="*/ 5309 h 9148"/>
              <a:gd name="T48" fmla="*/ 22 w 10482"/>
              <a:gd name="T49" fmla="*/ 4969 h 9148"/>
              <a:gd name="T50" fmla="*/ 2437 w 10482"/>
              <a:gd name="T51" fmla="*/ 2504 h 9148"/>
              <a:gd name="T52" fmla="*/ 4840 w 10482"/>
              <a:gd name="T53" fmla="*/ 102 h 9148"/>
              <a:gd name="T54" fmla="*/ 4985 w 10482"/>
              <a:gd name="T55" fmla="*/ 56 h 9148"/>
              <a:gd name="T56" fmla="*/ 5433 w 10482"/>
              <a:gd name="T57" fmla="*/ 80 h 9148"/>
              <a:gd name="T58" fmla="*/ 5557 w 10482"/>
              <a:gd name="T59" fmla="*/ 131 h 9148"/>
              <a:gd name="T60" fmla="*/ 7942 w 10482"/>
              <a:gd name="T61" fmla="*/ 2519 h 9148"/>
              <a:gd name="T62" fmla="*/ 10337 w 10482"/>
              <a:gd name="T63" fmla="*/ 5068 h 9148"/>
              <a:gd name="T64" fmla="*/ 9995 w 10482"/>
              <a:gd name="T65" fmla="*/ 5441 h 9148"/>
              <a:gd name="T66" fmla="*/ 9738 w 10482"/>
              <a:gd name="T67" fmla="*/ 5416 h 9148"/>
              <a:gd name="T68" fmla="*/ 7432 w 10482"/>
              <a:gd name="T69" fmla="*/ 3125 h 9148"/>
              <a:gd name="T70" fmla="*/ 5182 w 10482"/>
              <a:gd name="T71" fmla="*/ 881 h 9148"/>
              <a:gd name="T72" fmla="*/ 2873 w 10482"/>
              <a:gd name="T73" fmla="*/ 3181 h 9148"/>
              <a:gd name="T74" fmla="*/ 537 w 10482"/>
              <a:gd name="T75" fmla="*/ 5481 h 9148"/>
              <a:gd name="T76" fmla="*/ 479 w 10482"/>
              <a:gd name="T77" fmla="*/ 5488 h 9148"/>
              <a:gd name="T78" fmla="*/ 399 w 10482"/>
              <a:gd name="T79" fmla="*/ 5478 h 9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482" h="9148">
                <a:moveTo>
                  <a:pt x="1623" y="9132"/>
                </a:moveTo>
                <a:cubicBezTo>
                  <a:pt x="1503" y="9103"/>
                  <a:pt x="1403" y="9019"/>
                  <a:pt x="1357" y="8911"/>
                </a:cubicBezTo>
                <a:cubicBezTo>
                  <a:pt x="1335" y="8856"/>
                  <a:pt x="1332" y="8635"/>
                  <a:pt x="1332" y="7011"/>
                </a:cubicBezTo>
                <a:lnTo>
                  <a:pt x="1332" y="5173"/>
                </a:lnTo>
                <a:lnTo>
                  <a:pt x="3261" y="3244"/>
                </a:lnTo>
                <a:cubicBezTo>
                  <a:pt x="4322" y="2183"/>
                  <a:pt x="5197" y="1315"/>
                  <a:pt x="5207" y="1315"/>
                </a:cubicBezTo>
                <a:cubicBezTo>
                  <a:pt x="5216" y="1315"/>
                  <a:pt x="6095" y="2186"/>
                  <a:pt x="7161" y="3252"/>
                </a:cubicBezTo>
                <a:lnTo>
                  <a:pt x="9098" y="5190"/>
                </a:lnTo>
                <a:lnTo>
                  <a:pt x="9098" y="6976"/>
                </a:lnTo>
                <a:cubicBezTo>
                  <a:pt x="9098" y="8184"/>
                  <a:pt x="9092" y="8790"/>
                  <a:pt x="9080" y="8846"/>
                </a:cubicBezTo>
                <a:cubicBezTo>
                  <a:pt x="9056" y="8959"/>
                  <a:pt x="8986" y="9051"/>
                  <a:pt x="8887" y="9100"/>
                </a:cubicBezTo>
                <a:lnTo>
                  <a:pt x="8807" y="9140"/>
                </a:lnTo>
                <a:lnTo>
                  <a:pt x="7540" y="9140"/>
                </a:lnTo>
                <a:lnTo>
                  <a:pt x="6273" y="9140"/>
                </a:lnTo>
                <a:lnTo>
                  <a:pt x="6269" y="7835"/>
                </a:lnTo>
                <a:lnTo>
                  <a:pt x="6265" y="6531"/>
                </a:lnTo>
                <a:lnTo>
                  <a:pt x="5240" y="6531"/>
                </a:lnTo>
                <a:lnTo>
                  <a:pt x="4215" y="6531"/>
                </a:lnTo>
                <a:lnTo>
                  <a:pt x="4215" y="7840"/>
                </a:lnTo>
                <a:lnTo>
                  <a:pt x="4215" y="9148"/>
                </a:lnTo>
                <a:lnTo>
                  <a:pt x="2944" y="9146"/>
                </a:lnTo>
                <a:cubicBezTo>
                  <a:pt x="2245" y="9145"/>
                  <a:pt x="1651" y="9139"/>
                  <a:pt x="1623" y="9132"/>
                </a:cubicBezTo>
                <a:close/>
                <a:moveTo>
                  <a:pt x="399" y="5478"/>
                </a:moveTo>
                <a:cubicBezTo>
                  <a:pt x="360" y="5467"/>
                  <a:pt x="289" y="5410"/>
                  <a:pt x="188" y="5309"/>
                </a:cubicBezTo>
                <a:cubicBezTo>
                  <a:pt x="23" y="5144"/>
                  <a:pt x="0" y="5096"/>
                  <a:pt x="22" y="4969"/>
                </a:cubicBezTo>
                <a:cubicBezTo>
                  <a:pt x="32" y="4913"/>
                  <a:pt x="290" y="4650"/>
                  <a:pt x="2437" y="2504"/>
                </a:cubicBezTo>
                <a:lnTo>
                  <a:pt x="4840" y="102"/>
                </a:lnTo>
                <a:lnTo>
                  <a:pt x="4985" y="56"/>
                </a:lnTo>
                <a:cubicBezTo>
                  <a:pt x="5163" y="0"/>
                  <a:pt x="5253" y="5"/>
                  <a:pt x="5433" y="80"/>
                </a:cubicBezTo>
                <a:lnTo>
                  <a:pt x="5557" y="131"/>
                </a:lnTo>
                <a:lnTo>
                  <a:pt x="7942" y="2519"/>
                </a:lnTo>
                <a:cubicBezTo>
                  <a:pt x="10482" y="5061"/>
                  <a:pt x="10363" y="4935"/>
                  <a:pt x="10337" y="5068"/>
                </a:cubicBezTo>
                <a:cubicBezTo>
                  <a:pt x="10325" y="5127"/>
                  <a:pt x="10075" y="5400"/>
                  <a:pt x="9995" y="5441"/>
                </a:cubicBezTo>
                <a:cubicBezTo>
                  <a:pt x="9918" y="5481"/>
                  <a:pt x="9812" y="5471"/>
                  <a:pt x="9738" y="5416"/>
                </a:cubicBezTo>
                <a:cubicBezTo>
                  <a:pt x="9702" y="5390"/>
                  <a:pt x="8665" y="4358"/>
                  <a:pt x="7432" y="3125"/>
                </a:cubicBezTo>
                <a:cubicBezTo>
                  <a:pt x="6199" y="1891"/>
                  <a:pt x="5186" y="881"/>
                  <a:pt x="5182" y="881"/>
                </a:cubicBezTo>
                <a:cubicBezTo>
                  <a:pt x="5177" y="881"/>
                  <a:pt x="4138" y="1916"/>
                  <a:pt x="2873" y="3181"/>
                </a:cubicBezTo>
                <a:cubicBezTo>
                  <a:pt x="1237" y="4817"/>
                  <a:pt x="563" y="5481"/>
                  <a:pt x="537" y="5481"/>
                </a:cubicBezTo>
                <a:cubicBezTo>
                  <a:pt x="517" y="5481"/>
                  <a:pt x="491" y="5484"/>
                  <a:pt x="479" y="5488"/>
                </a:cubicBezTo>
                <a:cubicBezTo>
                  <a:pt x="467" y="5492"/>
                  <a:pt x="430" y="5487"/>
                  <a:pt x="399" y="547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544F40"/>
              </a:solidFill>
              <a:latin typeface="Arial" panose="020B0604020202020204"/>
            </a:endParaRPr>
          </a:p>
        </p:txBody>
      </p:sp>
      <p:sp>
        <p:nvSpPr>
          <p:cNvPr id="4965" name="Hexagon 4964">
            <a:extLst>
              <a:ext uri="{FF2B5EF4-FFF2-40B4-BE49-F238E27FC236}">
                <a16:creationId xmlns:a16="http://schemas.microsoft.com/office/drawing/2014/main" id="{0FD8CD82-CDE5-40E3-992C-3108B95C53E4}"/>
              </a:ext>
            </a:extLst>
          </p:cNvPr>
          <p:cNvSpPr/>
          <p:nvPr/>
        </p:nvSpPr>
        <p:spPr>
          <a:xfrm>
            <a:off x="2440316" y="1768352"/>
            <a:ext cx="520000" cy="595253"/>
          </a:xfrm>
          <a:prstGeom prst="hexagon">
            <a:avLst/>
          </a:prstGeom>
          <a:solidFill>
            <a:schemeClr val="bg1">
              <a:lumMod val="95000"/>
              <a:alpha val="2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7" name="Rectangle 4966">
            <a:extLst>
              <a:ext uri="{FF2B5EF4-FFF2-40B4-BE49-F238E27FC236}">
                <a16:creationId xmlns:a16="http://schemas.microsoft.com/office/drawing/2014/main" id="{DA6306AD-E6DA-4B02-A761-342171625747}"/>
              </a:ext>
            </a:extLst>
          </p:cNvPr>
          <p:cNvSpPr/>
          <p:nvPr/>
        </p:nvSpPr>
        <p:spPr>
          <a:xfrm>
            <a:off x="2997313" y="1850893"/>
            <a:ext cx="9683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/>
            <a:r>
              <a:rPr lang="en-GB" sz="1000" b="1" dirty="0">
                <a:solidFill>
                  <a:srgbClr val="544F40"/>
                </a:solidFill>
                <a:latin typeface="Arial" panose="020B0604020202020204"/>
              </a:rPr>
              <a:t>Exclusion of secondary HE</a:t>
            </a:r>
          </a:p>
        </p:txBody>
      </p:sp>
      <p:sp>
        <p:nvSpPr>
          <p:cNvPr id="4968" name="Freeform 6">
            <a:extLst>
              <a:ext uri="{FF2B5EF4-FFF2-40B4-BE49-F238E27FC236}">
                <a16:creationId xmlns:a16="http://schemas.microsoft.com/office/drawing/2014/main" id="{33C213E9-353B-46A6-A4F7-431A62521F59}"/>
              </a:ext>
            </a:extLst>
          </p:cNvPr>
          <p:cNvSpPr>
            <a:spLocks noEditPoints="1"/>
          </p:cNvSpPr>
          <p:nvPr/>
        </p:nvSpPr>
        <p:spPr bwMode="auto">
          <a:xfrm>
            <a:off x="2512583" y="1869470"/>
            <a:ext cx="332835" cy="378525"/>
          </a:xfrm>
          <a:custGeom>
            <a:avLst/>
            <a:gdLst>
              <a:gd name="T0" fmla="*/ 8681 w 12889"/>
              <a:gd name="T1" fmla="*/ 10077 h 12620"/>
              <a:gd name="T2" fmla="*/ 10203 w 12889"/>
              <a:gd name="T3" fmla="*/ 8528 h 12620"/>
              <a:gd name="T4" fmla="*/ 12603 w 12889"/>
              <a:gd name="T5" fmla="*/ 10552 h 12620"/>
              <a:gd name="T6" fmla="*/ 11479 w 12889"/>
              <a:gd name="T7" fmla="*/ 12528 h 12620"/>
              <a:gd name="T8" fmla="*/ 566 w 12889"/>
              <a:gd name="T9" fmla="*/ 7669 h 12620"/>
              <a:gd name="T10" fmla="*/ 800 w 12889"/>
              <a:gd name="T11" fmla="*/ 2588 h 12620"/>
              <a:gd name="T12" fmla="*/ 7714 w 12889"/>
              <a:gd name="T13" fmla="*/ 653 h 12620"/>
              <a:gd name="T14" fmla="*/ 9488 w 12889"/>
              <a:gd name="T15" fmla="*/ 8553 h 12620"/>
              <a:gd name="T16" fmla="*/ 5523 w 12889"/>
              <a:gd name="T17" fmla="*/ 10594 h 12620"/>
              <a:gd name="T18" fmla="*/ 5948 w 12889"/>
              <a:gd name="T19" fmla="*/ 9328 h 12620"/>
              <a:gd name="T20" fmla="*/ 8953 w 12889"/>
              <a:gd name="T21" fmla="*/ 7134 h 12620"/>
              <a:gd name="T22" fmla="*/ 8214 w 12889"/>
              <a:gd name="T23" fmla="*/ 2518 h 12620"/>
              <a:gd name="T24" fmla="*/ 1472 w 12889"/>
              <a:gd name="T25" fmla="*/ 4019 h 12620"/>
              <a:gd name="T26" fmla="*/ 3177 w 12889"/>
              <a:gd name="T27" fmla="*/ 8775 h 12620"/>
              <a:gd name="T28" fmla="*/ 5948 w 12889"/>
              <a:gd name="T29" fmla="*/ 9328 h 12620"/>
              <a:gd name="T30" fmla="*/ 3557 w 12889"/>
              <a:gd name="T31" fmla="*/ 7886 h 12620"/>
              <a:gd name="T32" fmla="*/ 3372 w 12889"/>
              <a:gd name="T33" fmla="*/ 6723 h 12620"/>
              <a:gd name="T34" fmla="*/ 4139 w 12889"/>
              <a:gd name="T35" fmla="*/ 6419 h 12620"/>
              <a:gd name="T36" fmla="*/ 4431 w 12889"/>
              <a:gd name="T37" fmla="*/ 8138 h 12620"/>
              <a:gd name="T38" fmla="*/ 3853 w 12889"/>
              <a:gd name="T39" fmla="*/ 8603 h 12620"/>
              <a:gd name="T40" fmla="*/ 7373 w 12889"/>
              <a:gd name="T41" fmla="*/ 7319 h 12620"/>
              <a:gd name="T42" fmla="*/ 7889 w 12889"/>
              <a:gd name="T43" fmla="*/ 6436 h 12620"/>
              <a:gd name="T44" fmla="*/ 8288 w 12889"/>
              <a:gd name="T45" fmla="*/ 6998 h 12620"/>
              <a:gd name="T46" fmla="*/ 7173 w 12889"/>
              <a:gd name="T47" fmla="*/ 8236 h 12620"/>
              <a:gd name="T48" fmla="*/ 4781 w 12889"/>
              <a:gd name="T49" fmla="*/ 6394 h 12620"/>
              <a:gd name="T50" fmla="*/ 6749 w 12889"/>
              <a:gd name="T51" fmla="*/ 7430 h 12620"/>
              <a:gd name="T52" fmla="*/ 6163 w 12889"/>
              <a:gd name="T53" fmla="*/ 7979 h 12620"/>
              <a:gd name="T54" fmla="*/ 2197 w 12889"/>
              <a:gd name="T55" fmla="*/ 5603 h 12620"/>
              <a:gd name="T56" fmla="*/ 3452 w 12889"/>
              <a:gd name="T57" fmla="*/ 4159 h 12620"/>
              <a:gd name="T58" fmla="*/ 2700 w 12889"/>
              <a:gd name="T59" fmla="*/ 6296 h 12620"/>
              <a:gd name="T60" fmla="*/ 6897 w 12889"/>
              <a:gd name="T61" fmla="*/ 5732 h 12620"/>
              <a:gd name="T62" fmla="*/ 7596 w 12889"/>
              <a:gd name="T63" fmla="*/ 3963 h 12620"/>
              <a:gd name="T64" fmla="*/ 8225 w 12889"/>
              <a:gd name="T65" fmla="*/ 4573 h 12620"/>
              <a:gd name="T66" fmla="*/ 7275 w 12889"/>
              <a:gd name="T67" fmla="*/ 6158 h 12620"/>
              <a:gd name="T68" fmla="*/ 4261 w 12889"/>
              <a:gd name="T69" fmla="*/ 4178 h 12620"/>
              <a:gd name="T70" fmla="*/ 5673 w 12889"/>
              <a:gd name="T71" fmla="*/ 4328 h 12620"/>
              <a:gd name="T72" fmla="*/ 5914 w 12889"/>
              <a:gd name="T73" fmla="*/ 5629 h 12620"/>
              <a:gd name="T74" fmla="*/ 2437 w 12889"/>
              <a:gd name="T75" fmla="*/ 3451 h 12620"/>
              <a:gd name="T76" fmla="*/ 2156 w 12889"/>
              <a:gd name="T77" fmla="*/ 4352 h 12620"/>
              <a:gd name="T78" fmla="*/ 6096 w 12889"/>
              <a:gd name="T79" fmla="*/ 2428 h 12620"/>
              <a:gd name="T80" fmla="*/ 7539 w 12889"/>
              <a:gd name="T81" fmla="*/ 2708 h 12620"/>
              <a:gd name="T82" fmla="*/ 3708 w 12889"/>
              <a:gd name="T83" fmla="*/ 3312 h 12620"/>
              <a:gd name="T84" fmla="*/ 3460 w 12889"/>
              <a:gd name="T85" fmla="*/ 2631 h 12620"/>
              <a:gd name="T86" fmla="*/ 4484 w 12889"/>
              <a:gd name="T87" fmla="*/ 1985 h 12620"/>
              <a:gd name="T88" fmla="*/ 4431 w 12889"/>
              <a:gd name="T89" fmla="*/ 2411 h 12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89" h="12620">
                <a:moveTo>
                  <a:pt x="11479" y="12528"/>
                </a:moveTo>
                <a:cubicBezTo>
                  <a:pt x="11295" y="12501"/>
                  <a:pt x="11092" y="12412"/>
                  <a:pt x="10938" y="12292"/>
                </a:cubicBezTo>
                <a:cubicBezTo>
                  <a:pt x="10835" y="12212"/>
                  <a:pt x="8681" y="10098"/>
                  <a:pt x="8681" y="10077"/>
                </a:cubicBezTo>
                <a:cubicBezTo>
                  <a:pt x="8681" y="10070"/>
                  <a:pt x="8742" y="10020"/>
                  <a:pt x="8817" y="9967"/>
                </a:cubicBezTo>
                <a:cubicBezTo>
                  <a:pt x="9097" y="9766"/>
                  <a:pt x="9238" y="9646"/>
                  <a:pt x="9506" y="9378"/>
                </a:cubicBezTo>
                <a:cubicBezTo>
                  <a:pt x="9798" y="9085"/>
                  <a:pt x="10000" y="8839"/>
                  <a:pt x="10203" y="8528"/>
                </a:cubicBezTo>
                <a:cubicBezTo>
                  <a:pt x="10271" y="8422"/>
                  <a:pt x="10330" y="8333"/>
                  <a:pt x="10333" y="8329"/>
                </a:cubicBezTo>
                <a:cubicBezTo>
                  <a:pt x="10342" y="8319"/>
                  <a:pt x="10470" y="8443"/>
                  <a:pt x="11548" y="9502"/>
                </a:cubicBezTo>
                <a:cubicBezTo>
                  <a:pt x="12079" y="10024"/>
                  <a:pt x="12554" y="10497"/>
                  <a:pt x="12603" y="10552"/>
                </a:cubicBezTo>
                <a:cubicBezTo>
                  <a:pt x="12797" y="10771"/>
                  <a:pt x="12889" y="11024"/>
                  <a:pt x="12889" y="11334"/>
                </a:cubicBezTo>
                <a:cubicBezTo>
                  <a:pt x="12889" y="11471"/>
                  <a:pt x="12880" y="11553"/>
                  <a:pt x="12855" y="11644"/>
                </a:cubicBezTo>
                <a:cubicBezTo>
                  <a:pt x="12687" y="12248"/>
                  <a:pt x="12109" y="12620"/>
                  <a:pt x="11479" y="12528"/>
                </a:cubicBezTo>
                <a:close/>
                <a:moveTo>
                  <a:pt x="5106" y="10600"/>
                </a:moveTo>
                <a:cubicBezTo>
                  <a:pt x="4081" y="10541"/>
                  <a:pt x="3249" y="10275"/>
                  <a:pt x="2406" y="9736"/>
                </a:cubicBezTo>
                <a:cubicBezTo>
                  <a:pt x="1645" y="9250"/>
                  <a:pt x="973" y="8495"/>
                  <a:pt x="566" y="7669"/>
                </a:cubicBezTo>
                <a:cubicBezTo>
                  <a:pt x="282" y="7094"/>
                  <a:pt x="124" y="6564"/>
                  <a:pt x="48" y="5925"/>
                </a:cubicBezTo>
                <a:cubicBezTo>
                  <a:pt x="0" y="5525"/>
                  <a:pt x="21" y="4802"/>
                  <a:pt x="91" y="4444"/>
                </a:cubicBezTo>
                <a:cubicBezTo>
                  <a:pt x="233" y="3720"/>
                  <a:pt x="451" y="3149"/>
                  <a:pt x="800" y="2588"/>
                </a:cubicBezTo>
                <a:cubicBezTo>
                  <a:pt x="1614" y="1280"/>
                  <a:pt x="2958" y="386"/>
                  <a:pt x="4473" y="146"/>
                </a:cubicBezTo>
                <a:cubicBezTo>
                  <a:pt x="5396" y="0"/>
                  <a:pt x="6327" y="94"/>
                  <a:pt x="7198" y="422"/>
                </a:cubicBezTo>
                <a:cubicBezTo>
                  <a:pt x="7427" y="509"/>
                  <a:pt x="7430" y="510"/>
                  <a:pt x="7714" y="653"/>
                </a:cubicBezTo>
                <a:cubicBezTo>
                  <a:pt x="9470" y="1535"/>
                  <a:pt x="10606" y="3351"/>
                  <a:pt x="10606" y="5279"/>
                </a:cubicBezTo>
                <a:cubicBezTo>
                  <a:pt x="10606" y="5778"/>
                  <a:pt x="10530" y="6347"/>
                  <a:pt x="10411" y="6736"/>
                </a:cubicBezTo>
                <a:cubicBezTo>
                  <a:pt x="10189" y="7464"/>
                  <a:pt x="9909" y="8015"/>
                  <a:pt x="9488" y="8553"/>
                </a:cubicBezTo>
                <a:cubicBezTo>
                  <a:pt x="8978" y="9203"/>
                  <a:pt x="8331" y="9727"/>
                  <a:pt x="7614" y="10069"/>
                </a:cubicBezTo>
                <a:cubicBezTo>
                  <a:pt x="7358" y="10191"/>
                  <a:pt x="7340" y="10199"/>
                  <a:pt x="7106" y="10283"/>
                </a:cubicBezTo>
                <a:cubicBezTo>
                  <a:pt x="6568" y="10476"/>
                  <a:pt x="6137" y="10561"/>
                  <a:pt x="5523" y="10594"/>
                </a:cubicBezTo>
                <a:cubicBezTo>
                  <a:pt x="5353" y="10603"/>
                  <a:pt x="5210" y="10610"/>
                  <a:pt x="5206" y="10608"/>
                </a:cubicBezTo>
                <a:cubicBezTo>
                  <a:pt x="5201" y="10606"/>
                  <a:pt x="5156" y="10602"/>
                  <a:pt x="5106" y="10600"/>
                </a:cubicBezTo>
                <a:close/>
                <a:moveTo>
                  <a:pt x="5948" y="9328"/>
                </a:moveTo>
                <a:cubicBezTo>
                  <a:pt x="6429" y="9248"/>
                  <a:pt x="6731" y="9150"/>
                  <a:pt x="7160" y="8935"/>
                </a:cubicBezTo>
                <a:cubicBezTo>
                  <a:pt x="7539" y="8745"/>
                  <a:pt x="7859" y="8511"/>
                  <a:pt x="8182" y="8187"/>
                </a:cubicBezTo>
                <a:cubicBezTo>
                  <a:pt x="8545" y="7825"/>
                  <a:pt x="8741" y="7558"/>
                  <a:pt x="8953" y="7134"/>
                </a:cubicBezTo>
                <a:cubicBezTo>
                  <a:pt x="9143" y="6755"/>
                  <a:pt x="9258" y="6402"/>
                  <a:pt x="9332" y="5978"/>
                </a:cubicBezTo>
                <a:cubicBezTo>
                  <a:pt x="9368" y="5768"/>
                  <a:pt x="9383" y="5122"/>
                  <a:pt x="9357" y="4898"/>
                </a:cubicBezTo>
                <a:cubicBezTo>
                  <a:pt x="9252" y="3992"/>
                  <a:pt x="8854" y="3164"/>
                  <a:pt x="8214" y="2518"/>
                </a:cubicBezTo>
                <a:cubicBezTo>
                  <a:pt x="7574" y="1871"/>
                  <a:pt x="6792" y="1477"/>
                  <a:pt x="5882" y="1343"/>
                </a:cubicBezTo>
                <a:cubicBezTo>
                  <a:pt x="5635" y="1307"/>
                  <a:pt x="5103" y="1299"/>
                  <a:pt x="4848" y="1328"/>
                </a:cubicBezTo>
                <a:cubicBezTo>
                  <a:pt x="3308" y="1504"/>
                  <a:pt x="1990" y="2555"/>
                  <a:pt x="1472" y="4019"/>
                </a:cubicBezTo>
                <a:cubicBezTo>
                  <a:pt x="1257" y="4628"/>
                  <a:pt x="1195" y="5333"/>
                  <a:pt x="1299" y="5978"/>
                </a:cubicBezTo>
                <a:cubicBezTo>
                  <a:pt x="1411" y="6668"/>
                  <a:pt x="1700" y="7310"/>
                  <a:pt x="2151" y="7869"/>
                </a:cubicBezTo>
                <a:cubicBezTo>
                  <a:pt x="2410" y="8191"/>
                  <a:pt x="2818" y="8551"/>
                  <a:pt x="3177" y="8775"/>
                </a:cubicBezTo>
                <a:cubicBezTo>
                  <a:pt x="3349" y="8882"/>
                  <a:pt x="3730" y="9066"/>
                  <a:pt x="3920" y="9133"/>
                </a:cubicBezTo>
                <a:cubicBezTo>
                  <a:pt x="4242" y="9248"/>
                  <a:pt x="4659" y="9339"/>
                  <a:pt x="4989" y="9368"/>
                </a:cubicBezTo>
                <a:cubicBezTo>
                  <a:pt x="5182" y="9384"/>
                  <a:pt x="5754" y="9361"/>
                  <a:pt x="5948" y="9328"/>
                </a:cubicBezTo>
                <a:close/>
                <a:moveTo>
                  <a:pt x="3853" y="8603"/>
                </a:moveTo>
                <a:cubicBezTo>
                  <a:pt x="3764" y="8570"/>
                  <a:pt x="3711" y="8531"/>
                  <a:pt x="3674" y="8472"/>
                </a:cubicBezTo>
                <a:cubicBezTo>
                  <a:pt x="3644" y="8424"/>
                  <a:pt x="3632" y="8362"/>
                  <a:pt x="3557" y="7886"/>
                </a:cubicBezTo>
                <a:cubicBezTo>
                  <a:pt x="3548" y="7831"/>
                  <a:pt x="3529" y="7715"/>
                  <a:pt x="3516" y="7628"/>
                </a:cubicBezTo>
                <a:cubicBezTo>
                  <a:pt x="3502" y="7541"/>
                  <a:pt x="3467" y="7319"/>
                  <a:pt x="3439" y="7136"/>
                </a:cubicBezTo>
                <a:cubicBezTo>
                  <a:pt x="3411" y="6953"/>
                  <a:pt x="3380" y="6767"/>
                  <a:pt x="3372" y="6723"/>
                </a:cubicBezTo>
                <a:cubicBezTo>
                  <a:pt x="3336" y="6540"/>
                  <a:pt x="3371" y="6433"/>
                  <a:pt x="3502" y="6333"/>
                </a:cubicBezTo>
                <a:cubicBezTo>
                  <a:pt x="3587" y="6269"/>
                  <a:pt x="3665" y="6244"/>
                  <a:pt x="3789" y="6244"/>
                </a:cubicBezTo>
                <a:cubicBezTo>
                  <a:pt x="3961" y="6244"/>
                  <a:pt x="4081" y="6304"/>
                  <a:pt x="4139" y="6419"/>
                </a:cubicBezTo>
                <a:cubicBezTo>
                  <a:pt x="4162" y="6464"/>
                  <a:pt x="4195" y="6626"/>
                  <a:pt x="4241" y="6919"/>
                </a:cubicBezTo>
                <a:cubicBezTo>
                  <a:pt x="4278" y="7158"/>
                  <a:pt x="4331" y="7495"/>
                  <a:pt x="4358" y="7669"/>
                </a:cubicBezTo>
                <a:cubicBezTo>
                  <a:pt x="4385" y="7843"/>
                  <a:pt x="4418" y="8054"/>
                  <a:pt x="4431" y="8138"/>
                </a:cubicBezTo>
                <a:cubicBezTo>
                  <a:pt x="4448" y="8251"/>
                  <a:pt x="4450" y="8306"/>
                  <a:pt x="4437" y="8355"/>
                </a:cubicBezTo>
                <a:cubicBezTo>
                  <a:pt x="4413" y="8442"/>
                  <a:pt x="4285" y="8565"/>
                  <a:pt x="4181" y="8600"/>
                </a:cubicBezTo>
                <a:cubicBezTo>
                  <a:pt x="4085" y="8633"/>
                  <a:pt x="3938" y="8634"/>
                  <a:pt x="3853" y="8603"/>
                </a:cubicBezTo>
                <a:close/>
                <a:moveTo>
                  <a:pt x="7173" y="8236"/>
                </a:moveTo>
                <a:cubicBezTo>
                  <a:pt x="7173" y="8224"/>
                  <a:pt x="7283" y="7715"/>
                  <a:pt x="7306" y="7619"/>
                </a:cubicBezTo>
                <a:cubicBezTo>
                  <a:pt x="7315" y="7583"/>
                  <a:pt x="7345" y="7448"/>
                  <a:pt x="7373" y="7319"/>
                </a:cubicBezTo>
                <a:cubicBezTo>
                  <a:pt x="7401" y="7191"/>
                  <a:pt x="7435" y="7041"/>
                  <a:pt x="7447" y="6986"/>
                </a:cubicBezTo>
                <a:cubicBezTo>
                  <a:pt x="7460" y="6931"/>
                  <a:pt x="7483" y="6826"/>
                  <a:pt x="7498" y="6753"/>
                </a:cubicBezTo>
                <a:cubicBezTo>
                  <a:pt x="7548" y="6517"/>
                  <a:pt x="7648" y="6436"/>
                  <a:pt x="7889" y="6436"/>
                </a:cubicBezTo>
                <a:cubicBezTo>
                  <a:pt x="8016" y="6436"/>
                  <a:pt x="8040" y="6441"/>
                  <a:pt x="8123" y="6487"/>
                </a:cubicBezTo>
                <a:cubicBezTo>
                  <a:pt x="8243" y="6555"/>
                  <a:pt x="8323" y="6668"/>
                  <a:pt x="8323" y="6771"/>
                </a:cubicBezTo>
                <a:cubicBezTo>
                  <a:pt x="8323" y="6812"/>
                  <a:pt x="8307" y="6914"/>
                  <a:pt x="8288" y="6998"/>
                </a:cubicBezTo>
                <a:cubicBezTo>
                  <a:pt x="8259" y="7128"/>
                  <a:pt x="8240" y="7173"/>
                  <a:pt x="8161" y="7290"/>
                </a:cubicBezTo>
                <a:cubicBezTo>
                  <a:pt x="8040" y="7470"/>
                  <a:pt x="7791" y="7758"/>
                  <a:pt x="7642" y="7891"/>
                </a:cubicBezTo>
                <a:cubicBezTo>
                  <a:pt x="7455" y="8057"/>
                  <a:pt x="7173" y="8264"/>
                  <a:pt x="7173" y="8236"/>
                </a:cubicBezTo>
                <a:close/>
                <a:moveTo>
                  <a:pt x="6163" y="7979"/>
                </a:moveTo>
                <a:cubicBezTo>
                  <a:pt x="6001" y="7859"/>
                  <a:pt x="4810" y="6788"/>
                  <a:pt x="4777" y="6732"/>
                </a:cubicBezTo>
                <a:cubicBezTo>
                  <a:pt x="4724" y="6643"/>
                  <a:pt x="4726" y="6504"/>
                  <a:pt x="4781" y="6394"/>
                </a:cubicBezTo>
                <a:cubicBezTo>
                  <a:pt x="4868" y="6223"/>
                  <a:pt x="5014" y="6123"/>
                  <a:pt x="5182" y="6121"/>
                </a:cubicBezTo>
                <a:cubicBezTo>
                  <a:pt x="5270" y="6119"/>
                  <a:pt x="5292" y="6126"/>
                  <a:pt x="5349" y="6169"/>
                </a:cubicBezTo>
                <a:cubicBezTo>
                  <a:pt x="5513" y="6293"/>
                  <a:pt x="6726" y="7386"/>
                  <a:pt x="6749" y="7430"/>
                </a:cubicBezTo>
                <a:cubicBezTo>
                  <a:pt x="6812" y="7551"/>
                  <a:pt x="6770" y="7741"/>
                  <a:pt x="6653" y="7870"/>
                </a:cubicBezTo>
                <a:cubicBezTo>
                  <a:pt x="6551" y="7981"/>
                  <a:pt x="6454" y="8028"/>
                  <a:pt x="6325" y="8028"/>
                </a:cubicBezTo>
                <a:cubicBezTo>
                  <a:pt x="6244" y="8028"/>
                  <a:pt x="6217" y="8020"/>
                  <a:pt x="6163" y="7979"/>
                </a:cubicBezTo>
                <a:close/>
                <a:moveTo>
                  <a:pt x="2406" y="6317"/>
                </a:moveTo>
                <a:cubicBezTo>
                  <a:pt x="2253" y="6266"/>
                  <a:pt x="2126" y="6147"/>
                  <a:pt x="2081" y="6012"/>
                </a:cubicBezTo>
                <a:cubicBezTo>
                  <a:pt x="2043" y="5898"/>
                  <a:pt x="2058" y="5848"/>
                  <a:pt x="2197" y="5603"/>
                </a:cubicBezTo>
                <a:cubicBezTo>
                  <a:pt x="2406" y="5235"/>
                  <a:pt x="2522" y="5028"/>
                  <a:pt x="2722" y="4669"/>
                </a:cubicBezTo>
                <a:cubicBezTo>
                  <a:pt x="2994" y="4182"/>
                  <a:pt x="2994" y="4181"/>
                  <a:pt x="3085" y="4141"/>
                </a:cubicBezTo>
                <a:cubicBezTo>
                  <a:pt x="3183" y="4097"/>
                  <a:pt x="3347" y="4105"/>
                  <a:pt x="3452" y="4159"/>
                </a:cubicBezTo>
                <a:cubicBezTo>
                  <a:pt x="3549" y="4208"/>
                  <a:pt x="3648" y="4314"/>
                  <a:pt x="3682" y="4403"/>
                </a:cubicBezTo>
                <a:cubicBezTo>
                  <a:pt x="3735" y="4543"/>
                  <a:pt x="3726" y="4567"/>
                  <a:pt x="3322" y="5288"/>
                </a:cubicBezTo>
                <a:cubicBezTo>
                  <a:pt x="2772" y="6273"/>
                  <a:pt x="2781" y="6259"/>
                  <a:pt x="2700" y="6296"/>
                </a:cubicBezTo>
                <a:cubicBezTo>
                  <a:pt x="2634" y="6325"/>
                  <a:pt x="2468" y="6337"/>
                  <a:pt x="2406" y="6317"/>
                </a:cubicBezTo>
                <a:close/>
                <a:moveTo>
                  <a:pt x="7275" y="6158"/>
                </a:moveTo>
                <a:cubicBezTo>
                  <a:pt x="7045" y="6118"/>
                  <a:pt x="6863" y="5913"/>
                  <a:pt x="6897" y="5732"/>
                </a:cubicBezTo>
                <a:cubicBezTo>
                  <a:pt x="6903" y="5700"/>
                  <a:pt x="6938" y="5598"/>
                  <a:pt x="6975" y="5505"/>
                </a:cubicBezTo>
                <a:cubicBezTo>
                  <a:pt x="7011" y="5412"/>
                  <a:pt x="7139" y="5085"/>
                  <a:pt x="7258" y="4778"/>
                </a:cubicBezTo>
                <a:cubicBezTo>
                  <a:pt x="7544" y="4038"/>
                  <a:pt x="7556" y="4009"/>
                  <a:pt x="7596" y="3963"/>
                </a:cubicBezTo>
                <a:cubicBezTo>
                  <a:pt x="7695" y="3852"/>
                  <a:pt x="7904" y="3826"/>
                  <a:pt x="8073" y="3904"/>
                </a:cubicBezTo>
                <a:cubicBezTo>
                  <a:pt x="8239" y="3981"/>
                  <a:pt x="8323" y="4095"/>
                  <a:pt x="8323" y="4243"/>
                </a:cubicBezTo>
                <a:cubicBezTo>
                  <a:pt x="8323" y="4306"/>
                  <a:pt x="8298" y="4388"/>
                  <a:pt x="8225" y="4573"/>
                </a:cubicBezTo>
                <a:cubicBezTo>
                  <a:pt x="8172" y="4709"/>
                  <a:pt x="8066" y="4981"/>
                  <a:pt x="7989" y="5178"/>
                </a:cubicBezTo>
                <a:cubicBezTo>
                  <a:pt x="7653" y="6046"/>
                  <a:pt x="7653" y="6047"/>
                  <a:pt x="7580" y="6098"/>
                </a:cubicBezTo>
                <a:cubicBezTo>
                  <a:pt x="7503" y="6152"/>
                  <a:pt x="7380" y="6176"/>
                  <a:pt x="7275" y="6158"/>
                </a:cubicBezTo>
                <a:close/>
                <a:moveTo>
                  <a:pt x="5914" y="5629"/>
                </a:moveTo>
                <a:cubicBezTo>
                  <a:pt x="5887" y="5612"/>
                  <a:pt x="5519" y="5336"/>
                  <a:pt x="5098" y="5017"/>
                </a:cubicBezTo>
                <a:cubicBezTo>
                  <a:pt x="4228" y="4358"/>
                  <a:pt x="4248" y="4377"/>
                  <a:pt x="4261" y="4178"/>
                </a:cubicBezTo>
                <a:cubicBezTo>
                  <a:pt x="4269" y="4048"/>
                  <a:pt x="4315" y="3949"/>
                  <a:pt x="4412" y="3847"/>
                </a:cubicBezTo>
                <a:cubicBezTo>
                  <a:pt x="4530" y="3723"/>
                  <a:pt x="4681" y="3672"/>
                  <a:pt x="4815" y="3710"/>
                </a:cubicBezTo>
                <a:cubicBezTo>
                  <a:pt x="4859" y="3722"/>
                  <a:pt x="5140" y="3925"/>
                  <a:pt x="5673" y="4328"/>
                </a:cubicBezTo>
                <a:cubicBezTo>
                  <a:pt x="6544" y="4988"/>
                  <a:pt x="6539" y="4984"/>
                  <a:pt x="6539" y="5155"/>
                </a:cubicBezTo>
                <a:cubicBezTo>
                  <a:pt x="6539" y="5341"/>
                  <a:pt x="6419" y="5535"/>
                  <a:pt x="6252" y="5618"/>
                </a:cubicBezTo>
                <a:cubicBezTo>
                  <a:pt x="6143" y="5672"/>
                  <a:pt x="5991" y="5677"/>
                  <a:pt x="5914" y="5629"/>
                </a:cubicBezTo>
                <a:close/>
                <a:moveTo>
                  <a:pt x="2156" y="4352"/>
                </a:moveTo>
                <a:cubicBezTo>
                  <a:pt x="2079" y="4317"/>
                  <a:pt x="2039" y="4279"/>
                  <a:pt x="2039" y="4241"/>
                </a:cubicBezTo>
                <a:cubicBezTo>
                  <a:pt x="2039" y="4132"/>
                  <a:pt x="2395" y="3425"/>
                  <a:pt x="2437" y="3451"/>
                </a:cubicBezTo>
                <a:cubicBezTo>
                  <a:pt x="2473" y="3473"/>
                  <a:pt x="2709" y="3780"/>
                  <a:pt x="2731" y="3833"/>
                </a:cubicBezTo>
                <a:cubicBezTo>
                  <a:pt x="2763" y="3909"/>
                  <a:pt x="2762" y="3937"/>
                  <a:pt x="2728" y="4043"/>
                </a:cubicBezTo>
                <a:cubicBezTo>
                  <a:pt x="2653" y="4274"/>
                  <a:pt x="2349" y="4439"/>
                  <a:pt x="2156" y="4352"/>
                </a:cubicBezTo>
                <a:close/>
                <a:moveTo>
                  <a:pt x="5502" y="3395"/>
                </a:moveTo>
                <a:cubicBezTo>
                  <a:pt x="5267" y="3246"/>
                  <a:pt x="5213" y="2851"/>
                  <a:pt x="5408" y="2708"/>
                </a:cubicBezTo>
                <a:cubicBezTo>
                  <a:pt x="5439" y="2685"/>
                  <a:pt x="5748" y="2559"/>
                  <a:pt x="6096" y="2428"/>
                </a:cubicBezTo>
                <a:lnTo>
                  <a:pt x="6727" y="2190"/>
                </a:lnTo>
                <a:lnTo>
                  <a:pt x="6828" y="2238"/>
                </a:lnTo>
                <a:cubicBezTo>
                  <a:pt x="7052" y="2344"/>
                  <a:pt x="7539" y="2666"/>
                  <a:pt x="7539" y="2708"/>
                </a:cubicBezTo>
                <a:cubicBezTo>
                  <a:pt x="7539" y="2757"/>
                  <a:pt x="7388" y="2823"/>
                  <a:pt x="6604" y="3120"/>
                </a:cubicBezTo>
                <a:cubicBezTo>
                  <a:pt x="5643" y="3483"/>
                  <a:pt x="5641" y="3484"/>
                  <a:pt x="5502" y="3395"/>
                </a:cubicBezTo>
                <a:close/>
                <a:moveTo>
                  <a:pt x="3708" y="3312"/>
                </a:moveTo>
                <a:cubicBezTo>
                  <a:pt x="3569" y="3277"/>
                  <a:pt x="3454" y="3187"/>
                  <a:pt x="3398" y="3070"/>
                </a:cubicBezTo>
                <a:cubicBezTo>
                  <a:pt x="3375" y="3020"/>
                  <a:pt x="3356" y="2962"/>
                  <a:pt x="3356" y="2941"/>
                </a:cubicBezTo>
                <a:cubicBezTo>
                  <a:pt x="3356" y="2920"/>
                  <a:pt x="3403" y="2781"/>
                  <a:pt x="3460" y="2631"/>
                </a:cubicBezTo>
                <a:lnTo>
                  <a:pt x="3564" y="2358"/>
                </a:lnTo>
                <a:lnTo>
                  <a:pt x="3672" y="2298"/>
                </a:lnTo>
                <a:cubicBezTo>
                  <a:pt x="3885" y="2178"/>
                  <a:pt x="4208" y="2054"/>
                  <a:pt x="4484" y="1985"/>
                </a:cubicBezTo>
                <a:cubicBezTo>
                  <a:pt x="4543" y="1970"/>
                  <a:pt x="4595" y="1961"/>
                  <a:pt x="4599" y="1965"/>
                </a:cubicBezTo>
                <a:cubicBezTo>
                  <a:pt x="4603" y="1969"/>
                  <a:pt x="4591" y="2010"/>
                  <a:pt x="4572" y="2054"/>
                </a:cubicBezTo>
                <a:cubicBezTo>
                  <a:pt x="4552" y="2099"/>
                  <a:pt x="4489" y="2260"/>
                  <a:pt x="4431" y="2411"/>
                </a:cubicBezTo>
                <a:cubicBezTo>
                  <a:pt x="4202" y="3006"/>
                  <a:pt x="4139" y="3162"/>
                  <a:pt x="4115" y="3199"/>
                </a:cubicBezTo>
                <a:cubicBezTo>
                  <a:pt x="4053" y="3293"/>
                  <a:pt x="3852" y="3349"/>
                  <a:pt x="3708" y="331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srgbClr val="544F40"/>
              </a:solidFill>
              <a:latin typeface="Arial" panose="020B060402020202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89934" y="2083095"/>
            <a:ext cx="3779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38107" y="1375312"/>
            <a:ext cx="0" cy="14155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6" name="Straight Connector 4965"/>
          <p:cNvCxnSpPr/>
          <p:nvPr/>
        </p:nvCxnSpPr>
        <p:spPr>
          <a:xfrm>
            <a:off x="6017077" y="1375312"/>
            <a:ext cx="0" cy="14155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9" name="Straight Connector 4968"/>
          <p:cNvCxnSpPr/>
          <p:nvPr/>
        </p:nvCxnSpPr>
        <p:spPr>
          <a:xfrm>
            <a:off x="6996047" y="1375312"/>
            <a:ext cx="0" cy="14155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0" name="Straight Connector 4969"/>
          <p:cNvCxnSpPr/>
          <p:nvPr/>
        </p:nvCxnSpPr>
        <p:spPr>
          <a:xfrm>
            <a:off x="7975016" y="1375312"/>
            <a:ext cx="0" cy="14155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1" name="Rectangle 4970"/>
          <p:cNvSpPr/>
          <p:nvPr/>
        </p:nvSpPr>
        <p:spPr>
          <a:xfrm>
            <a:off x="4359761" y="2619453"/>
            <a:ext cx="528991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FFFFFF"/>
                </a:solidFill>
              </a:rPr>
              <a:t>Angioedema</a:t>
            </a:r>
          </a:p>
        </p:txBody>
      </p:sp>
      <p:sp>
        <p:nvSpPr>
          <p:cNvPr id="4972" name="Rectangle 4971"/>
          <p:cNvSpPr/>
          <p:nvPr/>
        </p:nvSpPr>
        <p:spPr>
          <a:xfrm>
            <a:off x="5353166" y="1888611"/>
            <a:ext cx="266098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800" dirty="0">
                <a:solidFill>
                  <a:srgbClr val="FFFFFF"/>
                </a:solidFill>
              </a:rPr>
              <a:t>Cough</a:t>
            </a:r>
          </a:p>
        </p:txBody>
      </p:sp>
      <p:sp>
        <p:nvSpPr>
          <p:cNvPr id="4973" name="Rectangle 4972"/>
          <p:cNvSpPr/>
          <p:nvPr/>
        </p:nvSpPr>
        <p:spPr>
          <a:xfrm>
            <a:off x="5455594" y="2619453"/>
            <a:ext cx="20037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FFFFFF"/>
                </a:solidFill>
              </a:rPr>
              <a:t>Rash</a:t>
            </a:r>
          </a:p>
        </p:txBody>
      </p:sp>
      <p:sp>
        <p:nvSpPr>
          <p:cNvPr id="4974" name="Rectangle 4973"/>
          <p:cNvSpPr/>
          <p:nvPr/>
        </p:nvSpPr>
        <p:spPr>
          <a:xfrm>
            <a:off x="6334055" y="1888611"/>
            <a:ext cx="359073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800" dirty="0">
                <a:solidFill>
                  <a:srgbClr val="FFFFFF"/>
                </a:solidFill>
              </a:rPr>
              <a:t>Dyspnea</a:t>
            </a:r>
          </a:p>
        </p:txBody>
      </p:sp>
      <p:sp>
        <p:nvSpPr>
          <p:cNvPr id="4975" name="Rectangle 4974"/>
          <p:cNvSpPr/>
          <p:nvPr/>
        </p:nvSpPr>
        <p:spPr>
          <a:xfrm>
            <a:off x="6392579" y="2619453"/>
            <a:ext cx="230832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FFFFFF"/>
                </a:solidFill>
              </a:rPr>
              <a:t>Fever</a:t>
            </a:r>
          </a:p>
        </p:txBody>
      </p:sp>
      <p:grpSp>
        <p:nvGrpSpPr>
          <p:cNvPr id="4074" name="Group 42"/>
          <p:cNvGrpSpPr/>
          <p:nvPr/>
        </p:nvGrpSpPr>
        <p:grpSpPr>
          <a:xfrm>
            <a:off x="7434370" y="2118108"/>
            <a:ext cx="238018" cy="497835"/>
            <a:chOff x="8408988" y="1389063"/>
            <a:chExt cx="1074737" cy="1685926"/>
          </a:xfrm>
          <a:solidFill>
            <a:schemeClr val="bg1"/>
          </a:solidFill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8597900" y="1389063"/>
              <a:ext cx="393700" cy="382588"/>
            </a:xfrm>
            <a:custGeom>
              <a:avLst/>
              <a:gdLst>
                <a:gd name="T0" fmla="*/ 80 w 131"/>
                <a:gd name="T1" fmla="*/ 0 h 128"/>
                <a:gd name="T2" fmla="*/ 130 w 131"/>
                <a:gd name="T3" fmla="*/ 61 h 128"/>
                <a:gd name="T4" fmla="*/ 79 w 131"/>
                <a:gd name="T5" fmla="*/ 123 h 128"/>
                <a:gd name="T6" fmla="*/ 8 w 131"/>
                <a:gd name="T7" fmla="*/ 79 h 128"/>
                <a:gd name="T8" fmla="*/ 42 w 131"/>
                <a:gd name="T9" fmla="*/ 6 h 128"/>
                <a:gd name="T10" fmla="*/ 55 w 131"/>
                <a:gd name="T11" fmla="*/ 0 h 128"/>
                <a:gd name="T12" fmla="*/ 80 w 131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28">
                  <a:moveTo>
                    <a:pt x="80" y="0"/>
                  </a:moveTo>
                  <a:cubicBezTo>
                    <a:pt x="110" y="10"/>
                    <a:pt x="129" y="28"/>
                    <a:pt x="130" y="61"/>
                  </a:cubicBezTo>
                  <a:cubicBezTo>
                    <a:pt x="131" y="92"/>
                    <a:pt x="108" y="119"/>
                    <a:pt x="79" y="123"/>
                  </a:cubicBezTo>
                  <a:cubicBezTo>
                    <a:pt x="46" y="128"/>
                    <a:pt x="17" y="110"/>
                    <a:pt x="8" y="79"/>
                  </a:cubicBezTo>
                  <a:cubicBezTo>
                    <a:pt x="0" y="50"/>
                    <a:pt x="14" y="19"/>
                    <a:pt x="42" y="6"/>
                  </a:cubicBezTo>
                  <a:cubicBezTo>
                    <a:pt x="46" y="4"/>
                    <a:pt x="51" y="2"/>
                    <a:pt x="55" y="0"/>
                  </a:cubicBezTo>
                  <a:cubicBezTo>
                    <a:pt x="63" y="0"/>
                    <a:pt x="71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8577263" y="2193926"/>
              <a:ext cx="449262" cy="881063"/>
            </a:xfrm>
            <a:custGeom>
              <a:avLst/>
              <a:gdLst>
                <a:gd name="T0" fmla="*/ 90 w 150"/>
                <a:gd name="T1" fmla="*/ 20 h 294"/>
                <a:gd name="T2" fmla="*/ 149 w 150"/>
                <a:gd name="T3" fmla="*/ 0 h 294"/>
                <a:gd name="T4" fmla="*/ 150 w 150"/>
                <a:gd name="T5" fmla="*/ 9 h 294"/>
                <a:gd name="T6" fmla="*/ 150 w 150"/>
                <a:gd name="T7" fmla="*/ 252 h 294"/>
                <a:gd name="T8" fmla="*/ 137 w 150"/>
                <a:gd name="T9" fmla="*/ 283 h 294"/>
                <a:gd name="T10" fmla="*/ 102 w 150"/>
                <a:gd name="T11" fmla="*/ 288 h 294"/>
                <a:gd name="T12" fmla="*/ 81 w 150"/>
                <a:gd name="T13" fmla="*/ 254 h 294"/>
                <a:gd name="T14" fmla="*/ 81 w 150"/>
                <a:gd name="T15" fmla="*/ 84 h 294"/>
                <a:gd name="T16" fmla="*/ 81 w 150"/>
                <a:gd name="T17" fmla="*/ 69 h 294"/>
                <a:gd name="T18" fmla="*/ 69 w 150"/>
                <a:gd name="T19" fmla="*/ 79 h 294"/>
                <a:gd name="T20" fmla="*/ 69 w 150"/>
                <a:gd name="T21" fmla="*/ 246 h 294"/>
                <a:gd name="T22" fmla="*/ 35 w 150"/>
                <a:gd name="T23" fmla="*/ 291 h 294"/>
                <a:gd name="T24" fmla="*/ 0 w 150"/>
                <a:gd name="T25" fmla="*/ 246 h 294"/>
                <a:gd name="T26" fmla="*/ 0 w 150"/>
                <a:gd name="T27" fmla="*/ 24 h 294"/>
                <a:gd name="T28" fmla="*/ 27 w 150"/>
                <a:gd name="T29" fmla="*/ 41 h 294"/>
                <a:gd name="T30" fmla="*/ 44 w 150"/>
                <a:gd name="T31" fmla="*/ 50 h 294"/>
                <a:gd name="T32" fmla="*/ 90 w 150"/>
                <a:gd name="T33" fmla="*/ 2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294">
                  <a:moveTo>
                    <a:pt x="90" y="20"/>
                  </a:moveTo>
                  <a:cubicBezTo>
                    <a:pt x="110" y="13"/>
                    <a:pt x="129" y="7"/>
                    <a:pt x="149" y="0"/>
                  </a:cubicBezTo>
                  <a:cubicBezTo>
                    <a:pt x="149" y="3"/>
                    <a:pt x="150" y="6"/>
                    <a:pt x="150" y="9"/>
                  </a:cubicBezTo>
                  <a:cubicBezTo>
                    <a:pt x="150" y="90"/>
                    <a:pt x="150" y="171"/>
                    <a:pt x="150" y="252"/>
                  </a:cubicBezTo>
                  <a:cubicBezTo>
                    <a:pt x="150" y="264"/>
                    <a:pt x="147" y="275"/>
                    <a:pt x="137" y="283"/>
                  </a:cubicBezTo>
                  <a:cubicBezTo>
                    <a:pt x="126" y="292"/>
                    <a:pt x="114" y="294"/>
                    <a:pt x="102" y="288"/>
                  </a:cubicBezTo>
                  <a:cubicBezTo>
                    <a:pt x="88" y="281"/>
                    <a:pt x="81" y="269"/>
                    <a:pt x="81" y="254"/>
                  </a:cubicBezTo>
                  <a:cubicBezTo>
                    <a:pt x="82" y="197"/>
                    <a:pt x="81" y="141"/>
                    <a:pt x="81" y="84"/>
                  </a:cubicBezTo>
                  <a:cubicBezTo>
                    <a:pt x="81" y="79"/>
                    <a:pt x="81" y="74"/>
                    <a:pt x="81" y="69"/>
                  </a:cubicBezTo>
                  <a:cubicBezTo>
                    <a:pt x="69" y="63"/>
                    <a:pt x="69" y="71"/>
                    <a:pt x="69" y="79"/>
                  </a:cubicBezTo>
                  <a:cubicBezTo>
                    <a:pt x="69" y="135"/>
                    <a:pt x="69" y="190"/>
                    <a:pt x="69" y="246"/>
                  </a:cubicBezTo>
                  <a:cubicBezTo>
                    <a:pt x="69" y="275"/>
                    <a:pt x="57" y="291"/>
                    <a:pt x="35" y="291"/>
                  </a:cubicBezTo>
                  <a:cubicBezTo>
                    <a:pt x="13" y="291"/>
                    <a:pt x="0" y="275"/>
                    <a:pt x="0" y="246"/>
                  </a:cubicBezTo>
                  <a:cubicBezTo>
                    <a:pt x="0" y="173"/>
                    <a:pt x="0" y="100"/>
                    <a:pt x="0" y="24"/>
                  </a:cubicBezTo>
                  <a:cubicBezTo>
                    <a:pt x="10" y="30"/>
                    <a:pt x="18" y="36"/>
                    <a:pt x="27" y="41"/>
                  </a:cubicBezTo>
                  <a:cubicBezTo>
                    <a:pt x="32" y="44"/>
                    <a:pt x="38" y="47"/>
                    <a:pt x="44" y="50"/>
                  </a:cubicBezTo>
                  <a:cubicBezTo>
                    <a:pt x="73" y="64"/>
                    <a:pt x="92" y="51"/>
                    <a:pt x="9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8408988" y="1679576"/>
              <a:ext cx="750887" cy="673100"/>
            </a:xfrm>
            <a:custGeom>
              <a:avLst/>
              <a:gdLst>
                <a:gd name="T0" fmla="*/ 191 w 250"/>
                <a:gd name="T1" fmla="*/ 117 h 225"/>
                <a:gd name="T2" fmla="*/ 143 w 250"/>
                <a:gd name="T3" fmla="*/ 136 h 225"/>
                <a:gd name="T4" fmla="*/ 125 w 250"/>
                <a:gd name="T5" fmla="*/ 171 h 225"/>
                <a:gd name="T6" fmla="*/ 69 w 250"/>
                <a:gd name="T7" fmla="*/ 136 h 225"/>
                <a:gd name="T8" fmla="*/ 86 w 250"/>
                <a:gd name="T9" fmla="*/ 154 h 225"/>
                <a:gd name="T10" fmla="*/ 126 w 250"/>
                <a:gd name="T11" fmla="*/ 179 h 225"/>
                <a:gd name="T12" fmla="*/ 139 w 250"/>
                <a:gd name="T13" fmla="*/ 210 h 225"/>
                <a:gd name="T14" fmla="*/ 108 w 250"/>
                <a:gd name="T15" fmla="*/ 219 h 225"/>
                <a:gd name="T16" fmla="*/ 87 w 250"/>
                <a:gd name="T17" fmla="*/ 209 h 225"/>
                <a:gd name="T18" fmla="*/ 51 w 250"/>
                <a:gd name="T19" fmla="*/ 14 h 225"/>
                <a:gd name="T20" fmla="*/ 82 w 250"/>
                <a:gd name="T21" fmla="*/ 12 h 225"/>
                <a:gd name="T22" fmla="*/ 181 w 250"/>
                <a:gd name="T23" fmla="*/ 10 h 225"/>
                <a:gd name="T24" fmla="*/ 204 w 250"/>
                <a:gd name="T25" fmla="*/ 7 h 225"/>
                <a:gd name="T26" fmla="*/ 247 w 250"/>
                <a:gd name="T27" fmla="*/ 102 h 225"/>
                <a:gd name="T28" fmla="*/ 216 w 250"/>
                <a:gd name="T29" fmla="*/ 155 h 225"/>
                <a:gd name="T30" fmla="*/ 159 w 250"/>
                <a:gd name="T31" fmla="*/ 182 h 225"/>
                <a:gd name="T32" fmla="*/ 131 w 250"/>
                <a:gd name="T33" fmla="*/ 168 h 225"/>
                <a:gd name="T34" fmla="*/ 147 w 250"/>
                <a:gd name="T35" fmla="*/ 140 h 225"/>
                <a:gd name="T36" fmla="*/ 193 w 250"/>
                <a:gd name="T37" fmla="*/ 121 h 225"/>
                <a:gd name="T38" fmla="*/ 191 w 250"/>
                <a:gd name="T39" fmla="*/ 11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0" h="225">
                  <a:moveTo>
                    <a:pt x="191" y="117"/>
                  </a:moveTo>
                  <a:cubicBezTo>
                    <a:pt x="175" y="123"/>
                    <a:pt x="159" y="129"/>
                    <a:pt x="143" y="136"/>
                  </a:cubicBezTo>
                  <a:cubicBezTo>
                    <a:pt x="129" y="141"/>
                    <a:pt x="124" y="151"/>
                    <a:pt x="125" y="171"/>
                  </a:cubicBezTo>
                  <a:cubicBezTo>
                    <a:pt x="110" y="169"/>
                    <a:pt x="105" y="165"/>
                    <a:pt x="69" y="136"/>
                  </a:cubicBezTo>
                  <a:cubicBezTo>
                    <a:pt x="75" y="142"/>
                    <a:pt x="79" y="149"/>
                    <a:pt x="86" y="154"/>
                  </a:cubicBezTo>
                  <a:cubicBezTo>
                    <a:pt x="99" y="163"/>
                    <a:pt x="112" y="171"/>
                    <a:pt x="126" y="179"/>
                  </a:cubicBezTo>
                  <a:cubicBezTo>
                    <a:pt x="139" y="186"/>
                    <a:pt x="145" y="198"/>
                    <a:pt x="139" y="210"/>
                  </a:cubicBezTo>
                  <a:cubicBezTo>
                    <a:pt x="134" y="221"/>
                    <a:pt x="121" y="225"/>
                    <a:pt x="108" y="219"/>
                  </a:cubicBezTo>
                  <a:cubicBezTo>
                    <a:pt x="101" y="216"/>
                    <a:pt x="94" y="212"/>
                    <a:pt x="87" y="209"/>
                  </a:cubicBezTo>
                  <a:cubicBezTo>
                    <a:pt x="1" y="160"/>
                    <a:pt x="0" y="81"/>
                    <a:pt x="51" y="14"/>
                  </a:cubicBezTo>
                  <a:cubicBezTo>
                    <a:pt x="61" y="0"/>
                    <a:pt x="71" y="0"/>
                    <a:pt x="82" y="12"/>
                  </a:cubicBezTo>
                  <a:cubicBezTo>
                    <a:pt x="110" y="40"/>
                    <a:pt x="154" y="40"/>
                    <a:pt x="181" y="10"/>
                  </a:cubicBezTo>
                  <a:cubicBezTo>
                    <a:pt x="189" y="2"/>
                    <a:pt x="197" y="1"/>
                    <a:pt x="204" y="7"/>
                  </a:cubicBezTo>
                  <a:cubicBezTo>
                    <a:pt x="231" y="33"/>
                    <a:pt x="250" y="63"/>
                    <a:pt x="247" y="102"/>
                  </a:cubicBezTo>
                  <a:cubicBezTo>
                    <a:pt x="246" y="125"/>
                    <a:pt x="234" y="144"/>
                    <a:pt x="216" y="155"/>
                  </a:cubicBezTo>
                  <a:cubicBezTo>
                    <a:pt x="198" y="166"/>
                    <a:pt x="179" y="175"/>
                    <a:pt x="159" y="182"/>
                  </a:cubicBezTo>
                  <a:cubicBezTo>
                    <a:pt x="147" y="187"/>
                    <a:pt x="135" y="180"/>
                    <a:pt x="131" y="168"/>
                  </a:cubicBezTo>
                  <a:cubicBezTo>
                    <a:pt x="127" y="156"/>
                    <a:pt x="134" y="145"/>
                    <a:pt x="147" y="140"/>
                  </a:cubicBezTo>
                  <a:cubicBezTo>
                    <a:pt x="163" y="134"/>
                    <a:pt x="178" y="127"/>
                    <a:pt x="193" y="121"/>
                  </a:cubicBezTo>
                  <a:cubicBezTo>
                    <a:pt x="192" y="120"/>
                    <a:pt x="192" y="118"/>
                    <a:pt x="19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9167813" y="2159001"/>
              <a:ext cx="315912" cy="128588"/>
            </a:xfrm>
            <a:custGeom>
              <a:avLst/>
              <a:gdLst>
                <a:gd name="T0" fmla="*/ 53 w 105"/>
                <a:gd name="T1" fmla="*/ 33 h 43"/>
                <a:gd name="T2" fmla="*/ 41 w 105"/>
                <a:gd name="T3" fmla="*/ 13 h 43"/>
                <a:gd name="T4" fmla="*/ 94 w 105"/>
                <a:gd name="T5" fmla="*/ 1 h 43"/>
                <a:gd name="T6" fmla="*/ 105 w 105"/>
                <a:gd name="T7" fmla="*/ 5 h 43"/>
                <a:gd name="T8" fmla="*/ 104 w 105"/>
                <a:gd name="T9" fmla="*/ 10 h 43"/>
                <a:gd name="T10" fmla="*/ 54 w 105"/>
                <a:gd name="T11" fmla="*/ 19 h 43"/>
                <a:gd name="T12" fmla="*/ 67 w 105"/>
                <a:gd name="T13" fmla="*/ 43 h 43"/>
                <a:gd name="T14" fmla="*/ 0 w 105"/>
                <a:gd name="T15" fmla="*/ 43 h 43"/>
                <a:gd name="T16" fmla="*/ 0 w 105"/>
                <a:gd name="T17" fmla="*/ 42 h 43"/>
                <a:gd name="T18" fmla="*/ 53 w 105"/>
                <a:gd name="T1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43">
                  <a:moveTo>
                    <a:pt x="53" y="33"/>
                  </a:moveTo>
                  <a:cubicBezTo>
                    <a:pt x="49" y="25"/>
                    <a:pt x="45" y="20"/>
                    <a:pt x="41" y="13"/>
                  </a:cubicBezTo>
                  <a:cubicBezTo>
                    <a:pt x="59" y="9"/>
                    <a:pt x="76" y="4"/>
                    <a:pt x="94" y="1"/>
                  </a:cubicBezTo>
                  <a:cubicBezTo>
                    <a:pt x="97" y="0"/>
                    <a:pt x="102" y="4"/>
                    <a:pt x="105" y="5"/>
                  </a:cubicBezTo>
                  <a:cubicBezTo>
                    <a:pt x="105" y="7"/>
                    <a:pt x="104" y="9"/>
                    <a:pt x="104" y="10"/>
                  </a:cubicBezTo>
                  <a:cubicBezTo>
                    <a:pt x="88" y="13"/>
                    <a:pt x="72" y="16"/>
                    <a:pt x="54" y="19"/>
                  </a:cubicBezTo>
                  <a:cubicBezTo>
                    <a:pt x="58" y="26"/>
                    <a:pt x="62" y="33"/>
                    <a:pt x="67" y="43"/>
                  </a:cubicBezTo>
                  <a:cubicBezTo>
                    <a:pt x="43" y="43"/>
                    <a:pt x="22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39"/>
                    <a:pt x="34" y="36"/>
                    <a:pt x="5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9156700" y="2341563"/>
              <a:ext cx="276225" cy="95250"/>
            </a:xfrm>
            <a:custGeom>
              <a:avLst/>
              <a:gdLst>
                <a:gd name="T0" fmla="*/ 50 w 92"/>
                <a:gd name="T1" fmla="*/ 10 h 32"/>
                <a:gd name="T2" fmla="*/ 49 w 92"/>
                <a:gd name="T3" fmla="*/ 32 h 32"/>
                <a:gd name="T4" fmla="*/ 0 w 92"/>
                <a:gd name="T5" fmla="*/ 6 h 32"/>
                <a:gd name="T6" fmla="*/ 1 w 92"/>
                <a:gd name="T7" fmla="*/ 4 h 32"/>
                <a:gd name="T8" fmla="*/ 42 w 92"/>
                <a:gd name="T9" fmla="*/ 20 h 32"/>
                <a:gd name="T10" fmla="*/ 43 w 92"/>
                <a:gd name="T11" fmla="*/ 0 h 32"/>
                <a:gd name="T12" fmla="*/ 87 w 92"/>
                <a:gd name="T13" fmla="*/ 14 h 32"/>
                <a:gd name="T14" fmla="*/ 92 w 92"/>
                <a:gd name="T15" fmla="*/ 21 h 32"/>
                <a:gd name="T16" fmla="*/ 84 w 92"/>
                <a:gd name="T17" fmla="*/ 23 h 32"/>
                <a:gd name="T18" fmla="*/ 50 w 92"/>
                <a:gd name="T1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32">
                  <a:moveTo>
                    <a:pt x="50" y="10"/>
                  </a:moveTo>
                  <a:cubicBezTo>
                    <a:pt x="50" y="18"/>
                    <a:pt x="49" y="24"/>
                    <a:pt x="49" y="32"/>
                  </a:cubicBezTo>
                  <a:cubicBezTo>
                    <a:pt x="32" y="23"/>
                    <a:pt x="16" y="15"/>
                    <a:pt x="0" y="6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14" y="9"/>
                    <a:pt x="27" y="14"/>
                    <a:pt x="42" y="20"/>
                  </a:cubicBezTo>
                  <a:cubicBezTo>
                    <a:pt x="42" y="13"/>
                    <a:pt x="43" y="7"/>
                    <a:pt x="43" y="0"/>
                  </a:cubicBezTo>
                  <a:cubicBezTo>
                    <a:pt x="58" y="5"/>
                    <a:pt x="73" y="9"/>
                    <a:pt x="87" y="14"/>
                  </a:cubicBezTo>
                  <a:cubicBezTo>
                    <a:pt x="90" y="15"/>
                    <a:pt x="91" y="18"/>
                    <a:pt x="92" y="21"/>
                  </a:cubicBezTo>
                  <a:cubicBezTo>
                    <a:pt x="89" y="21"/>
                    <a:pt x="86" y="23"/>
                    <a:pt x="84" y="23"/>
                  </a:cubicBezTo>
                  <a:cubicBezTo>
                    <a:pt x="73" y="19"/>
                    <a:pt x="62" y="15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9126538" y="2020888"/>
              <a:ext cx="185737" cy="196850"/>
            </a:xfrm>
            <a:custGeom>
              <a:avLst/>
              <a:gdLst>
                <a:gd name="T0" fmla="*/ 0 w 62"/>
                <a:gd name="T1" fmla="*/ 64 h 66"/>
                <a:gd name="T2" fmla="*/ 34 w 62"/>
                <a:gd name="T3" fmla="*/ 40 h 66"/>
                <a:gd name="T4" fmla="*/ 17 w 62"/>
                <a:gd name="T5" fmla="*/ 29 h 66"/>
                <a:gd name="T6" fmla="*/ 54 w 62"/>
                <a:gd name="T7" fmla="*/ 1 h 66"/>
                <a:gd name="T8" fmla="*/ 62 w 62"/>
                <a:gd name="T9" fmla="*/ 1 h 66"/>
                <a:gd name="T10" fmla="*/ 59 w 62"/>
                <a:gd name="T11" fmla="*/ 8 h 66"/>
                <a:gd name="T12" fmla="*/ 30 w 62"/>
                <a:gd name="T13" fmla="*/ 29 h 66"/>
                <a:gd name="T14" fmla="*/ 47 w 62"/>
                <a:gd name="T15" fmla="*/ 42 h 66"/>
                <a:gd name="T16" fmla="*/ 1 w 62"/>
                <a:gd name="T17" fmla="*/ 66 h 66"/>
                <a:gd name="T18" fmla="*/ 0 w 62"/>
                <a:gd name="T1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6">
                  <a:moveTo>
                    <a:pt x="0" y="64"/>
                  </a:moveTo>
                  <a:cubicBezTo>
                    <a:pt x="11" y="56"/>
                    <a:pt x="22" y="49"/>
                    <a:pt x="34" y="40"/>
                  </a:cubicBezTo>
                  <a:cubicBezTo>
                    <a:pt x="28" y="37"/>
                    <a:pt x="24" y="34"/>
                    <a:pt x="17" y="29"/>
                  </a:cubicBezTo>
                  <a:cubicBezTo>
                    <a:pt x="30" y="19"/>
                    <a:pt x="42" y="10"/>
                    <a:pt x="54" y="1"/>
                  </a:cubicBezTo>
                  <a:cubicBezTo>
                    <a:pt x="56" y="0"/>
                    <a:pt x="59" y="1"/>
                    <a:pt x="62" y="1"/>
                  </a:cubicBezTo>
                  <a:cubicBezTo>
                    <a:pt x="61" y="3"/>
                    <a:pt x="61" y="7"/>
                    <a:pt x="59" y="8"/>
                  </a:cubicBezTo>
                  <a:cubicBezTo>
                    <a:pt x="49" y="15"/>
                    <a:pt x="40" y="22"/>
                    <a:pt x="30" y="29"/>
                  </a:cubicBezTo>
                  <a:cubicBezTo>
                    <a:pt x="35" y="33"/>
                    <a:pt x="40" y="37"/>
                    <a:pt x="47" y="42"/>
                  </a:cubicBezTo>
                  <a:cubicBezTo>
                    <a:pt x="31" y="51"/>
                    <a:pt x="16" y="58"/>
                    <a:pt x="1" y="66"/>
                  </a:cubicBezTo>
                  <a:cubicBezTo>
                    <a:pt x="1" y="65"/>
                    <a:pt x="0" y="64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76" name="Rectangle 4975"/>
          <p:cNvSpPr/>
          <p:nvPr/>
        </p:nvSpPr>
        <p:spPr>
          <a:xfrm>
            <a:off x="7178365" y="2619453"/>
            <a:ext cx="68287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FFFFFF"/>
                </a:solidFill>
              </a:rPr>
              <a:t>Abdominal Pain </a:t>
            </a:r>
          </a:p>
        </p:txBody>
      </p:sp>
      <p:grpSp>
        <p:nvGrpSpPr>
          <p:cNvPr id="4076" name="Group 62"/>
          <p:cNvGrpSpPr/>
          <p:nvPr/>
        </p:nvGrpSpPr>
        <p:grpSpPr>
          <a:xfrm>
            <a:off x="8120303" y="1728555"/>
            <a:ext cx="536654" cy="674848"/>
            <a:chOff x="-2398713" y="2312988"/>
            <a:chExt cx="1814513" cy="1711325"/>
          </a:xfrm>
          <a:solidFill>
            <a:schemeClr val="bg1"/>
          </a:solidFill>
        </p:grpSpPr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-1447800" y="2312988"/>
              <a:ext cx="355600" cy="1708150"/>
            </a:xfrm>
            <a:custGeom>
              <a:avLst/>
              <a:gdLst>
                <a:gd name="T0" fmla="*/ 29 w 119"/>
                <a:gd name="T1" fmla="*/ 54 h 571"/>
                <a:gd name="T2" fmla="*/ 41 w 119"/>
                <a:gd name="T3" fmla="*/ 97 h 571"/>
                <a:gd name="T4" fmla="*/ 91 w 119"/>
                <a:gd name="T5" fmla="*/ 176 h 571"/>
                <a:gd name="T6" fmla="*/ 93 w 119"/>
                <a:gd name="T7" fmla="*/ 391 h 571"/>
                <a:gd name="T8" fmla="*/ 62 w 119"/>
                <a:gd name="T9" fmla="*/ 446 h 571"/>
                <a:gd name="T10" fmla="*/ 25 w 119"/>
                <a:gd name="T11" fmla="*/ 545 h 571"/>
                <a:gd name="T12" fmla="*/ 23 w 119"/>
                <a:gd name="T13" fmla="*/ 562 h 571"/>
                <a:gd name="T14" fmla="*/ 11 w 119"/>
                <a:gd name="T15" fmla="*/ 571 h 571"/>
                <a:gd name="T16" fmla="*/ 2 w 119"/>
                <a:gd name="T17" fmla="*/ 559 h 571"/>
                <a:gd name="T18" fmla="*/ 43 w 119"/>
                <a:gd name="T19" fmla="*/ 433 h 571"/>
                <a:gd name="T20" fmla="*/ 88 w 119"/>
                <a:gd name="T21" fmla="*/ 270 h 571"/>
                <a:gd name="T22" fmla="*/ 35 w 119"/>
                <a:gd name="T23" fmla="*/ 130 h 571"/>
                <a:gd name="T24" fmla="*/ 5 w 119"/>
                <a:gd name="T25" fmla="*/ 50 h 571"/>
                <a:gd name="T26" fmla="*/ 2 w 119"/>
                <a:gd name="T27" fmla="*/ 18 h 571"/>
                <a:gd name="T28" fmla="*/ 12 w 119"/>
                <a:gd name="T29" fmla="*/ 1 h 571"/>
                <a:gd name="T30" fmla="*/ 24 w 119"/>
                <a:gd name="T31" fmla="*/ 14 h 571"/>
                <a:gd name="T32" fmla="*/ 29 w 119"/>
                <a:gd name="T33" fmla="*/ 5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571">
                  <a:moveTo>
                    <a:pt x="29" y="54"/>
                  </a:moveTo>
                  <a:cubicBezTo>
                    <a:pt x="29" y="70"/>
                    <a:pt x="34" y="83"/>
                    <a:pt x="41" y="97"/>
                  </a:cubicBezTo>
                  <a:cubicBezTo>
                    <a:pt x="55" y="125"/>
                    <a:pt x="80" y="146"/>
                    <a:pt x="91" y="176"/>
                  </a:cubicBezTo>
                  <a:cubicBezTo>
                    <a:pt x="117" y="248"/>
                    <a:pt x="119" y="319"/>
                    <a:pt x="93" y="391"/>
                  </a:cubicBezTo>
                  <a:cubicBezTo>
                    <a:pt x="85" y="410"/>
                    <a:pt x="77" y="430"/>
                    <a:pt x="62" y="446"/>
                  </a:cubicBezTo>
                  <a:cubicBezTo>
                    <a:pt x="35" y="473"/>
                    <a:pt x="29" y="509"/>
                    <a:pt x="25" y="545"/>
                  </a:cubicBezTo>
                  <a:cubicBezTo>
                    <a:pt x="25" y="551"/>
                    <a:pt x="24" y="556"/>
                    <a:pt x="23" y="562"/>
                  </a:cubicBezTo>
                  <a:cubicBezTo>
                    <a:pt x="22" y="568"/>
                    <a:pt x="18" y="571"/>
                    <a:pt x="11" y="571"/>
                  </a:cubicBezTo>
                  <a:cubicBezTo>
                    <a:pt x="3" y="571"/>
                    <a:pt x="1" y="564"/>
                    <a:pt x="2" y="559"/>
                  </a:cubicBezTo>
                  <a:cubicBezTo>
                    <a:pt x="8" y="514"/>
                    <a:pt x="10" y="470"/>
                    <a:pt x="43" y="433"/>
                  </a:cubicBezTo>
                  <a:cubicBezTo>
                    <a:pt x="83" y="387"/>
                    <a:pt x="91" y="329"/>
                    <a:pt x="88" y="270"/>
                  </a:cubicBezTo>
                  <a:cubicBezTo>
                    <a:pt x="86" y="218"/>
                    <a:pt x="71" y="170"/>
                    <a:pt x="35" y="130"/>
                  </a:cubicBezTo>
                  <a:cubicBezTo>
                    <a:pt x="15" y="107"/>
                    <a:pt x="8" y="79"/>
                    <a:pt x="5" y="50"/>
                  </a:cubicBezTo>
                  <a:cubicBezTo>
                    <a:pt x="4" y="39"/>
                    <a:pt x="3" y="28"/>
                    <a:pt x="2" y="18"/>
                  </a:cubicBezTo>
                  <a:cubicBezTo>
                    <a:pt x="0" y="9"/>
                    <a:pt x="4" y="3"/>
                    <a:pt x="12" y="1"/>
                  </a:cubicBezTo>
                  <a:cubicBezTo>
                    <a:pt x="21" y="0"/>
                    <a:pt x="23" y="7"/>
                    <a:pt x="24" y="14"/>
                  </a:cubicBezTo>
                  <a:cubicBezTo>
                    <a:pt x="26" y="28"/>
                    <a:pt x="27" y="41"/>
                    <a:pt x="29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-1887538" y="2312988"/>
              <a:ext cx="338138" cy="1711325"/>
            </a:xfrm>
            <a:custGeom>
              <a:avLst/>
              <a:gdLst>
                <a:gd name="T0" fmla="*/ 111 w 113"/>
                <a:gd name="T1" fmla="*/ 17 h 572"/>
                <a:gd name="T2" fmla="*/ 79 w 113"/>
                <a:gd name="T3" fmla="*/ 127 h 572"/>
                <a:gd name="T4" fmla="*/ 42 w 113"/>
                <a:gd name="T5" fmla="*/ 186 h 572"/>
                <a:gd name="T6" fmla="*/ 24 w 113"/>
                <a:gd name="T7" fmla="*/ 281 h 572"/>
                <a:gd name="T8" fmla="*/ 46 w 113"/>
                <a:gd name="T9" fmla="*/ 396 h 572"/>
                <a:gd name="T10" fmla="*/ 72 w 113"/>
                <a:gd name="T11" fmla="*/ 436 h 572"/>
                <a:gd name="T12" fmla="*/ 105 w 113"/>
                <a:gd name="T13" fmla="*/ 510 h 572"/>
                <a:gd name="T14" fmla="*/ 111 w 113"/>
                <a:gd name="T15" fmla="*/ 553 h 572"/>
                <a:gd name="T16" fmla="*/ 102 w 113"/>
                <a:gd name="T17" fmla="*/ 571 h 572"/>
                <a:gd name="T18" fmla="*/ 89 w 113"/>
                <a:gd name="T19" fmla="*/ 557 h 572"/>
                <a:gd name="T20" fmla="*/ 83 w 113"/>
                <a:gd name="T21" fmla="*/ 515 h 572"/>
                <a:gd name="T22" fmla="*/ 58 w 113"/>
                <a:gd name="T23" fmla="*/ 455 h 572"/>
                <a:gd name="T24" fmla="*/ 2 w 113"/>
                <a:gd name="T25" fmla="*/ 297 h 572"/>
                <a:gd name="T26" fmla="*/ 22 w 113"/>
                <a:gd name="T27" fmla="*/ 176 h 572"/>
                <a:gd name="T28" fmla="*/ 51 w 113"/>
                <a:gd name="T29" fmla="*/ 126 h 572"/>
                <a:gd name="T30" fmla="*/ 87 w 113"/>
                <a:gd name="T31" fmla="*/ 30 h 572"/>
                <a:gd name="T32" fmla="*/ 89 w 113"/>
                <a:gd name="T33" fmla="*/ 14 h 572"/>
                <a:gd name="T34" fmla="*/ 103 w 113"/>
                <a:gd name="T35" fmla="*/ 1 h 572"/>
                <a:gd name="T36" fmla="*/ 111 w 113"/>
                <a:gd name="T37" fmla="*/ 1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572">
                  <a:moveTo>
                    <a:pt x="111" y="17"/>
                  </a:moveTo>
                  <a:cubicBezTo>
                    <a:pt x="104" y="54"/>
                    <a:pt x="108" y="96"/>
                    <a:pt x="79" y="127"/>
                  </a:cubicBezTo>
                  <a:cubicBezTo>
                    <a:pt x="62" y="144"/>
                    <a:pt x="50" y="164"/>
                    <a:pt x="42" y="186"/>
                  </a:cubicBezTo>
                  <a:cubicBezTo>
                    <a:pt x="31" y="216"/>
                    <a:pt x="24" y="248"/>
                    <a:pt x="24" y="281"/>
                  </a:cubicBezTo>
                  <a:cubicBezTo>
                    <a:pt x="22" y="321"/>
                    <a:pt x="32" y="359"/>
                    <a:pt x="46" y="396"/>
                  </a:cubicBezTo>
                  <a:cubicBezTo>
                    <a:pt x="51" y="411"/>
                    <a:pt x="62" y="424"/>
                    <a:pt x="72" y="436"/>
                  </a:cubicBezTo>
                  <a:cubicBezTo>
                    <a:pt x="91" y="457"/>
                    <a:pt x="102" y="481"/>
                    <a:pt x="105" y="510"/>
                  </a:cubicBezTo>
                  <a:cubicBezTo>
                    <a:pt x="107" y="524"/>
                    <a:pt x="109" y="539"/>
                    <a:pt x="111" y="553"/>
                  </a:cubicBezTo>
                  <a:cubicBezTo>
                    <a:pt x="112" y="561"/>
                    <a:pt x="113" y="570"/>
                    <a:pt x="102" y="571"/>
                  </a:cubicBezTo>
                  <a:cubicBezTo>
                    <a:pt x="91" y="572"/>
                    <a:pt x="90" y="564"/>
                    <a:pt x="89" y="557"/>
                  </a:cubicBezTo>
                  <a:cubicBezTo>
                    <a:pt x="87" y="543"/>
                    <a:pt x="85" y="529"/>
                    <a:pt x="83" y="515"/>
                  </a:cubicBezTo>
                  <a:cubicBezTo>
                    <a:pt x="81" y="492"/>
                    <a:pt x="73" y="472"/>
                    <a:pt x="58" y="455"/>
                  </a:cubicBezTo>
                  <a:cubicBezTo>
                    <a:pt x="19" y="409"/>
                    <a:pt x="4" y="355"/>
                    <a:pt x="2" y="297"/>
                  </a:cubicBezTo>
                  <a:cubicBezTo>
                    <a:pt x="0" y="255"/>
                    <a:pt x="7" y="215"/>
                    <a:pt x="22" y="176"/>
                  </a:cubicBezTo>
                  <a:cubicBezTo>
                    <a:pt x="29" y="158"/>
                    <a:pt x="39" y="140"/>
                    <a:pt x="51" y="126"/>
                  </a:cubicBezTo>
                  <a:cubicBezTo>
                    <a:pt x="77" y="99"/>
                    <a:pt x="84" y="66"/>
                    <a:pt x="87" y="30"/>
                  </a:cubicBezTo>
                  <a:cubicBezTo>
                    <a:pt x="88" y="25"/>
                    <a:pt x="89" y="19"/>
                    <a:pt x="89" y="14"/>
                  </a:cubicBezTo>
                  <a:cubicBezTo>
                    <a:pt x="90" y="5"/>
                    <a:pt x="94" y="0"/>
                    <a:pt x="103" y="1"/>
                  </a:cubicBezTo>
                  <a:cubicBezTo>
                    <a:pt x="111" y="2"/>
                    <a:pt x="112" y="9"/>
                    <a:pt x="1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-1536700" y="2671763"/>
              <a:ext cx="74613" cy="987425"/>
            </a:xfrm>
            <a:custGeom>
              <a:avLst/>
              <a:gdLst>
                <a:gd name="T0" fmla="*/ 24 w 25"/>
                <a:gd name="T1" fmla="*/ 166 h 330"/>
                <a:gd name="T2" fmla="*/ 24 w 25"/>
                <a:gd name="T3" fmla="*/ 312 h 330"/>
                <a:gd name="T4" fmla="*/ 13 w 25"/>
                <a:gd name="T5" fmla="*/ 330 h 330"/>
                <a:gd name="T6" fmla="*/ 2 w 25"/>
                <a:gd name="T7" fmla="*/ 312 h 330"/>
                <a:gd name="T8" fmla="*/ 2 w 25"/>
                <a:gd name="T9" fmla="*/ 19 h 330"/>
                <a:gd name="T10" fmla="*/ 7 w 25"/>
                <a:gd name="T11" fmla="*/ 5 h 330"/>
                <a:gd name="T12" fmla="*/ 24 w 25"/>
                <a:gd name="T13" fmla="*/ 18 h 330"/>
                <a:gd name="T14" fmla="*/ 24 w 25"/>
                <a:gd name="T15" fmla="*/ 16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30">
                  <a:moveTo>
                    <a:pt x="24" y="166"/>
                  </a:moveTo>
                  <a:cubicBezTo>
                    <a:pt x="24" y="215"/>
                    <a:pt x="24" y="264"/>
                    <a:pt x="24" y="312"/>
                  </a:cubicBezTo>
                  <a:cubicBezTo>
                    <a:pt x="24" y="320"/>
                    <a:pt x="25" y="330"/>
                    <a:pt x="13" y="330"/>
                  </a:cubicBezTo>
                  <a:cubicBezTo>
                    <a:pt x="1" y="330"/>
                    <a:pt x="2" y="320"/>
                    <a:pt x="2" y="312"/>
                  </a:cubicBezTo>
                  <a:cubicBezTo>
                    <a:pt x="2" y="214"/>
                    <a:pt x="2" y="117"/>
                    <a:pt x="2" y="19"/>
                  </a:cubicBezTo>
                  <a:cubicBezTo>
                    <a:pt x="2" y="14"/>
                    <a:pt x="0" y="8"/>
                    <a:pt x="7" y="5"/>
                  </a:cubicBezTo>
                  <a:cubicBezTo>
                    <a:pt x="19" y="0"/>
                    <a:pt x="24" y="3"/>
                    <a:pt x="24" y="18"/>
                  </a:cubicBezTo>
                  <a:cubicBezTo>
                    <a:pt x="25" y="68"/>
                    <a:pt x="24" y="117"/>
                    <a:pt x="24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-1411288" y="2795588"/>
              <a:ext cx="160338" cy="752475"/>
            </a:xfrm>
            <a:custGeom>
              <a:avLst/>
              <a:gdLst>
                <a:gd name="T0" fmla="*/ 54 w 54"/>
                <a:gd name="T1" fmla="*/ 125 h 252"/>
                <a:gd name="T2" fmla="*/ 29 w 54"/>
                <a:gd name="T3" fmla="*/ 235 h 252"/>
                <a:gd name="T4" fmla="*/ 11 w 54"/>
                <a:gd name="T5" fmla="*/ 247 h 252"/>
                <a:gd name="T6" fmla="*/ 9 w 54"/>
                <a:gd name="T7" fmla="*/ 225 h 252"/>
                <a:gd name="T8" fmla="*/ 8 w 54"/>
                <a:gd name="T9" fmla="*/ 23 h 252"/>
                <a:gd name="T10" fmla="*/ 10 w 54"/>
                <a:gd name="T11" fmla="*/ 4 h 252"/>
                <a:gd name="T12" fmla="*/ 29 w 54"/>
                <a:gd name="T13" fmla="*/ 15 h 252"/>
                <a:gd name="T14" fmla="*/ 54 w 54"/>
                <a:gd name="T15" fmla="*/ 12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252">
                  <a:moveTo>
                    <a:pt x="54" y="125"/>
                  </a:moveTo>
                  <a:cubicBezTo>
                    <a:pt x="54" y="163"/>
                    <a:pt x="46" y="200"/>
                    <a:pt x="29" y="235"/>
                  </a:cubicBezTo>
                  <a:cubicBezTo>
                    <a:pt x="26" y="242"/>
                    <a:pt x="22" y="252"/>
                    <a:pt x="11" y="247"/>
                  </a:cubicBezTo>
                  <a:cubicBezTo>
                    <a:pt x="0" y="242"/>
                    <a:pt x="5" y="233"/>
                    <a:pt x="9" y="225"/>
                  </a:cubicBezTo>
                  <a:cubicBezTo>
                    <a:pt x="39" y="158"/>
                    <a:pt x="39" y="91"/>
                    <a:pt x="8" y="23"/>
                  </a:cubicBezTo>
                  <a:cubicBezTo>
                    <a:pt x="5" y="17"/>
                    <a:pt x="0" y="8"/>
                    <a:pt x="10" y="4"/>
                  </a:cubicBezTo>
                  <a:cubicBezTo>
                    <a:pt x="19" y="0"/>
                    <a:pt x="25" y="5"/>
                    <a:pt x="29" y="15"/>
                  </a:cubicBezTo>
                  <a:cubicBezTo>
                    <a:pt x="45" y="50"/>
                    <a:pt x="54" y="86"/>
                    <a:pt x="5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-1746250" y="2800351"/>
              <a:ext cx="152400" cy="742950"/>
            </a:xfrm>
            <a:custGeom>
              <a:avLst/>
              <a:gdLst>
                <a:gd name="T0" fmla="*/ 0 w 51"/>
                <a:gd name="T1" fmla="*/ 123 h 248"/>
                <a:gd name="T2" fmla="*/ 16 w 51"/>
                <a:gd name="T3" fmla="*/ 39 h 248"/>
                <a:gd name="T4" fmla="*/ 27 w 51"/>
                <a:gd name="T5" fmla="*/ 9 h 248"/>
                <a:gd name="T6" fmla="*/ 41 w 51"/>
                <a:gd name="T7" fmla="*/ 2 h 248"/>
                <a:gd name="T8" fmla="*/ 46 w 51"/>
                <a:gd name="T9" fmla="*/ 16 h 248"/>
                <a:gd name="T10" fmla="*/ 27 w 51"/>
                <a:gd name="T11" fmla="*/ 77 h 248"/>
                <a:gd name="T12" fmla="*/ 45 w 51"/>
                <a:gd name="T13" fmla="*/ 223 h 248"/>
                <a:gd name="T14" fmla="*/ 49 w 51"/>
                <a:gd name="T15" fmla="*/ 231 h 248"/>
                <a:gd name="T16" fmla="*/ 43 w 51"/>
                <a:gd name="T17" fmla="*/ 245 h 248"/>
                <a:gd name="T18" fmla="*/ 29 w 51"/>
                <a:gd name="T19" fmla="*/ 240 h 248"/>
                <a:gd name="T20" fmla="*/ 16 w 51"/>
                <a:gd name="T21" fmla="*/ 212 h 248"/>
                <a:gd name="T22" fmla="*/ 0 w 51"/>
                <a:gd name="T23" fmla="*/ 12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248">
                  <a:moveTo>
                    <a:pt x="0" y="123"/>
                  </a:moveTo>
                  <a:cubicBezTo>
                    <a:pt x="1" y="94"/>
                    <a:pt x="3" y="66"/>
                    <a:pt x="16" y="39"/>
                  </a:cubicBezTo>
                  <a:cubicBezTo>
                    <a:pt x="20" y="29"/>
                    <a:pt x="22" y="19"/>
                    <a:pt x="27" y="9"/>
                  </a:cubicBezTo>
                  <a:cubicBezTo>
                    <a:pt x="30" y="2"/>
                    <a:pt x="36" y="0"/>
                    <a:pt x="41" y="2"/>
                  </a:cubicBezTo>
                  <a:cubicBezTo>
                    <a:pt x="48" y="3"/>
                    <a:pt x="47" y="10"/>
                    <a:pt x="46" y="16"/>
                  </a:cubicBezTo>
                  <a:cubicBezTo>
                    <a:pt x="41" y="37"/>
                    <a:pt x="31" y="56"/>
                    <a:pt x="27" y="77"/>
                  </a:cubicBezTo>
                  <a:cubicBezTo>
                    <a:pt x="18" y="128"/>
                    <a:pt x="23" y="176"/>
                    <a:pt x="45" y="223"/>
                  </a:cubicBezTo>
                  <a:cubicBezTo>
                    <a:pt x="47" y="226"/>
                    <a:pt x="48" y="228"/>
                    <a:pt x="49" y="231"/>
                  </a:cubicBezTo>
                  <a:cubicBezTo>
                    <a:pt x="51" y="237"/>
                    <a:pt x="49" y="242"/>
                    <a:pt x="43" y="245"/>
                  </a:cubicBezTo>
                  <a:cubicBezTo>
                    <a:pt x="37" y="248"/>
                    <a:pt x="32" y="246"/>
                    <a:pt x="29" y="240"/>
                  </a:cubicBezTo>
                  <a:cubicBezTo>
                    <a:pt x="24" y="231"/>
                    <a:pt x="20" y="222"/>
                    <a:pt x="16" y="212"/>
                  </a:cubicBezTo>
                  <a:cubicBezTo>
                    <a:pt x="6" y="184"/>
                    <a:pt x="0" y="154"/>
                    <a:pt x="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-2305050" y="3395663"/>
              <a:ext cx="325438" cy="239713"/>
            </a:xfrm>
            <a:custGeom>
              <a:avLst/>
              <a:gdLst>
                <a:gd name="T0" fmla="*/ 0 w 109"/>
                <a:gd name="T1" fmla="*/ 76 h 80"/>
                <a:gd name="T2" fmla="*/ 56 w 109"/>
                <a:gd name="T3" fmla="*/ 0 h 80"/>
                <a:gd name="T4" fmla="*/ 62 w 109"/>
                <a:gd name="T5" fmla="*/ 33 h 80"/>
                <a:gd name="T6" fmla="*/ 109 w 109"/>
                <a:gd name="T7" fmla="*/ 9 h 80"/>
                <a:gd name="T8" fmla="*/ 61 w 109"/>
                <a:gd name="T9" fmla="*/ 75 h 80"/>
                <a:gd name="T10" fmla="*/ 56 w 109"/>
                <a:gd name="T11" fmla="*/ 79 h 80"/>
                <a:gd name="T12" fmla="*/ 54 w 109"/>
                <a:gd name="T13" fmla="*/ 72 h 80"/>
                <a:gd name="T14" fmla="*/ 53 w 109"/>
                <a:gd name="T15" fmla="*/ 63 h 80"/>
                <a:gd name="T16" fmla="*/ 36 w 109"/>
                <a:gd name="T17" fmla="*/ 57 h 80"/>
                <a:gd name="T18" fmla="*/ 0 w 109"/>
                <a:gd name="T1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0">
                  <a:moveTo>
                    <a:pt x="0" y="76"/>
                  </a:moveTo>
                  <a:cubicBezTo>
                    <a:pt x="18" y="51"/>
                    <a:pt x="36" y="26"/>
                    <a:pt x="56" y="0"/>
                  </a:cubicBezTo>
                  <a:cubicBezTo>
                    <a:pt x="58" y="12"/>
                    <a:pt x="60" y="22"/>
                    <a:pt x="62" y="33"/>
                  </a:cubicBezTo>
                  <a:cubicBezTo>
                    <a:pt x="79" y="26"/>
                    <a:pt x="91" y="13"/>
                    <a:pt x="109" y="9"/>
                  </a:cubicBezTo>
                  <a:cubicBezTo>
                    <a:pt x="96" y="33"/>
                    <a:pt x="76" y="52"/>
                    <a:pt x="61" y="75"/>
                  </a:cubicBezTo>
                  <a:cubicBezTo>
                    <a:pt x="60" y="77"/>
                    <a:pt x="59" y="80"/>
                    <a:pt x="56" y="79"/>
                  </a:cubicBezTo>
                  <a:cubicBezTo>
                    <a:pt x="53" y="77"/>
                    <a:pt x="53" y="74"/>
                    <a:pt x="54" y="72"/>
                  </a:cubicBezTo>
                  <a:cubicBezTo>
                    <a:pt x="57" y="68"/>
                    <a:pt x="54" y="66"/>
                    <a:pt x="53" y="63"/>
                  </a:cubicBezTo>
                  <a:cubicBezTo>
                    <a:pt x="50" y="53"/>
                    <a:pt x="47" y="49"/>
                    <a:pt x="36" y="57"/>
                  </a:cubicBezTo>
                  <a:cubicBezTo>
                    <a:pt x="25" y="65"/>
                    <a:pt x="15" y="75"/>
                    <a:pt x="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-2293938" y="2711451"/>
              <a:ext cx="314325" cy="212725"/>
            </a:xfrm>
            <a:custGeom>
              <a:avLst/>
              <a:gdLst>
                <a:gd name="T0" fmla="*/ 0 w 105"/>
                <a:gd name="T1" fmla="*/ 1 h 71"/>
                <a:gd name="T2" fmla="*/ 39 w 105"/>
                <a:gd name="T3" fmla="*/ 23 h 71"/>
                <a:gd name="T4" fmla="*/ 49 w 105"/>
                <a:gd name="T5" fmla="*/ 18 h 71"/>
                <a:gd name="T6" fmla="*/ 51 w 105"/>
                <a:gd name="T7" fmla="*/ 10 h 71"/>
                <a:gd name="T8" fmla="*/ 56 w 105"/>
                <a:gd name="T9" fmla="*/ 1 h 71"/>
                <a:gd name="T10" fmla="*/ 64 w 105"/>
                <a:gd name="T11" fmla="*/ 7 h 71"/>
                <a:gd name="T12" fmla="*/ 105 w 105"/>
                <a:gd name="T13" fmla="*/ 69 h 71"/>
                <a:gd name="T14" fmla="*/ 67 w 105"/>
                <a:gd name="T15" fmla="*/ 46 h 71"/>
                <a:gd name="T16" fmla="*/ 58 w 105"/>
                <a:gd name="T17" fmla="*/ 50 h 71"/>
                <a:gd name="T18" fmla="*/ 52 w 105"/>
                <a:gd name="T19" fmla="*/ 71 h 71"/>
                <a:gd name="T20" fmla="*/ 0 w 105"/>
                <a:gd name="T21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71">
                  <a:moveTo>
                    <a:pt x="0" y="1"/>
                  </a:moveTo>
                  <a:cubicBezTo>
                    <a:pt x="15" y="6"/>
                    <a:pt x="27" y="15"/>
                    <a:pt x="39" y="23"/>
                  </a:cubicBezTo>
                  <a:cubicBezTo>
                    <a:pt x="46" y="27"/>
                    <a:pt x="48" y="25"/>
                    <a:pt x="49" y="18"/>
                  </a:cubicBezTo>
                  <a:cubicBezTo>
                    <a:pt x="49" y="15"/>
                    <a:pt x="50" y="12"/>
                    <a:pt x="51" y="10"/>
                  </a:cubicBezTo>
                  <a:cubicBezTo>
                    <a:pt x="52" y="6"/>
                    <a:pt x="50" y="1"/>
                    <a:pt x="56" y="1"/>
                  </a:cubicBezTo>
                  <a:cubicBezTo>
                    <a:pt x="60" y="0"/>
                    <a:pt x="62" y="4"/>
                    <a:pt x="64" y="7"/>
                  </a:cubicBezTo>
                  <a:cubicBezTo>
                    <a:pt x="79" y="28"/>
                    <a:pt x="96" y="47"/>
                    <a:pt x="105" y="69"/>
                  </a:cubicBezTo>
                  <a:cubicBezTo>
                    <a:pt x="92" y="64"/>
                    <a:pt x="80" y="55"/>
                    <a:pt x="67" y="46"/>
                  </a:cubicBezTo>
                  <a:cubicBezTo>
                    <a:pt x="62" y="42"/>
                    <a:pt x="59" y="42"/>
                    <a:pt x="58" y="50"/>
                  </a:cubicBezTo>
                  <a:cubicBezTo>
                    <a:pt x="57" y="57"/>
                    <a:pt x="54" y="64"/>
                    <a:pt x="52" y="71"/>
                  </a:cubicBezTo>
                  <a:cubicBezTo>
                    <a:pt x="33" y="49"/>
                    <a:pt x="15" y="27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-1017588" y="2687638"/>
              <a:ext cx="325438" cy="238125"/>
            </a:xfrm>
            <a:custGeom>
              <a:avLst/>
              <a:gdLst>
                <a:gd name="T0" fmla="*/ 51 w 109"/>
                <a:gd name="T1" fmla="*/ 0 h 80"/>
                <a:gd name="T2" fmla="*/ 53 w 109"/>
                <a:gd name="T3" fmla="*/ 20 h 80"/>
                <a:gd name="T4" fmla="*/ 70 w 109"/>
                <a:gd name="T5" fmla="*/ 28 h 80"/>
                <a:gd name="T6" fmla="*/ 109 w 109"/>
                <a:gd name="T7" fmla="*/ 6 h 80"/>
                <a:gd name="T8" fmla="*/ 54 w 109"/>
                <a:gd name="T9" fmla="*/ 80 h 80"/>
                <a:gd name="T10" fmla="*/ 49 w 109"/>
                <a:gd name="T11" fmla="*/ 67 h 80"/>
                <a:gd name="T12" fmla="*/ 28 w 109"/>
                <a:gd name="T13" fmla="*/ 60 h 80"/>
                <a:gd name="T14" fmla="*/ 0 w 109"/>
                <a:gd name="T15" fmla="*/ 75 h 80"/>
                <a:gd name="T16" fmla="*/ 51 w 109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80">
                  <a:moveTo>
                    <a:pt x="51" y="0"/>
                  </a:moveTo>
                  <a:cubicBezTo>
                    <a:pt x="53" y="9"/>
                    <a:pt x="53" y="14"/>
                    <a:pt x="53" y="20"/>
                  </a:cubicBezTo>
                  <a:cubicBezTo>
                    <a:pt x="54" y="33"/>
                    <a:pt x="58" y="35"/>
                    <a:pt x="70" y="28"/>
                  </a:cubicBezTo>
                  <a:cubicBezTo>
                    <a:pt x="82" y="21"/>
                    <a:pt x="92" y="11"/>
                    <a:pt x="109" y="6"/>
                  </a:cubicBezTo>
                  <a:cubicBezTo>
                    <a:pt x="90" y="32"/>
                    <a:pt x="72" y="56"/>
                    <a:pt x="54" y="80"/>
                  </a:cubicBezTo>
                  <a:cubicBezTo>
                    <a:pt x="52" y="75"/>
                    <a:pt x="50" y="71"/>
                    <a:pt x="49" y="67"/>
                  </a:cubicBezTo>
                  <a:cubicBezTo>
                    <a:pt x="43" y="50"/>
                    <a:pt x="43" y="50"/>
                    <a:pt x="28" y="60"/>
                  </a:cubicBezTo>
                  <a:cubicBezTo>
                    <a:pt x="20" y="66"/>
                    <a:pt x="13" y="72"/>
                    <a:pt x="0" y="75"/>
                  </a:cubicBezTo>
                  <a:cubicBezTo>
                    <a:pt x="15" y="48"/>
                    <a:pt x="34" y="26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-1011238" y="3392488"/>
              <a:ext cx="301625" cy="242888"/>
            </a:xfrm>
            <a:custGeom>
              <a:avLst/>
              <a:gdLst>
                <a:gd name="T0" fmla="*/ 0 w 101"/>
                <a:gd name="T1" fmla="*/ 8 h 81"/>
                <a:gd name="T2" fmla="*/ 44 w 101"/>
                <a:gd name="T3" fmla="*/ 35 h 81"/>
                <a:gd name="T4" fmla="*/ 51 w 101"/>
                <a:gd name="T5" fmla="*/ 0 h 81"/>
                <a:gd name="T6" fmla="*/ 101 w 101"/>
                <a:gd name="T7" fmla="*/ 69 h 81"/>
                <a:gd name="T8" fmla="*/ 67 w 101"/>
                <a:gd name="T9" fmla="*/ 55 h 81"/>
                <a:gd name="T10" fmla="*/ 55 w 101"/>
                <a:gd name="T11" fmla="*/ 59 h 81"/>
                <a:gd name="T12" fmla="*/ 49 w 101"/>
                <a:gd name="T13" fmla="*/ 81 h 81"/>
                <a:gd name="T14" fmla="*/ 0 w 101"/>
                <a:gd name="T15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81">
                  <a:moveTo>
                    <a:pt x="0" y="8"/>
                  </a:moveTo>
                  <a:cubicBezTo>
                    <a:pt x="14" y="17"/>
                    <a:pt x="29" y="25"/>
                    <a:pt x="44" y="35"/>
                  </a:cubicBezTo>
                  <a:cubicBezTo>
                    <a:pt x="47" y="23"/>
                    <a:pt x="49" y="12"/>
                    <a:pt x="51" y="0"/>
                  </a:cubicBezTo>
                  <a:cubicBezTo>
                    <a:pt x="68" y="23"/>
                    <a:pt x="84" y="46"/>
                    <a:pt x="101" y="69"/>
                  </a:cubicBezTo>
                  <a:cubicBezTo>
                    <a:pt x="85" y="72"/>
                    <a:pt x="76" y="61"/>
                    <a:pt x="67" y="55"/>
                  </a:cubicBezTo>
                  <a:cubicBezTo>
                    <a:pt x="60" y="50"/>
                    <a:pt x="57" y="49"/>
                    <a:pt x="55" y="59"/>
                  </a:cubicBezTo>
                  <a:cubicBezTo>
                    <a:pt x="54" y="66"/>
                    <a:pt x="52" y="72"/>
                    <a:pt x="49" y="81"/>
                  </a:cubicBezTo>
                  <a:cubicBezTo>
                    <a:pt x="32" y="57"/>
                    <a:pt x="12" y="3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-981075" y="3070226"/>
              <a:ext cx="396875" cy="206375"/>
            </a:xfrm>
            <a:custGeom>
              <a:avLst/>
              <a:gdLst>
                <a:gd name="T0" fmla="*/ 86 w 133"/>
                <a:gd name="T1" fmla="*/ 2 h 69"/>
                <a:gd name="T2" fmla="*/ 86 w 133"/>
                <a:gd name="T3" fmla="*/ 7 h 69"/>
                <a:gd name="T4" fmla="*/ 83 w 133"/>
                <a:gd name="T5" fmla="*/ 29 h 69"/>
                <a:gd name="T6" fmla="*/ 107 w 133"/>
                <a:gd name="T7" fmla="*/ 28 h 69"/>
                <a:gd name="T8" fmla="*/ 133 w 133"/>
                <a:gd name="T9" fmla="*/ 30 h 69"/>
                <a:gd name="T10" fmla="*/ 58 w 133"/>
                <a:gd name="T11" fmla="*/ 69 h 69"/>
                <a:gd name="T12" fmla="*/ 62 w 133"/>
                <a:gd name="T13" fmla="*/ 39 h 69"/>
                <a:gd name="T14" fmla="*/ 0 w 133"/>
                <a:gd name="T15" fmla="*/ 44 h 69"/>
                <a:gd name="T16" fmla="*/ 71 w 133"/>
                <a:gd name="T17" fmla="*/ 6 h 69"/>
                <a:gd name="T18" fmla="*/ 86 w 133"/>
                <a:gd name="T19" fmla="*/ 3 h 69"/>
                <a:gd name="T20" fmla="*/ 86 w 133"/>
                <a:gd name="T21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69">
                  <a:moveTo>
                    <a:pt x="86" y="2"/>
                  </a:moveTo>
                  <a:cubicBezTo>
                    <a:pt x="86" y="4"/>
                    <a:pt x="86" y="5"/>
                    <a:pt x="86" y="7"/>
                  </a:cubicBezTo>
                  <a:cubicBezTo>
                    <a:pt x="85" y="15"/>
                    <a:pt x="77" y="24"/>
                    <a:pt x="83" y="29"/>
                  </a:cubicBezTo>
                  <a:cubicBezTo>
                    <a:pt x="88" y="33"/>
                    <a:pt x="99" y="29"/>
                    <a:pt x="107" y="28"/>
                  </a:cubicBezTo>
                  <a:cubicBezTo>
                    <a:pt x="115" y="27"/>
                    <a:pt x="123" y="26"/>
                    <a:pt x="133" y="30"/>
                  </a:cubicBezTo>
                  <a:cubicBezTo>
                    <a:pt x="107" y="44"/>
                    <a:pt x="83" y="56"/>
                    <a:pt x="58" y="69"/>
                  </a:cubicBezTo>
                  <a:cubicBezTo>
                    <a:pt x="56" y="58"/>
                    <a:pt x="61" y="49"/>
                    <a:pt x="62" y="39"/>
                  </a:cubicBezTo>
                  <a:cubicBezTo>
                    <a:pt x="42" y="37"/>
                    <a:pt x="23" y="46"/>
                    <a:pt x="0" y="44"/>
                  </a:cubicBezTo>
                  <a:cubicBezTo>
                    <a:pt x="27" y="32"/>
                    <a:pt x="49" y="17"/>
                    <a:pt x="71" y="6"/>
                  </a:cubicBezTo>
                  <a:cubicBezTo>
                    <a:pt x="76" y="3"/>
                    <a:pt x="80" y="0"/>
                    <a:pt x="86" y="3"/>
                  </a:cubicBezTo>
                  <a:lnTo>
                    <a:pt x="8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-2398713" y="3067051"/>
              <a:ext cx="352425" cy="206375"/>
            </a:xfrm>
            <a:custGeom>
              <a:avLst/>
              <a:gdLst>
                <a:gd name="T0" fmla="*/ 40 w 118"/>
                <a:gd name="T1" fmla="*/ 0 h 69"/>
                <a:gd name="T2" fmla="*/ 117 w 118"/>
                <a:gd name="T3" fmla="*/ 41 h 69"/>
                <a:gd name="T4" fmla="*/ 118 w 118"/>
                <a:gd name="T5" fmla="*/ 42 h 69"/>
                <a:gd name="T6" fmla="*/ 117 w 118"/>
                <a:gd name="T7" fmla="*/ 41 h 69"/>
                <a:gd name="T8" fmla="*/ 77 w 118"/>
                <a:gd name="T9" fmla="*/ 40 h 69"/>
                <a:gd name="T10" fmla="*/ 68 w 118"/>
                <a:gd name="T11" fmla="*/ 51 h 69"/>
                <a:gd name="T12" fmla="*/ 72 w 118"/>
                <a:gd name="T13" fmla="*/ 69 h 69"/>
                <a:gd name="T14" fmla="*/ 38 w 118"/>
                <a:gd name="T15" fmla="*/ 54 h 69"/>
                <a:gd name="T16" fmla="*/ 8 w 118"/>
                <a:gd name="T17" fmla="*/ 38 h 69"/>
                <a:gd name="T18" fmla="*/ 2 w 118"/>
                <a:gd name="T19" fmla="*/ 31 h 69"/>
                <a:gd name="T20" fmla="*/ 11 w 118"/>
                <a:gd name="T21" fmla="*/ 28 h 69"/>
                <a:gd name="T22" fmla="*/ 38 w 118"/>
                <a:gd name="T23" fmla="*/ 31 h 69"/>
                <a:gd name="T24" fmla="*/ 46 w 118"/>
                <a:gd name="T25" fmla="*/ 21 h 69"/>
                <a:gd name="T26" fmla="*/ 40 w 118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69">
                  <a:moveTo>
                    <a:pt x="40" y="0"/>
                  </a:moveTo>
                  <a:cubicBezTo>
                    <a:pt x="68" y="11"/>
                    <a:pt x="93" y="27"/>
                    <a:pt x="117" y="41"/>
                  </a:cubicBezTo>
                  <a:cubicBezTo>
                    <a:pt x="117" y="41"/>
                    <a:pt x="117" y="42"/>
                    <a:pt x="118" y="42"/>
                  </a:cubicBezTo>
                  <a:cubicBezTo>
                    <a:pt x="117" y="42"/>
                    <a:pt x="117" y="41"/>
                    <a:pt x="117" y="41"/>
                  </a:cubicBezTo>
                  <a:cubicBezTo>
                    <a:pt x="103" y="46"/>
                    <a:pt x="90" y="41"/>
                    <a:pt x="77" y="40"/>
                  </a:cubicBezTo>
                  <a:cubicBezTo>
                    <a:pt x="69" y="39"/>
                    <a:pt x="62" y="39"/>
                    <a:pt x="68" y="51"/>
                  </a:cubicBezTo>
                  <a:cubicBezTo>
                    <a:pt x="71" y="56"/>
                    <a:pt x="70" y="62"/>
                    <a:pt x="72" y="69"/>
                  </a:cubicBezTo>
                  <a:cubicBezTo>
                    <a:pt x="58" y="66"/>
                    <a:pt x="49" y="59"/>
                    <a:pt x="38" y="54"/>
                  </a:cubicBezTo>
                  <a:cubicBezTo>
                    <a:pt x="28" y="49"/>
                    <a:pt x="18" y="44"/>
                    <a:pt x="8" y="38"/>
                  </a:cubicBezTo>
                  <a:cubicBezTo>
                    <a:pt x="5" y="37"/>
                    <a:pt x="0" y="36"/>
                    <a:pt x="2" y="31"/>
                  </a:cubicBezTo>
                  <a:cubicBezTo>
                    <a:pt x="3" y="27"/>
                    <a:pt x="8" y="28"/>
                    <a:pt x="11" y="28"/>
                  </a:cubicBezTo>
                  <a:cubicBezTo>
                    <a:pt x="20" y="29"/>
                    <a:pt x="29" y="30"/>
                    <a:pt x="38" y="31"/>
                  </a:cubicBezTo>
                  <a:cubicBezTo>
                    <a:pt x="48" y="33"/>
                    <a:pt x="49" y="30"/>
                    <a:pt x="46" y="21"/>
                  </a:cubicBezTo>
                  <a:cubicBezTo>
                    <a:pt x="43" y="15"/>
                    <a:pt x="42" y="8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-723900" y="3070226"/>
              <a:ext cx="0" cy="9525"/>
            </a:xfrm>
            <a:custGeom>
              <a:avLst/>
              <a:gdLst>
                <a:gd name="T0" fmla="*/ 3 h 3"/>
                <a:gd name="T1" fmla="*/ 0 h 3"/>
                <a:gd name="T2" fmla="*/ 2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-2308225" y="3622676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77" name="Rectangle 4976"/>
          <p:cNvSpPr/>
          <p:nvPr/>
        </p:nvSpPr>
        <p:spPr>
          <a:xfrm>
            <a:off x="8214331" y="2419309"/>
            <a:ext cx="330219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685800"/>
            <a:r>
              <a:rPr lang="en-US" sz="800" dirty="0">
                <a:solidFill>
                  <a:srgbClr val="FFFFFF"/>
                </a:solidFill>
              </a:rPr>
              <a:t>Myalgia</a:t>
            </a:r>
          </a:p>
        </p:txBody>
      </p:sp>
      <p:cxnSp>
        <p:nvCxnSpPr>
          <p:cNvPr id="4978" name="Straight Arrow Connector 4977">
            <a:extLst>
              <a:ext uri="{FF2B5EF4-FFF2-40B4-BE49-F238E27FC236}">
                <a16:creationId xmlns:a16="http://schemas.microsoft.com/office/drawing/2014/main" id="{B0AD602F-2F83-4E31-BC6B-F3732F401FE6}"/>
              </a:ext>
            </a:extLst>
          </p:cNvPr>
          <p:cNvCxnSpPr>
            <a:cxnSpLocks/>
            <a:stCxn id="4916" idx="2"/>
            <a:endCxn id="4926" idx="0"/>
          </p:cNvCxnSpPr>
          <p:nvPr/>
        </p:nvCxnSpPr>
        <p:spPr>
          <a:xfrm>
            <a:off x="6900842" y="4749264"/>
            <a:ext cx="0" cy="360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dirty="0"/>
              <a:t>incidence život ohrožujícího </a:t>
            </a:r>
            <a:r>
              <a:rPr lang="cs-CZ" dirty="0" err="1"/>
              <a:t>iHES</a:t>
            </a:r>
            <a:r>
              <a:rPr lang="cs-CZ" dirty="0"/>
              <a:t>  cca 0,5/100 000 obyvatel za rok </a:t>
            </a:r>
          </a:p>
          <a:p>
            <a:pPr algn="ctr">
              <a:buNone/>
            </a:pPr>
            <a:r>
              <a:rPr lang="cs-CZ" dirty="0"/>
              <a:t>prevalence HES 0,315 – 6,3/100 000 celosvětově</a:t>
            </a:r>
          </a:p>
          <a:p>
            <a:pPr algn="ctr">
              <a:buNone/>
            </a:pPr>
            <a:r>
              <a:rPr lang="cs-CZ" dirty="0"/>
              <a:t>X</a:t>
            </a:r>
          </a:p>
          <a:p>
            <a:pPr algn="ctr">
              <a:buNone/>
            </a:pPr>
            <a:r>
              <a:rPr lang="cs-CZ" dirty="0"/>
              <a:t>cílené sledování i jednorázově zachycené asymptomatické </a:t>
            </a:r>
            <a:r>
              <a:rPr lang="cs-CZ" dirty="0" err="1"/>
              <a:t>hypereozinofilie</a:t>
            </a:r>
            <a:endParaRPr lang="cs-CZ" dirty="0"/>
          </a:p>
          <a:p>
            <a:pPr algn="ctr">
              <a:buNone/>
            </a:pPr>
            <a:r>
              <a:rPr lang="cs-CZ" dirty="0"/>
              <a:t>X</a:t>
            </a:r>
          </a:p>
          <a:p>
            <a:pPr algn="ctr">
              <a:buNone/>
            </a:pPr>
            <a:r>
              <a:rPr lang="cs-CZ" dirty="0"/>
              <a:t>trvalé sledování  HES i při dlouhodobé remisi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HES -  vzácné onemocnění?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HES – manifestace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3200" dirty="0"/>
              <a:t>dýchací cesty a plicní tkáň </a:t>
            </a:r>
            <a:endParaRPr lang="cs-CZ" i="1" dirty="0"/>
          </a:p>
          <a:p>
            <a:pPr>
              <a:buNone/>
            </a:pPr>
            <a:r>
              <a:rPr lang="cs-CZ" i="1" dirty="0"/>
              <a:t> -  eozinofilní pneumonie,  astma </a:t>
            </a:r>
            <a:r>
              <a:rPr lang="cs-CZ" i="1" dirty="0" err="1"/>
              <a:t>bronchiale</a:t>
            </a:r>
            <a:r>
              <a:rPr lang="cs-CZ" i="1" dirty="0"/>
              <a:t>, nosní </a:t>
            </a:r>
            <a:r>
              <a:rPr lang="cs-CZ" i="1" dirty="0" err="1"/>
              <a:t>poĺypy</a:t>
            </a:r>
            <a:r>
              <a:rPr lang="cs-CZ" i="1" dirty="0"/>
              <a:t>, vzácně pleurální výpotek</a:t>
            </a:r>
          </a:p>
          <a:p>
            <a:endParaRPr lang="cs-CZ" i="1" dirty="0"/>
          </a:p>
          <a:p>
            <a:r>
              <a:rPr lang="cs-CZ" dirty="0"/>
              <a:t>kůže, GIT</a:t>
            </a:r>
          </a:p>
          <a:p>
            <a:r>
              <a:rPr lang="cs-CZ" dirty="0"/>
              <a:t>vzácně - srdce  </a:t>
            </a:r>
            <a:r>
              <a:rPr lang="cs-CZ" sz="2600" i="1" dirty="0"/>
              <a:t>( </a:t>
            </a:r>
            <a:r>
              <a:rPr lang="cs-CZ" sz="2600" i="1" dirty="0" err="1"/>
              <a:t>endomyokardiální</a:t>
            </a:r>
            <a:r>
              <a:rPr lang="cs-CZ" sz="2600" i="1" dirty="0"/>
              <a:t> choroba)</a:t>
            </a:r>
          </a:p>
          <a:p>
            <a:r>
              <a:rPr lang="cs-CZ" dirty="0"/>
              <a:t>velmi vzácně - neurologické projevy... </a:t>
            </a:r>
          </a:p>
          <a:p>
            <a:pPr>
              <a:buNone/>
            </a:pPr>
            <a:endParaRPr lang="cs-CZ" dirty="0">
              <a:cs typeface="Calibri"/>
            </a:endParaRPr>
          </a:p>
          <a:p>
            <a:pPr>
              <a:buNone/>
            </a:pPr>
            <a:r>
              <a:rPr lang="cs-CZ" dirty="0">
                <a:cs typeface="Calibri"/>
              </a:rPr>
              <a:t>2 fenotypy – HES + astma a HES bez astmatu ?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HES – doporučená vyšetření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/>
              <a:t>hematologické vyšetření </a:t>
            </a:r>
            <a:r>
              <a:rPr lang="cs-CZ" sz="2000"/>
              <a:t>(fúzní gen FIP1L1/PDGFRA, PCM1-JAK2 fúzní gen) </a:t>
            </a:r>
          </a:p>
          <a:p>
            <a:pPr>
              <a:buFontTx/>
              <a:buChar char="-"/>
            </a:pPr>
            <a:r>
              <a:rPr lang="cs-CZ"/>
              <a:t>vyloučení sekundární příčiny HES </a:t>
            </a:r>
            <a:r>
              <a:rPr lang="cs-CZ" sz="2000"/>
              <a:t>( </a:t>
            </a:r>
            <a:r>
              <a:rPr lang="cs-CZ" sz="2000" err="1"/>
              <a:t>helmintózy</a:t>
            </a:r>
            <a:r>
              <a:rPr lang="cs-CZ" sz="2000"/>
              <a:t>, autoimunitní onemocnění ….) </a:t>
            </a:r>
          </a:p>
          <a:p>
            <a:pPr>
              <a:buFontTx/>
              <a:buChar char="-"/>
            </a:pPr>
            <a:endParaRPr lang="cs-CZ" sz="2000"/>
          </a:p>
          <a:p>
            <a:pPr>
              <a:buFontTx/>
              <a:buChar char="-"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FontTx/>
              <a:buChar char="-"/>
            </a:pPr>
            <a:endParaRPr lang="cs-CZ" sz="2000"/>
          </a:p>
          <a:p>
            <a:pPr>
              <a:buNone/>
            </a:pPr>
            <a:endParaRPr lang="cs-CZ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1000" contrast="36000"/>
          </a:blip>
          <a:srcRect l="30589" t="19887" r="10016" b="10663"/>
          <a:stretch>
            <a:fillRect/>
          </a:stretch>
        </p:blipFill>
        <p:spPr bwMode="auto">
          <a:xfrm>
            <a:off x="568453" y="928670"/>
            <a:ext cx="793263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cs-CZ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HES – doporučená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hematologické vyšetření </a:t>
            </a:r>
            <a:r>
              <a:rPr lang="cs-CZ" sz="2000" dirty="0"/>
              <a:t>(fúzní gen FIP1L1/PDGFRA, PCM1-JAK2 fúzní gen) </a:t>
            </a:r>
          </a:p>
          <a:p>
            <a:pPr>
              <a:buFontTx/>
              <a:buChar char="-"/>
            </a:pPr>
            <a:r>
              <a:rPr lang="cs-CZ" dirty="0"/>
              <a:t>vyloučení sekundární příčiny HES </a:t>
            </a:r>
            <a:r>
              <a:rPr lang="cs-CZ" sz="2000" dirty="0"/>
              <a:t>( </a:t>
            </a:r>
            <a:r>
              <a:rPr lang="cs-CZ" sz="2000" dirty="0" err="1"/>
              <a:t>helmintózy</a:t>
            </a:r>
            <a:r>
              <a:rPr lang="cs-CZ" sz="2000" dirty="0"/>
              <a:t>, autoimunitní onemocnění ….) 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dirty="0"/>
              <a:t>orgánové postižení </a:t>
            </a:r>
            <a:r>
              <a:rPr lang="cs-CZ" sz="2600" dirty="0"/>
              <a:t>– CT hrudníku, funkční vyšetření plic,  echokardiografie,  ORL vyšetření, </a:t>
            </a:r>
            <a:r>
              <a:rPr lang="cs-CZ" sz="2600" dirty="0" err="1"/>
              <a:t>sono</a:t>
            </a:r>
            <a:r>
              <a:rPr lang="cs-CZ" sz="2600" dirty="0"/>
              <a:t> břicha, podle </a:t>
            </a:r>
            <a:r>
              <a:rPr lang="cs-CZ" sz="2600" dirty="0" err="1"/>
              <a:t>anam</a:t>
            </a:r>
            <a:r>
              <a:rPr lang="cs-CZ" sz="2600" dirty="0"/>
              <a:t>. a nálezů </a:t>
            </a:r>
            <a:r>
              <a:rPr lang="cs-CZ" sz="2600" dirty="0" err="1"/>
              <a:t>ev</a:t>
            </a:r>
            <a:r>
              <a:rPr lang="cs-CZ" sz="2600" dirty="0"/>
              <a:t>. gastroskopie, BRSK s BAL …</a:t>
            </a:r>
          </a:p>
          <a:p>
            <a:pPr>
              <a:buFontTx/>
              <a:buChar char="-"/>
            </a:pPr>
            <a:r>
              <a:rPr lang="cs-CZ" dirty="0"/>
              <a:t>laboratorní vyšetření  </a:t>
            </a:r>
            <a:r>
              <a:rPr lang="cs-CZ" sz="2600" dirty="0"/>
              <a:t>( renální funkce, autoprotilátky včetně ANCA, </a:t>
            </a:r>
            <a:r>
              <a:rPr lang="cs-CZ" sz="2600" dirty="0" err="1"/>
              <a:t>IgE</a:t>
            </a:r>
            <a:r>
              <a:rPr lang="cs-CZ" sz="2600" dirty="0"/>
              <a:t>, ECP, </a:t>
            </a:r>
            <a:r>
              <a:rPr lang="cs-CZ" sz="2600" dirty="0" err="1"/>
              <a:t>spec.IgE</a:t>
            </a:r>
            <a:r>
              <a:rPr lang="cs-CZ" sz="2600" dirty="0"/>
              <a:t>…) 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12895</TotalTime>
  <Words>8173</Words>
  <Application>Microsoft Office PowerPoint</Application>
  <PresentationFormat>Předvádění na obrazovce (4:3)</PresentationFormat>
  <Paragraphs>811</Paragraphs>
  <Slides>38</Slides>
  <Notes>34</Notes>
  <HiddenSlides>1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Helvetica</vt:lpstr>
      <vt:lpstr>Myriad Pro Cond</vt:lpstr>
      <vt:lpstr>Myriad Pro Light Cond</vt:lpstr>
      <vt:lpstr>Times New Roman</vt:lpstr>
      <vt:lpstr>Motiv sady Office</vt:lpstr>
      <vt:lpstr>Prezentace aplikace PowerPoint</vt:lpstr>
      <vt:lpstr>HES – definice  </vt:lpstr>
      <vt:lpstr>Prezentace aplikace PowerPoint</vt:lpstr>
      <vt:lpstr>Přehled hypereosinofilních syndromů(HES) a klasifikace (2016, WHO)</vt:lpstr>
      <vt:lpstr>HES -  vzácné onemocnění?  </vt:lpstr>
      <vt:lpstr>HES – manifestace </vt:lpstr>
      <vt:lpstr>HES – doporučená vyšetření </vt:lpstr>
      <vt:lpstr>Prezentace aplikace PowerPoint</vt:lpstr>
      <vt:lpstr>HES – doporučená vyšetření</vt:lpstr>
      <vt:lpstr>iHES – terapie </vt:lpstr>
      <vt:lpstr>Prezentace aplikace PowerPoint</vt:lpstr>
      <vt:lpstr>Prezentace aplikace PowerPoint</vt:lpstr>
      <vt:lpstr>Prezentace aplikace PowerPoint</vt:lpstr>
      <vt:lpstr>Eozinofilní granulomatóza s polyangiitidou</vt:lpstr>
      <vt:lpstr>Definice - CHCC 2012 - v rámci definice jednotlivých ANCA-asociovaných vaskulitid:   </vt:lpstr>
      <vt:lpstr>EGPA v číslech </vt:lpstr>
      <vt:lpstr>EGPA – 3 fáze</vt:lpstr>
      <vt:lpstr> Projevy třetí fáze EGPA – postižení jednotlivých orgánů </vt:lpstr>
      <vt:lpstr>Klasifikační kriteria ACR – 1990</vt:lpstr>
      <vt:lpstr>Prezentace aplikace PowerPoint</vt:lpstr>
      <vt:lpstr>EGPA – imunitní odpověď  </vt:lpstr>
      <vt:lpstr>Prezentace aplikace PowerPoint</vt:lpstr>
      <vt:lpstr>Prezentace aplikace PowerPoint</vt:lpstr>
      <vt:lpstr>Hranice mezi HES a EGPA</vt:lpstr>
      <vt:lpstr>EGPA - vyšetření</vt:lpstr>
      <vt:lpstr>EGPA – diferenciální diagnostika</vt:lpstr>
      <vt:lpstr>EGPA - terapie</vt:lpstr>
      <vt:lpstr>Prezentace aplikace PowerPoint</vt:lpstr>
      <vt:lpstr>Prezentace aplikace PowerPoint</vt:lpstr>
      <vt:lpstr>Prezentace aplikace PowerPoint</vt:lpstr>
      <vt:lpstr>Prezentace aplikace PowerPoint</vt:lpstr>
      <vt:lpstr>Severe EGPA - léčba</vt:lpstr>
      <vt:lpstr>Non-severe EGPA - léčba</vt:lpstr>
      <vt:lpstr>Léčím HES nebo EGPA? </vt:lpstr>
      <vt:lpstr>Biologická léčba - EGPA a HES - ?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 a EGPA</dc:title>
  <dc:creator>Lucka</dc:creator>
  <cp:lastModifiedBy>rada.sedlak@gmail.com</cp:lastModifiedBy>
  <cp:revision>31</cp:revision>
  <dcterms:created xsi:type="dcterms:W3CDTF">2022-05-21T18:32:04Z</dcterms:created>
  <dcterms:modified xsi:type="dcterms:W3CDTF">2024-06-12T14:16:03Z</dcterms:modified>
</cp:coreProperties>
</file>