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notesMasterIdLst>
    <p:notesMasterId r:id="rId22"/>
  </p:notesMasterIdLst>
  <p:sldIdLst>
    <p:sldId id="256" r:id="rId2"/>
    <p:sldId id="293" r:id="rId3"/>
    <p:sldId id="294" r:id="rId4"/>
    <p:sldId id="330" r:id="rId5"/>
    <p:sldId id="261" r:id="rId6"/>
    <p:sldId id="512" r:id="rId7"/>
    <p:sldId id="513" r:id="rId8"/>
    <p:sldId id="415" r:id="rId9"/>
    <p:sldId id="468" r:id="rId10"/>
    <p:sldId id="258" r:id="rId11"/>
    <p:sldId id="502" r:id="rId12"/>
    <p:sldId id="503" r:id="rId13"/>
    <p:sldId id="263" r:id="rId14"/>
    <p:sldId id="265" r:id="rId15"/>
    <p:sldId id="469" r:id="rId16"/>
    <p:sldId id="486" r:id="rId17"/>
    <p:sldId id="421" r:id="rId18"/>
    <p:sldId id="326" r:id="rId19"/>
    <p:sldId id="514" r:id="rId20"/>
    <p:sldId id="504" r:id="rId21"/>
  </p:sldIdLst>
  <p:sldSz cx="12192000" cy="6858000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24498-C216-440D-A0AF-18F11C742BC2}" type="doc">
      <dgm:prSet loTypeId="urn:microsoft.com/office/officeart/2005/8/layout/venn3" loCatId="relationship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FBE0C09C-9D9A-4757-8F73-FF05C0F5F1DC}">
      <dgm:prSet phldrT="[Text]"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 to astma ? </a:t>
          </a:r>
        </a:p>
      </dgm:t>
    </dgm:pt>
    <dgm:pt modelId="{3E100369-4C6B-4280-BCC4-CACF23D0E491}" type="parTrans" cxnId="{48932B88-915F-44E9-B232-4BE4189411D6}">
      <dgm:prSet/>
      <dgm:spPr/>
      <dgm:t>
        <a:bodyPr/>
        <a:lstStyle/>
        <a:p>
          <a:endParaRPr lang="cs-CZ"/>
        </a:p>
      </dgm:t>
    </dgm:pt>
    <dgm:pt modelId="{8A84EFC4-E747-4D6D-BD99-3CE737219A35}" type="sibTrans" cxnId="{48932B88-915F-44E9-B232-4BE4189411D6}">
      <dgm:prSet/>
      <dgm:spPr/>
      <dgm:t>
        <a:bodyPr/>
        <a:lstStyle/>
        <a:p>
          <a:endParaRPr lang="cs-CZ"/>
        </a:p>
      </dgm:t>
    </dgm:pt>
    <dgm:pt modelId="{CE8E4A44-92E3-4AB2-B916-FC0B88A359AB}">
      <dgm:prSet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nějaké komplikující faktory ?</a:t>
          </a:r>
        </a:p>
      </dgm:t>
    </dgm:pt>
    <dgm:pt modelId="{A5488746-4F09-42E7-97BA-EF93D0A7A595}" type="parTrans" cxnId="{C8DD9013-F0FC-4A8F-AA56-6F427FE343AD}">
      <dgm:prSet/>
      <dgm:spPr/>
      <dgm:t>
        <a:bodyPr/>
        <a:lstStyle/>
        <a:p>
          <a:endParaRPr lang="cs-CZ"/>
        </a:p>
      </dgm:t>
    </dgm:pt>
    <dgm:pt modelId="{C178947B-8548-4DFF-8AD9-0EFDEB75DA34}" type="sibTrans" cxnId="{C8DD9013-F0FC-4A8F-AA56-6F427FE343AD}">
      <dgm:prSet/>
      <dgm:spPr/>
      <dgm:t>
        <a:bodyPr/>
        <a:lstStyle/>
        <a:p>
          <a:endParaRPr lang="cs-CZ"/>
        </a:p>
      </dgm:t>
    </dgm:pt>
    <dgm:pt modelId="{CD690E0F-0049-4096-8B44-F13A38858783}">
      <dgm:prSet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nějaké komorbidity?</a:t>
          </a:r>
        </a:p>
      </dgm:t>
    </dgm:pt>
    <dgm:pt modelId="{2C240F43-D6D0-40EF-8970-E36E85922761}" type="parTrans" cxnId="{BAF335EE-8469-41BB-BA22-E1EECAE7CB43}">
      <dgm:prSet/>
      <dgm:spPr/>
      <dgm:t>
        <a:bodyPr/>
        <a:lstStyle/>
        <a:p>
          <a:endParaRPr lang="cs-CZ"/>
        </a:p>
      </dgm:t>
    </dgm:pt>
    <dgm:pt modelId="{4C8B262A-17CC-419B-87E2-0CBDD73CD882}" type="sibTrans" cxnId="{BAF335EE-8469-41BB-BA22-E1EECAE7CB43}">
      <dgm:prSet/>
      <dgm:spPr/>
      <dgm:t>
        <a:bodyPr/>
        <a:lstStyle/>
        <a:p>
          <a:endParaRPr lang="cs-CZ"/>
        </a:p>
      </dgm:t>
    </dgm:pt>
    <dgm:pt modelId="{6927B0AA-76EE-4CBB-925E-6AA5A2F0155B}">
      <dgm:prSet custT="1"/>
      <dgm:spPr/>
      <dgm:t>
        <a:bodyPr/>
        <a:lstStyle/>
        <a:p>
          <a:r>
            <a:rPr lang="cs-CZ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compliance adherence</a:t>
          </a:r>
        </a:p>
      </dgm:t>
    </dgm:pt>
    <dgm:pt modelId="{F47C8459-9916-4882-BF1D-29E0227157E2}" type="parTrans" cxnId="{C823CED2-DE3E-4F10-AB62-9813C3E33CFE}">
      <dgm:prSet/>
      <dgm:spPr/>
      <dgm:t>
        <a:bodyPr/>
        <a:lstStyle/>
        <a:p>
          <a:endParaRPr lang="cs-CZ"/>
        </a:p>
      </dgm:t>
    </dgm:pt>
    <dgm:pt modelId="{51466507-89AE-4AD7-B50D-397781AEC5FD}" type="sibTrans" cxnId="{C823CED2-DE3E-4F10-AB62-9813C3E33CFE}">
      <dgm:prSet/>
      <dgm:spPr/>
      <dgm:t>
        <a:bodyPr/>
        <a:lstStyle/>
        <a:p>
          <a:endParaRPr lang="cs-CZ"/>
        </a:p>
      </dgm:t>
    </dgm:pt>
    <dgm:pt modelId="{4DC8B014-D30C-42FA-AF65-8E76F1C743B4}" type="pres">
      <dgm:prSet presAssocID="{E2D24498-C216-440D-A0AF-18F11C742BC2}" presName="Name0" presStyleCnt="0">
        <dgm:presLayoutVars>
          <dgm:dir/>
          <dgm:resizeHandles val="exact"/>
        </dgm:presLayoutVars>
      </dgm:prSet>
      <dgm:spPr/>
    </dgm:pt>
    <dgm:pt modelId="{94D9AFBF-750B-4520-8F56-6933EEF82C1B}" type="pres">
      <dgm:prSet presAssocID="{FBE0C09C-9D9A-4757-8F73-FF05C0F5F1DC}" presName="Name5" presStyleLbl="vennNode1" presStyleIdx="0" presStyleCnt="4">
        <dgm:presLayoutVars>
          <dgm:bulletEnabled val="1"/>
        </dgm:presLayoutVars>
      </dgm:prSet>
      <dgm:spPr/>
    </dgm:pt>
    <dgm:pt modelId="{B67119B0-CE9F-4396-9EA3-687E36E13186}" type="pres">
      <dgm:prSet presAssocID="{8A84EFC4-E747-4D6D-BD99-3CE737219A35}" presName="space" presStyleCnt="0"/>
      <dgm:spPr/>
    </dgm:pt>
    <dgm:pt modelId="{25DB9995-BC64-49F9-AC07-32DE7E59961D}" type="pres">
      <dgm:prSet presAssocID="{CE8E4A44-92E3-4AB2-B916-FC0B88A359AB}" presName="Name5" presStyleLbl="vennNode1" presStyleIdx="1" presStyleCnt="4">
        <dgm:presLayoutVars>
          <dgm:bulletEnabled val="1"/>
        </dgm:presLayoutVars>
      </dgm:prSet>
      <dgm:spPr/>
    </dgm:pt>
    <dgm:pt modelId="{DCF5E8A5-AEF8-4D9F-AD16-94B3AD193D87}" type="pres">
      <dgm:prSet presAssocID="{C178947B-8548-4DFF-8AD9-0EFDEB75DA34}" presName="space" presStyleCnt="0"/>
      <dgm:spPr/>
    </dgm:pt>
    <dgm:pt modelId="{2269B2F7-F087-41C6-A6E0-70A71305F117}" type="pres">
      <dgm:prSet presAssocID="{CD690E0F-0049-4096-8B44-F13A38858783}" presName="Name5" presStyleLbl="vennNode1" presStyleIdx="2" presStyleCnt="4">
        <dgm:presLayoutVars>
          <dgm:bulletEnabled val="1"/>
        </dgm:presLayoutVars>
      </dgm:prSet>
      <dgm:spPr/>
    </dgm:pt>
    <dgm:pt modelId="{BC56CA74-AA0A-45A0-BF99-E2ADE95F4B73}" type="pres">
      <dgm:prSet presAssocID="{4C8B262A-17CC-419B-87E2-0CBDD73CD882}" presName="space" presStyleCnt="0"/>
      <dgm:spPr/>
    </dgm:pt>
    <dgm:pt modelId="{AE24D67B-A440-4BCB-AD17-012065437750}" type="pres">
      <dgm:prSet presAssocID="{6927B0AA-76EE-4CBB-925E-6AA5A2F0155B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C8DD9013-F0FC-4A8F-AA56-6F427FE343AD}" srcId="{E2D24498-C216-440D-A0AF-18F11C742BC2}" destId="{CE8E4A44-92E3-4AB2-B916-FC0B88A359AB}" srcOrd="1" destOrd="0" parTransId="{A5488746-4F09-42E7-97BA-EF93D0A7A595}" sibTransId="{C178947B-8548-4DFF-8AD9-0EFDEB75DA34}"/>
    <dgm:cxn modelId="{27852445-1FD5-4EE1-A3D4-186557CFDD2A}" type="presOf" srcId="{6927B0AA-76EE-4CBB-925E-6AA5A2F0155B}" destId="{AE24D67B-A440-4BCB-AD17-012065437750}" srcOrd="0" destOrd="0" presId="urn:microsoft.com/office/officeart/2005/8/layout/venn3"/>
    <dgm:cxn modelId="{85DB2B45-93B1-4CBF-9C1C-AA8DC0EEFF0C}" type="presOf" srcId="{CE8E4A44-92E3-4AB2-B916-FC0B88A359AB}" destId="{25DB9995-BC64-49F9-AC07-32DE7E59961D}" srcOrd="0" destOrd="0" presId="urn:microsoft.com/office/officeart/2005/8/layout/venn3"/>
    <dgm:cxn modelId="{30FBF757-B7DC-46D3-B6A6-1D4844CE36F5}" type="presOf" srcId="{E2D24498-C216-440D-A0AF-18F11C742BC2}" destId="{4DC8B014-D30C-42FA-AF65-8E76F1C743B4}" srcOrd="0" destOrd="0" presId="urn:microsoft.com/office/officeart/2005/8/layout/venn3"/>
    <dgm:cxn modelId="{48932B88-915F-44E9-B232-4BE4189411D6}" srcId="{E2D24498-C216-440D-A0AF-18F11C742BC2}" destId="{FBE0C09C-9D9A-4757-8F73-FF05C0F5F1DC}" srcOrd="0" destOrd="0" parTransId="{3E100369-4C6B-4280-BCC4-CACF23D0E491}" sibTransId="{8A84EFC4-E747-4D6D-BD99-3CE737219A35}"/>
    <dgm:cxn modelId="{D6ABFF8E-8923-43AD-AA6A-B51F62123EF0}" type="presOf" srcId="{FBE0C09C-9D9A-4757-8F73-FF05C0F5F1DC}" destId="{94D9AFBF-750B-4520-8F56-6933EEF82C1B}" srcOrd="0" destOrd="0" presId="urn:microsoft.com/office/officeart/2005/8/layout/venn3"/>
    <dgm:cxn modelId="{C823CED2-DE3E-4F10-AB62-9813C3E33CFE}" srcId="{E2D24498-C216-440D-A0AF-18F11C742BC2}" destId="{6927B0AA-76EE-4CBB-925E-6AA5A2F0155B}" srcOrd="3" destOrd="0" parTransId="{F47C8459-9916-4882-BF1D-29E0227157E2}" sibTransId="{51466507-89AE-4AD7-B50D-397781AEC5FD}"/>
    <dgm:cxn modelId="{BAF335EE-8469-41BB-BA22-E1EECAE7CB43}" srcId="{E2D24498-C216-440D-A0AF-18F11C742BC2}" destId="{CD690E0F-0049-4096-8B44-F13A38858783}" srcOrd="2" destOrd="0" parTransId="{2C240F43-D6D0-40EF-8970-E36E85922761}" sibTransId="{4C8B262A-17CC-419B-87E2-0CBDD73CD882}"/>
    <dgm:cxn modelId="{CBDBD2F6-36CE-4A19-A15A-7BE613A85880}" type="presOf" srcId="{CD690E0F-0049-4096-8B44-F13A38858783}" destId="{2269B2F7-F087-41C6-A6E0-70A71305F117}" srcOrd="0" destOrd="0" presId="urn:microsoft.com/office/officeart/2005/8/layout/venn3"/>
    <dgm:cxn modelId="{D27BBB17-F0CF-4A3C-92C3-C0DD0ED28503}" type="presParOf" srcId="{4DC8B014-D30C-42FA-AF65-8E76F1C743B4}" destId="{94D9AFBF-750B-4520-8F56-6933EEF82C1B}" srcOrd="0" destOrd="0" presId="urn:microsoft.com/office/officeart/2005/8/layout/venn3"/>
    <dgm:cxn modelId="{796F6600-A20E-4D4D-A888-CD19673E135F}" type="presParOf" srcId="{4DC8B014-D30C-42FA-AF65-8E76F1C743B4}" destId="{B67119B0-CE9F-4396-9EA3-687E36E13186}" srcOrd="1" destOrd="0" presId="urn:microsoft.com/office/officeart/2005/8/layout/venn3"/>
    <dgm:cxn modelId="{B44E8498-824D-43F4-B975-6122676BAE9C}" type="presParOf" srcId="{4DC8B014-D30C-42FA-AF65-8E76F1C743B4}" destId="{25DB9995-BC64-49F9-AC07-32DE7E59961D}" srcOrd="2" destOrd="0" presId="urn:microsoft.com/office/officeart/2005/8/layout/venn3"/>
    <dgm:cxn modelId="{FAEAC9BC-D795-49E6-9C69-18922B96ECDE}" type="presParOf" srcId="{4DC8B014-D30C-42FA-AF65-8E76F1C743B4}" destId="{DCF5E8A5-AEF8-4D9F-AD16-94B3AD193D87}" srcOrd="3" destOrd="0" presId="urn:microsoft.com/office/officeart/2005/8/layout/venn3"/>
    <dgm:cxn modelId="{3C4F0ECE-8D47-4998-8C67-DAC27E0B3835}" type="presParOf" srcId="{4DC8B014-D30C-42FA-AF65-8E76F1C743B4}" destId="{2269B2F7-F087-41C6-A6E0-70A71305F117}" srcOrd="4" destOrd="0" presId="urn:microsoft.com/office/officeart/2005/8/layout/venn3"/>
    <dgm:cxn modelId="{5FAE8D91-4DF3-4E1F-BA0A-A032EFD5B73A}" type="presParOf" srcId="{4DC8B014-D30C-42FA-AF65-8E76F1C743B4}" destId="{BC56CA74-AA0A-45A0-BF99-E2ADE95F4B73}" srcOrd="5" destOrd="0" presId="urn:microsoft.com/office/officeart/2005/8/layout/venn3"/>
    <dgm:cxn modelId="{A1347897-95F1-4DB4-8900-2328D4C9C244}" type="presParOf" srcId="{4DC8B014-D30C-42FA-AF65-8E76F1C743B4}" destId="{AE24D67B-A440-4BCB-AD17-01206543775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9AFBF-750B-4520-8F56-6933EEF82C1B}">
      <dsp:nvSpPr>
        <dsp:cNvPr id="0" name=""/>
        <dsp:cNvSpPr/>
      </dsp:nvSpPr>
      <dsp:spPr>
        <a:xfrm>
          <a:off x="1859" y="522236"/>
          <a:ext cx="1865534" cy="186553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2667" tIns="20320" rIns="10266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 to astma ? </a:t>
          </a:r>
        </a:p>
      </dsp:txBody>
      <dsp:txXfrm>
        <a:off x="275060" y="795437"/>
        <a:ext cx="1319132" cy="1319132"/>
      </dsp:txXfrm>
    </dsp:sp>
    <dsp:sp modelId="{25DB9995-BC64-49F9-AC07-32DE7E59961D}">
      <dsp:nvSpPr>
        <dsp:cNvPr id="0" name=""/>
        <dsp:cNvSpPr/>
      </dsp:nvSpPr>
      <dsp:spPr>
        <a:xfrm>
          <a:off x="1494286" y="522236"/>
          <a:ext cx="1865534" cy="186553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2667" tIns="20320" rIns="10266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nějaké komplikující faktory ?</a:t>
          </a:r>
        </a:p>
      </dsp:txBody>
      <dsp:txXfrm>
        <a:off x="1767487" y="795437"/>
        <a:ext cx="1319132" cy="1319132"/>
      </dsp:txXfrm>
    </dsp:sp>
    <dsp:sp modelId="{2269B2F7-F087-41C6-A6E0-70A71305F117}">
      <dsp:nvSpPr>
        <dsp:cNvPr id="0" name=""/>
        <dsp:cNvSpPr/>
      </dsp:nvSpPr>
      <dsp:spPr>
        <a:xfrm>
          <a:off x="2986714" y="522236"/>
          <a:ext cx="1865534" cy="186553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2667" tIns="20320" rIns="10266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nějaké komorbidity?</a:t>
          </a:r>
        </a:p>
      </dsp:txBody>
      <dsp:txXfrm>
        <a:off x="3259915" y="795437"/>
        <a:ext cx="1319132" cy="1319132"/>
      </dsp:txXfrm>
    </dsp:sp>
    <dsp:sp modelId="{AE24D67B-A440-4BCB-AD17-012065437750}">
      <dsp:nvSpPr>
        <dsp:cNvPr id="0" name=""/>
        <dsp:cNvSpPr/>
      </dsp:nvSpPr>
      <dsp:spPr>
        <a:xfrm>
          <a:off x="4479142" y="522236"/>
          <a:ext cx="1865534" cy="1865534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alpha val="50000"/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alpha val="50000"/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02667" tIns="20320" rIns="102667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compliance adherence</a:t>
          </a:r>
        </a:p>
      </dsp:txBody>
      <dsp:txXfrm>
        <a:off x="4752343" y="795437"/>
        <a:ext cx="1319132" cy="1319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0C43D4-90B9-4CDB-8B78-A771AC002B8C}" type="datetimeFigureOut">
              <a:rPr lang="cs-CZ"/>
              <a:pPr>
                <a:defRPr/>
              </a:pPr>
              <a:t>12.06.2024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A806E71-8143-4AE8-A5CB-3EA43F3114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0B2B7C6-DE50-48EC-A027-234DAD4C1F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942F62-6CDF-44A2-B5C3-E366032AB710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5A44BA47-F620-410F-8576-EDA9DE188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EBD6BEE-03BC-48A6-885B-7079846EEB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0474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9009D6-7E52-4CDD-A06B-D526CE9892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2FA78-8B90-4E3B-9072-9C0DAECFEF25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0AE5EAEE-3C06-4071-8EE8-95E9DE2A3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BD5E7C00-07ED-4728-AF1D-532B797D5F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87888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04838" y="4343400"/>
            <a:ext cx="5672137" cy="4113213"/>
          </a:xfrm>
        </p:spPr>
        <p:txBody>
          <a:bodyPr wrap="square" lIns="91405" tIns="45703" rIns="91405" bIns="45703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b="1">
                <a:cs typeface="Arial" charset="0"/>
              </a:rPr>
              <a:t>SAY: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>
                <a:cs typeface="Arial" charset="0"/>
              </a:rPr>
              <a:t>The cytokine IL-5, which is the main cytokine responsible for maturation, activation, and survival of eosinophils, is the target of mepolizumab. Mepolizumab binds to and inactivates IL-5, preventing the interaction between IL-5 and the IL-5 receptor present on eosinophils and basophils.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{Abonia J et al, Mepolizumab in eosinophilic disorders, 2011: p2,D,E} {Rosenberg H et al, Eosinophils: changing perspectives in health and disease, 2013: p17,B; p13,A}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en-US">
              <a:cs typeface="Arial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>
                <a:cs typeface="Arial" charset="0"/>
              </a:rPr>
              <a:t>Recall that eosinophils are recruited to and activated in lung tissue as part of the pathophysiology of asthma; accumulation of these cells in the airway wall and lumen is a prominent feature of the disease.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{Rosenberg H et al, Eosinophils: changing perspectives in health and disease, 2013: p9,A; p17,B} </a:t>
            </a:r>
            <a:r>
              <a:rPr lang="en-US">
                <a:cs typeface="Arial" charset="0"/>
              </a:rPr>
              <a:t>Notably, elevated numbers and activation of eosinophils is associated with exacerbations of severe asthma.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{Brusselle G et al, Eosinophils in the spotlight: eosinophilic airway inflammation in nonallergic asthma, 2013: p978,A}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>
                <a:cs typeface="Arial" charset="0"/>
              </a:rPr>
              <a:t> 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>
                <a:cs typeface="Arial" charset="0"/>
              </a:rPr>
              <a:t>Mepolizumab is provided as a lyophilised powder in a single-use vial for subcutaneous (SC) injection. </a:t>
            </a:r>
            <a:r>
              <a:rPr lang="en-US" altLang="en-US">
                <a:solidFill>
                  <a:srgbClr val="FF0000"/>
                </a:solidFill>
                <a:cs typeface="Arial" charset="0"/>
              </a:rPr>
              <a:t>{NUCALA (mepolizumab) [Summary of product characteristics], 2014: p2,A,C; p3,A}</a:t>
            </a: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endParaRPr lang="en-US">
              <a:cs typeface="Arial" charset="0"/>
            </a:endParaRPr>
          </a:p>
          <a:p>
            <a:pPr fontAlgn="auto">
              <a:spcBef>
                <a:spcPct val="0"/>
              </a:spcBef>
              <a:spcAft>
                <a:spcPts val="0"/>
              </a:spcAft>
              <a:defRPr/>
            </a:pPr>
            <a:r>
              <a:rPr lang="en-US">
                <a:cs typeface="Arial" charset="0"/>
              </a:rPr>
              <a:t>Graphic reference: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{Bischoff S, Role of mast cells in allergic and non-allergic immune responses: comparison of human and murine data, 2007: p96,A}</a:t>
            </a:r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 anchor="b"/>
          <a:lstStyle/>
          <a:p>
            <a:pPr algn="r" defTabSz="895350"/>
            <a:fld id="{FF867EA4-0E5B-43FC-8663-872465BA09C2}" type="slidenum">
              <a:rPr lang="en-CA" altLang="en-US" sz="1300">
                <a:solidFill>
                  <a:srgbClr val="000000"/>
                </a:solidFill>
                <a:latin typeface="Calibri" pitchFamily="34" charset="0"/>
                <a:ea typeface="MS PGothic" pitchFamily="34" charset="-128"/>
              </a:rPr>
              <a:pPr algn="r" defTabSz="895350"/>
              <a:t>16</a:t>
            </a:fld>
            <a:endParaRPr lang="en-CA" altLang="en-US" sz="130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9940" name="Footer Placeholder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80" tIns="44790" rIns="89580" bIns="44790" anchor="b"/>
          <a:lstStyle/>
          <a:p>
            <a:pPr defTabSz="895350" eaLnBrk="0" hangingPunct="0"/>
            <a:r>
              <a:rPr lang="en-US" sz="120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For GSK internal medical training only.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32BE77-8A3B-43A6-B274-0B58D1EBD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B775D0-9459-4FAD-8112-9B919AF9364B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163842" name="Rectangle 2">
            <a:extLst>
              <a:ext uri="{FF2B5EF4-FFF2-40B4-BE49-F238E27FC236}">
                <a16:creationId xmlns:a16="http://schemas.microsoft.com/office/drawing/2014/main" id="{69C9DFBC-53D0-41C0-9551-0D45B80E3A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369BEE33-BEF3-4A4A-8491-D7BDEEAA22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2932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DCEC8-C9D9-4362-8107-26E9C0974DCA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F129B-A951-4A93-8F82-0AA4AE5B68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A6E18-F5B6-40C2-855A-9B0FCD37139B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DA567-D92A-4E3E-8503-104EDF5E51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73216-D8DD-4127-A92D-99EC7BB26FEC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2ACF5-94A4-4E26-A44C-741355192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BC168-5581-457E-988A-2817D9C3B58F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CA1F-4094-4865-9516-8F415B115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0908A-8F9B-4386-9D73-A68C26269BD2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F0E43-5083-4BD8-BBDE-732CBAEBB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2E5E-3675-404A-88E6-276BC6B177FB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82634-9EC0-4D44-8F31-374700681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09984-7B2D-47F1-B037-88D4AD8D4B14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7A09D-8D7C-4960-88C5-18997578A0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20D3D-6FB8-42B5-8CCD-F76814EE0667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6FCF2-CC29-43E5-8796-4823159E7A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691C3-57C4-46C5-96F5-9813EAE5EFA6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AAC3-4337-4CF3-B328-22B7125E8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135C6-A93A-4FA8-978D-466A77B45FE6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B5D0-3C31-43F8-ADB3-2D167EAE96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9F24D-00D5-4285-8063-15891B091865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15F59-9147-49A6-812E-D93685A26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1536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CBA1D4-1CEA-4DAD-AC56-D8DD8F5E42B2}" type="datetimeFigureOut">
              <a:rPr lang="en-US"/>
              <a:pPr>
                <a:defRPr/>
              </a:pPr>
              <a:t>6/12/2024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8906C8-DCF2-4B91-8C6A-85F7553A9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b="1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b="1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b="1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b="1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b="1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ved=0ahUKEwj60rGe9YzTAhVLvxQKHapgDG8QjRwIBw&amp;url=http://dychani.orlfnhk.cz/&amp;psig=AFQjCNFfBSBPkeGpLTuLca8KQb6kqnWh6A&amp;ust=1491467903972569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z/url?sa=i&amp;rct=j&amp;q=&amp;esrc=s&amp;source=images&amp;cd=&amp;cad=rja&amp;uact=8&amp;ved=0ahUKEwjZ4e6J9YzTAhXIXRQKHarICzcQjRwIBw&amp;url=https://www.yelp.cz/biz/univerzita-karlova-v-praze-l%C3%A9ka%C5%99sk%C3%A1-fakulta-v-hradci-kr%C3%A1lov%C3%A9-hradec-kr%C3%A1lov%C3%A9&amp;psig=AFQjCNFfBSBPkeGpLTuLca8KQb6kqnWh6A&amp;ust=1491467903972569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jpeg"/><Relationship Id="rId7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29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2.png"/><Relationship Id="rId2" Type="http://schemas.openxmlformats.org/officeDocument/2006/relationships/image" Target="../media/image13.jpe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png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1" Type="http://schemas.openxmlformats.org/officeDocument/2006/relationships/tags" Target="../tags/tag1.x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7.png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7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30.bin"/><Relationship Id="rId3" Type="http://schemas.openxmlformats.org/officeDocument/2006/relationships/image" Target="../media/image9.png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9.bin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7.png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2.bin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3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4250" y="1692275"/>
            <a:ext cx="10236200" cy="183832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00"/>
              </a:spcBef>
            </a:pPr>
            <a:r>
              <a:rPr lang="cs-CZ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Organizace péče o těžké astma </a:t>
            </a:r>
            <a:br>
              <a:rPr lang="cs-CZ" sz="4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cs-CZ" sz="4800" dirty="0">
                <a:solidFill>
                  <a:srgbClr val="2F559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 České republice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700463"/>
            <a:ext cx="9448800" cy="20161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dirty="0"/>
              <a:t>Vratislav Sedlák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800" dirty="0">
                <a:solidFill>
                  <a:srgbClr val="FF0000"/>
                </a:solidFill>
              </a:rPr>
              <a:t>Národní centrum pro těžké astma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Plicní klinika Fakultní nemocnice a Lékařské fakulty Univerzity Karlovy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 sz="1800" dirty="0">
                <a:solidFill>
                  <a:srgbClr val="FF0000"/>
                </a:solidFill>
              </a:rPr>
              <a:t>Hradec Králové</a:t>
            </a:r>
          </a:p>
        </p:txBody>
      </p:sp>
      <p:pic>
        <p:nvPicPr>
          <p:cNvPr id="1065" name="Obráze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75" y="0"/>
            <a:ext cx="4810125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6" name="Obrázek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1025" y="312738"/>
            <a:ext cx="69151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7" name="Picture 3" descr="D:\!!Prace\_Aktualni prace\logo Plicní\png\logo pk-3.png"/>
          <p:cNvPicPr>
            <a:picLocks noChangeAspect="1" noChangeArrowheads="1"/>
          </p:cNvPicPr>
          <p:nvPr/>
        </p:nvPicPr>
        <p:blipFill>
          <a:blip r:embed="rId4"/>
          <a:srcRect r="70438"/>
          <a:stretch>
            <a:fillRect/>
          </a:stretch>
        </p:blipFill>
        <p:spPr bwMode="auto">
          <a:xfrm>
            <a:off x="7910513" y="5618163"/>
            <a:ext cx="78898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8" name="Picture 4" descr="D:\!!Prace\Loga\_logo FN H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5725" y="5591175"/>
            <a:ext cx="7905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9" name="Picture 6" descr="Výsledek obrázku pro lékařská fakulta hradec králové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0938" y="5597525"/>
            <a:ext cx="788987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0" name="Picture 8" descr="Výsledek obrázku pro lékařská fakulta hradec králové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29013" y="5618163"/>
            <a:ext cx="74771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62" name="Object 38"/>
          <p:cNvGraphicFramePr>
            <a:graphicFrameLocks noChangeAspect="1"/>
          </p:cNvGraphicFramePr>
          <p:nvPr/>
        </p:nvGraphicFramePr>
        <p:xfrm>
          <a:off x="5749925" y="371475"/>
          <a:ext cx="600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0" imgW="1467055" imgH="1362265" progId="PBrush">
                  <p:embed/>
                </p:oleObj>
              </mc:Choice>
              <mc:Fallback>
                <p:oleObj name="Rastrový obrázek" r:id="rId10" imgW="1467055" imgH="1362265" progId="PBrush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371475"/>
                        <a:ext cx="600075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2788" y="365125"/>
            <a:ext cx="105156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Centrum pro těžké astma FNHK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2613" y="1701800"/>
            <a:ext cx="10515600" cy="49641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Plicní klinika FN poskytuje specializovanou konzultační péči v oblasti problematického těžkého astmatu pro 1 milion obyvatel </a:t>
            </a:r>
            <a:r>
              <a:rPr lang="cs-CZ" dirty="0">
                <a:solidFill>
                  <a:srgbClr val="FF0000"/>
                </a:solidFill>
              </a:rPr>
              <a:t>Východních Čech</a:t>
            </a:r>
            <a:r>
              <a:rPr lang="cs-CZ" dirty="0"/>
              <a:t> (Královéhradecký, Pardubický kraj)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Jde o týmovou práci </a:t>
            </a:r>
            <a:r>
              <a:rPr lang="cs-CZ" dirty="0">
                <a:solidFill>
                  <a:srgbClr val="FF0000"/>
                </a:solidFill>
              </a:rPr>
              <a:t>Plicní klinika </a:t>
            </a:r>
            <a:r>
              <a:rPr lang="cs-CZ" dirty="0"/>
              <a:t>a </a:t>
            </a:r>
            <a:r>
              <a:rPr lang="cs-CZ" dirty="0">
                <a:solidFill>
                  <a:srgbClr val="FF0000"/>
                </a:solidFill>
              </a:rPr>
              <a:t>Ústavu klinické imunologie a alergologie</a:t>
            </a:r>
            <a:r>
              <a:rPr lang="cs-CZ" dirty="0"/>
              <a:t> FNHK (Sedlák, Krčmová, Kudela, Novosad)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aktuálně sledujeme více než 300 pacientů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0000"/>
                </a:solidFill>
              </a:rPr>
              <a:t>86 </a:t>
            </a:r>
            <a:r>
              <a:rPr lang="cs-CZ" dirty="0" err="1"/>
              <a:t>kortikodependentních</a:t>
            </a:r>
            <a:r>
              <a:rPr lang="cs-CZ" dirty="0"/>
              <a:t>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0000"/>
                </a:solidFill>
              </a:rPr>
              <a:t>38 </a:t>
            </a:r>
            <a:r>
              <a:rPr lang="cs-CZ" dirty="0"/>
              <a:t>je aktuálně léčeno biologickou léčbou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0000"/>
                </a:solidFill>
              </a:rPr>
              <a:t>4</a:t>
            </a:r>
            <a:r>
              <a:rPr lang="cs-CZ" dirty="0"/>
              <a:t> pacienti podstoupili bronchiální termoplastiku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0000"/>
                </a:solidFill>
              </a:rPr>
              <a:t>1</a:t>
            </a:r>
            <a:r>
              <a:rPr lang="cs-CZ" dirty="0"/>
              <a:t> pacient podstoupil </a:t>
            </a:r>
            <a:r>
              <a:rPr lang="cs-CZ" dirty="0" err="1"/>
              <a:t>IgEnio</a:t>
            </a:r>
            <a:endParaRPr lang="cs-CZ" dirty="0"/>
          </a:p>
        </p:txBody>
      </p:sp>
      <p:pic>
        <p:nvPicPr>
          <p:cNvPr id="2096" name="Picture 3" descr="D:\!!Prace\_Aktualni prace\logo Plicní\png\logo pk-3.png"/>
          <p:cNvPicPr>
            <a:picLocks noChangeAspect="1" noChangeArrowheads="1"/>
          </p:cNvPicPr>
          <p:nvPr/>
        </p:nvPicPr>
        <p:blipFill>
          <a:blip r:embed="rId2"/>
          <a:srcRect r="70438"/>
          <a:stretch>
            <a:fillRect/>
          </a:stretch>
        </p:blipFill>
        <p:spPr bwMode="auto">
          <a:xfrm>
            <a:off x="11098213" y="230188"/>
            <a:ext cx="78898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93" name="Object 45"/>
          <p:cNvGraphicFramePr>
            <a:graphicFrameLocks noChangeAspect="1"/>
          </p:cNvGraphicFramePr>
          <p:nvPr/>
        </p:nvGraphicFramePr>
        <p:xfrm>
          <a:off x="10233025" y="2578100"/>
          <a:ext cx="60007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1467055" imgH="1362265" progId="PBrush">
                  <p:embed/>
                </p:oleObj>
              </mc:Choice>
              <mc:Fallback>
                <p:oleObj name="Rastrový obrázek" r:id="rId3" imgW="1467055" imgH="1362265" progId="PBrush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3025" y="2578100"/>
                        <a:ext cx="600075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97" name="Picture 2" descr="https://www.fnhk.cz/temp/paragraph_right_zoom_336.jpg?v=13082190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1590" y="4139460"/>
            <a:ext cx="3734594" cy="248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8" name="AutoShape 8" descr="VÃ½sledek obrÃ¡zku pro logo 90. let FNH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2099" name="Picture 10" descr="VÃ½sledek obrÃ¡zku pro logo 90. let FNH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642475" y="192088"/>
            <a:ext cx="117951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Program biologické léčby astmatu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38 pacientů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4 pacienti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1 pacient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</p:txBody>
      </p:sp>
      <p:pic>
        <p:nvPicPr>
          <p:cNvPr id="27651" name="Picture 4" descr="Výsledek obrázku pro NUCA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3933" y="1509713"/>
            <a:ext cx="1743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Výsledek obrázku pro CINQAER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94688" y="1301750"/>
            <a:ext cx="1458912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1" descr="Výsledek obrázku pro ala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6725" y="3995738"/>
            <a:ext cx="15986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3" descr="Výsledek obrázku pro igeni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32113" y="4983163"/>
            <a:ext cx="1746250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2" descr="VÃ½sledek obrÃ¡zku pro omalizuma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78200" y="1509713"/>
            <a:ext cx="15208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Nadpis 1"/>
          <p:cNvSpPr txBox="1">
            <a:spLocks/>
          </p:cNvSpPr>
          <p:nvPr/>
        </p:nvSpPr>
        <p:spPr>
          <a:xfrm>
            <a:off x="838200" y="3143250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cs-CZ" dirty="0"/>
              <a:t>Program přístrojové léčby astmatu</a:t>
            </a:r>
          </a:p>
        </p:txBody>
      </p:sp>
      <p:sp>
        <p:nvSpPr>
          <p:cNvPr id="27657" name="Obdélník 11"/>
          <p:cNvSpPr>
            <a:spLocks noChangeArrowheads="1"/>
          </p:cNvSpPr>
          <p:nvPr/>
        </p:nvSpPr>
        <p:spPr bwMode="auto">
          <a:xfrm>
            <a:off x="3805238" y="2894013"/>
            <a:ext cx="5508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02060"/>
                </a:solidFill>
                <a:latin typeface="Calibri" pitchFamily="34" charset="0"/>
              </a:rPr>
              <a:t>22</a:t>
            </a:r>
            <a:endParaRPr lang="cs-CZ">
              <a:latin typeface="Calibri" pitchFamily="34" charset="0"/>
            </a:endParaRPr>
          </a:p>
        </p:txBody>
      </p:sp>
      <p:sp>
        <p:nvSpPr>
          <p:cNvPr id="27658" name="Obdélník 13"/>
          <p:cNvSpPr>
            <a:spLocks noChangeArrowheads="1"/>
          </p:cNvSpPr>
          <p:nvPr/>
        </p:nvSpPr>
        <p:spPr bwMode="auto">
          <a:xfrm>
            <a:off x="6364320" y="2908300"/>
            <a:ext cx="368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02060"/>
                </a:solidFill>
                <a:latin typeface="Calibri" pitchFamily="34" charset="0"/>
              </a:rPr>
              <a:t>6</a:t>
            </a:r>
            <a:endParaRPr lang="cs-CZ">
              <a:latin typeface="Calibri" pitchFamily="34" charset="0"/>
            </a:endParaRPr>
          </a:p>
        </p:txBody>
      </p:sp>
      <p:sp>
        <p:nvSpPr>
          <p:cNvPr id="27659" name="Obdélník 14"/>
          <p:cNvSpPr>
            <a:spLocks noChangeArrowheads="1"/>
          </p:cNvSpPr>
          <p:nvPr/>
        </p:nvSpPr>
        <p:spPr bwMode="auto">
          <a:xfrm>
            <a:off x="8840788" y="2908300"/>
            <a:ext cx="3683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02060"/>
                </a:solidFill>
                <a:latin typeface="Calibri" pitchFamily="34" charset="0"/>
              </a:rPr>
              <a:t>1</a:t>
            </a:r>
            <a:endParaRPr lang="cs-CZ">
              <a:latin typeface="Calibri" pitchFamily="34" charset="0"/>
            </a:endParaRPr>
          </a:p>
        </p:txBody>
      </p:sp>
      <p:pic>
        <p:nvPicPr>
          <p:cNvPr id="13" name="Picture 3" descr="D:\!!Prace\_Aktualni prace\logo Plicní\png\logo pk-3.png">
            <a:extLst>
              <a:ext uri="{FF2B5EF4-FFF2-40B4-BE49-F238E27FC236}">
                <a16:creationId xmlns:a16="http://schemas.microsoft.com/office/drawing/2014/main" id="{AAF58D0A-3E71-459D-A6B6-6A115C6F7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r="70438"/>
          <a:stretch>
            <a:fillRect/>
          </a:stretch>
        </p:blipFill>
        <p:spPr bwMode="auto">
          <a:xfrm>
            <a:off x="11098213" y="230188"/>
            <a:ext cx="78898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 descr="VÃ½sledek obrÃ¡zku pro logo 90. let FNHK">
            <a:extLst>
              <a:ext uri="{FF2B5EF4-FFF2-40B4-BE49-F238E27FC236}">
                <a16:creationId xmlns:a16="http://schemas.microsoft.com/office/drawing/2014/main" id="{DED0A436-5319-443F-A339-C32FA25B7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42475" y="192088"/>
            <a:ext cx="117951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VÃ½sledek obrÃ¡zku pro ÄechovÃ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3575" y="1112838"/>
            <a:ext cx="8324850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527050" y="26987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dirty="0"/>
              <a:t>Co dělají Češi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42875"/>
            <a:ext cx="10515600" cy="13255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/>
              <a:t>Stratifikovaný protokol diagnostiky a léčby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985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Muž 47 let, nekuřák, astma od dětství, alergické</a:t>
            </a:r>
          </a:p>
          <a:p>
            <a:r>
              <a:rPr lang="cs-CZ" dirty="0">
                <a:solidFill>
                  <a:srgbClr val="FF0000"/>
                </a:solidFill>
              </a:rPr>
              <a:t>diagnóza astmatu</a:t>
            </a:r>
            <a:r>
              <a:rPr lang="cs-CZ" dirty="0"/>
              <a:t> – potvrzen průkaz BHR</a:t>
            </a:r>
          </a:p>
          <a:p>
            <a:pPr lvl="1"/>
            <a:r>
              <a:rPr lang="cs-CZ" dirty="0"/>
              <a:t>FEV1 3.2 L – 78% </a:t>
            </a:r>
            <a:r>
              <a:rPr lang="cs-CZ" dirty="0" err="1"/>
              <a:t>predicted</a:t>
            </a:r>
            <a:r>
              <a:rPr lang="cs-CZ" dirty="0"/>
              <a:t>, post BD FEV1 4,1 L tj. +32% (2004)</a:t>
            </a:r>
          </a:p>
          <a:p>
            <a:pPr lvl="1"/>
            <a:r>
              <a:rPr lang="cs-CZ" dirty="0"/>
              <a:t>pozitivní </a:t>
            </a:r>
            <a:r>
              <a:rPr lang="cs-CZ" dirty="0" err="1"/>
              <a:t>prick</a:t>
            </a:r>
            <a:r>
              <a:rPr lang="cs-CZ" dirty="0"/>
              <a:t> testy – celoroční i sezónní </a:t>
            </a:r>
            <a:r>
              <a:rPr lang="cs-CZ" dirty="0" err="1"/>
              <a:t>allergeny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eosinofilní – vysoké FeNO, vysoké eozinofily periferní krve 300-600/</a:t>
            </a:r>
            <a:r>
              <a:rPr lang="cs-CZ" dirty="0" err="1"/>
              <a:t>uL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komorbidity </a:t>
            </a:r>
            <a:r>
              <a:rPr lang="cs-CZ" dirty="0"/>
              <a:t>– dg. program</a:t>
            </a:r>
          </a:p>
          <a:p>
            <a:pPr lvl="1"/>
            <a:r>
              <a:rPr lang="cs-CZ" dirty="0"/>
              <a:t>ORL – rhinosinusitida – bez polypů</a:t>
            </a:r>
          </a:p>
          <a:p>
            <a:pPr lvl="1"/>
            <a:r>
              <a:rPr lang="cs-CZ" dirty="0"/>
              <a:t>pH </a:t>
            </a:r>
            <a:r>
              <a:rPr lang="cs-CZ" dirty="0" err="1"/>
              <a:t>metrie</a:t>
            </a:r>
            <a:r>
              <a:rPr lang="cs-CZ" dirty="0"/>
              <a:t> – (mírný reflux /EERCHJ)</a:t>
            </a:r>
          </a:p>
          <a:p>
            <a:pPr lvl="1"/>
            <a:r>
              <a:rPr lang="cs-CZ" dirty="0" err="1"/>
              <a:t>sleep</a:t>
            </a:r>
            <a:r>
              <a:rPr lang="cs-CZ" dirty="0"/>
              <a:t> study – negativní</a:t>
            </a:r>
          </a:p>
          <a:p>
            <a:pPr lvl="1"/>
            <a:r>
              <a:rPr lang="cs-CZ" dirty="0"/>
              <a:t>nejsou známky psychosociálních vlivů</a:t>
            </a:r>
          </a:p>
          <a:p>
            <a:r>
              <a:rPr lang="cs-CZ" dirty="0">
                <a:solidFill>
                  <a:srgbClr val="FF0000"/>
                </a:solidFill>
              </a:rPr>
              <a:t>compliance </a:t>
            </a:r>
            <a:r>
              <a:rPr lang="cs-CZ" dirty="0"/>
              <a:t>– sledování spotřeby SABA, PEF </a:t>
            </a:r>
            <a:r>
              <a:rPr lang="cs-CZ" dirty="0" err="1"/>
              <a:t>metrie</a:t>
            </a:r>
            <a:r>
              <a:rPr lang="cs-CZ" dirty="0"/>
              <a:t> doma, počítání preskripce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Jak zlepšit jeho léčbu (2013)?</a:t>
            </a:r>
            <a:br>
              <a:rPr lang="cs-CZ" dirty="0"/>
            </a:br>
            <a:r>
              <a:rPr lang="cs-CZ" dirty="0">
                <a:solidFill>
                  <a:srgbClr val="002060"/>
                </a:solidFill>
              </a:rPr>
              <a:t>těžké refrakterní eozinofilní alergické astma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0000"/>
                </a:solidFill>
              </a:rPr>
              <a:t>6 exacerbací/rok GKS na 2T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/>
              <a:t>nízká kvalita život AKT </a:t>
            </a:r>
            <a:r>
              <a:rPr lang="cs-CZ" dirty="0" err="1"/>
              <a:t>skore</a:t>
            </a:r>
            <a:r>
              <a:rPr lang="cs-CZ" dirty="0"/>
              <a:t> 8-12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0000"/>
                </a:solidFill>
              </a:rPr>
              <a:t>FEV1 trvale pod 40%, po GKS nad 50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>
                <a:solidFill>
                  <a:srgbClr val="FF0000"/>
                </a:solidFill>
              </a:rPr>
              <a:t>FeNO 40-130 ppb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err="1">
                <a:solidFill>
                  <a:srgbClr val="FF0000"/>
                </a:solidFill>
              </a:rPr>
              <a:t>total</a:t>
            </a:r>
            <a:r>
              <a:rPr lang="cs-CZ" dirty="0">
                <a:solidFill>
                  <a:srgbClr val="FF0000"/>
                </a:solidFill>
              </a:rPr>
              <a:t> IgE 836 IU/ml, celoroční alergen +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err="1"/>
              <a:t>montelukast</a:t>
            </a:r>
            <a:r>
              <a:rPr lang="cs-CZ" sz="1600" dirty="0"/>
              <a:t> 10mg 			1-0-0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err="1"/>
              <a:t>cetrizine</a:t>
            </a:r>
            <a:r>
              <a:rPr lang="cs-CZ" sz="1600" dirty="0"/>
              <a:t> 5mg 				1-0-0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salmeterol/</a:t>
            </a:r>
            <a:r>
              <a:rPr lang="cs-CZ" sz="1600" dirty="0" err="1"/>
              <a:t>flutisacone</a:t>
            </a:r>
            <a:r>
              <a:rPr lang="cs-CZ" sz="1600" dirty="0"/>
              <a:t> 50/500ug		1-0-1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tiotropium 2,5 </a:t>
            </a:r>
            <a:r>
              <a:rPr lang="cs-CZ" sz="1600" dirty="0" err="1"/>
              <a:t>ug</a:t>
            </a:r>
            <a:r>
              <a:rPr lang="cs-CZ" sz="1600" dirty="0"/>
              <a:t>				2-0-0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err="1"/>
              <a:t>fluticasone</a:t>
            </a:r>
            <a:r>
              <a:rPr lang="cs-CZ" sz="1600" dirty="0"/>
              <a:t> 500ug				1-0-1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err="1"/>
              <a:t>mometasone</a:t>
            </a:r>
            <a:r>
              <a:rPr lang="cs-CZ" sz="1600" dirty="0"/>
              <a:t> </a:t>
            </a:r>
            <a:r>
              <a:rPr lang="cs-CZ" sz="1600" dirty="0" err="1"/>
              <a:t>nas</a:t>
            </a:r>
            <a:r>
              <a:rPr lang="cs-CZ" sz="1600" dirty="0"/>
              <a:t>. </a:t>
            </a:r>
            <a:r>
              <a:rPr lang="cs-CZ" sz="1600" dirty="0" err="1"/>
              <a:t>spr</a:t>
            </a:r>
            <a:r>
              <a:rPr lang="cs-CZ" sz="1600" dirty="0"/>
              <a:t>.			1-0-1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err="1"/>
              <a:t>omeprazole</a:t>
            </a:r>
            <a:r>
              <a:rPr lang="cs-CZ" sz="1600" dirty="0"/>
              <a:t> 20mg 				1-0-1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  <p:pic>
        <p:nvPicPr>
          <p:cNvPr id="35843" name="Picture 3" descr="H:\AKTUÁLNÍ\IPVZ astma novinky\DSC03206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 t="5370"/>
          <a:stretch>
            <a:fillRect/>
          </a:stretch>
        </p:blipFill>
        <p:spPr bwMode="auto">
          <a:xfrm>
            <a:off x="8453438" y="1992313"/>
            <a:ext cx="362267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:\AKTUÁLNÍ\IPVZ astma novinky\DSC03204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130482" y="4464951"/>
            <a:ext cx="2322513" cy="1741885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ctrTitle"/>
          </p:nvPr>
        </p:nvSpPr>
        <p:spPr>
          <a:xfrm>
            <a:off x="2209800" y="-171450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/>
              <a:t>PRECISION MEDICINE</a:t>
            </a:r>
          </a:p>
        </p:txBody>
      </p:sp>
      <p:sp>
        <p:nvSpPr>
          <p:cNvPr id="113667" name="Rectangle 3"/>
          <p:cNvSpPr>
            <a:spLocks noGrp="1"/>
          </p:cNvSpPr>
          <p:nvPr>
            <p:ph type="subTitle" idx="1"/>
          </p:nvPr>
        </p:nvSpPr>
        <p:spPr>
          <a:xfrm>
            <a:off x="2895600" y="1052513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cs-CZ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PERSONALIZOVANÁ MEDICÍNA</a:t>
            </a:r>
          </a:p>
        </p:txBody>
      </p:sp>
      <p:pic>
        <p:nvPicPr>
          <p:cNvPr id="37891" name="Picture 4" descr="Výsledek obrázku pro CHINESE TRADITIONAL MEDIC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9988" y="1649413"/>
            <a:ext cx="2232025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5" descr="Výsledek obrázku pro PRECISION MEDIC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3465513"/>
            <a:ext cx="91440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1524000" y="-123825"/>
            <a:ext cx="184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1000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1524000" y="-123825"/>
            <a:ext cx="184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altLang="en-US" sz="1000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38915" name="Slide Number Placeholder 19"/>
          <p:cNvSpPr txBox="1">
            <a:spLocks noGrp="1"/>
          </p:cNvSpPr>
          <p:nvPr/>
        </p:nvSpPr>
        <p:spPr bwMode="auto">
          <a:xfrm>
            <a:off x="9491663" y="6437313"/>
            <a:ext cx="8302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5B8600B4-F48E-45C7-B03B-5BD98BFA2F36}" type="slidenum">
              <a:rPr lang="en-GB" sz="800">
                <a:solidFill>
                  <a:srgbClr val="9A8B7D"/>
                </a:solidFill>
                <a:latin typeface="Verdana" pitchFamily="34" charset="0"/>
                <a:ea typeface="MS PGothic" pitchFamily="34" charset="-128"/>
              </a:rPr>
              <a:pPr algn="r" eaLnBrk="0" hangingPunct="0"/>
              <a:t>16</a:t>
            </a:fld>
            <a:endParaRPr lang="en-GB" sz="800">
              <a:solidFill>
                <a:srgbClr val="9A8B7D"/>
              </a:solidFill>
              <a:latin typeface="Verdana" pitchFamily="34" charset="0"/>
              <a:ea typeface="MS PGothic" pitchFamily="34" charset="-128"/>
            </a:endParaRPr>
          </a:p>
        </p:txBody>
      </p:sp>
      <p:pic>
        <p:nvPicPr>
          <p:cNvPr id="38916" name="Picture 4" descr="Graph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0013" y="1125538"/>
            <a:ext cx="69500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6" name="Title 1"/>
          <p:cNvSpPr>
            <a:spLocks noGrp="1"/>
          </p:cNvSpPr>
          <p:nvPr>
            <p:ph type="title" idx="4294967295"/>
          </p:nvPr>
        </p:nvSpPr>
        <p:spPr>
          <a:xfrm>
            <a:off x="2206625" y="260350"/>
            <a:ext cx="7777163" cy="609600"/>
          </a:xfrm>
        </p:spPr>
        <p:txBody>
          <a:bodyPr lIns="0" tIns="0" rIns="0" bIns="0" anchor="t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LÉČBA DLE FENOTYPU TRA</a:t>
            </a:r>
            <a:endParaRPr lang="en-GB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89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1638" y="1125538"/>
            <a:ext cx="8848725" cy="511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381625" y="6442075"/>
            <a:ext cx="5286375" cy="2460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00" dirty="0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Adoptováno z </a:t>
            </a:r>
            <a:r>
              <a:rPr lang="cs-CZ" sz="1000" dirty="0" err="1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Brusselle</a:t>
            </a:r>
            <a:r>
              <a:rPr lang="cs-CZ" sz="1000" dirty="0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, G., </a:t>
            </a:r>
            <a:r>
              <a:rPr lang="cs-CZ" sz="1000" dirty="0" err="1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et</a:t>
            </a:r>
            <a:r>
              <a:rPr lang="cs-CZ" sz="1000" dirty="0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 </a:t>
            </a:r>
            <a:r>
              <a:rPr lang="cs-CZ" sz="1000" dirty="0" err="1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al</a:t>
            </a:r>
            <a:r>
              <a:rPr lang="cs-CZ" sz="1000" dirty="0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.: </a:t>
            </a:r>
            <a:r>
              <a:rPr lang="cs-CZ" sz="1000" dirty="0" err="1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Ann</a:t>
            </a:r>
            <a:r>
              <a:rPr lang="cs-CZ" sz="1000" dirty="0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 </a:t>
            </a:r>
            <a:r>
              <a:rPr lang="cs-CZ" sz="1000" dirty="0" err="1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Am</a:t>
            </a:r>
            <a:r>
              <a:rPr lang="cs-CZ" sz="1000" dirty="0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 </a:t>
            </a:r>
            <a:r>
              <a:rPr lang="cs-CZ" sz="1000" dirty="0" err="1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Thorac</a:t>
            </a:r>
            <a:r>
              <a:rPr lang="cs-CZ" sz="1000" dirty="0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 </a:t>
            </a:r>
            <a:r>
              <a:rPr lang="cs-CZ" sz="1000" dirty="0" err="1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Soc</a:t>
            </a:r>
            <a:r>
              <a:rPr lang="cs-CZ" sz="1000" dirty="0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. 2014: 11; </a:t>
            </a:r>
            <a:r>
              <a:rPr lang="cs-CZ" sz="1000" dirty="0" err="1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S322</a:t>
            </a:r>
            <a:r>
              <a:rPr lang="cs-CZ" sz="1000" dirty="0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-</a:t>
            </a:r>
            <a:r>
              <a:rPr lang="cs-CZ" sz="1000" dirty="0" err="1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S328</a:t>
            </a:r>
            <a:r>
              <a:rPr lang="cs-CZ" sz="1000" dirty="0">
                <a:solidFill>
                  <a:schemeClr val="accent3">
                    <a:lumMod val="10000"/>
                  </a:schemeClr>
                </a:solidFill>
                <a:latin typeface="Verdana" pitchFamily="34" charset="0"/>
                <a:ea typeface="MS PGothic" pitchFamily="34" charset="-128"/>
                <a:cs typeface="+mn-cs"/>
              </a:rPr>
              <a:t>.</a:t>
            </a:r>
          </a:p>
        </p:txBody>
      </p:sp>
      <p:sp>
        <p:nvSpPr>
          <p:cNvPr id="38920" name="AutoShape 10"/>
          <p:cNvSpPr>
            <a:spLocks noChangeArrowheads="1"/>
          </p:cNvSpPr>
          <p:nvPr/>
        </p:nvSpPr>
        <p:spPr bwMode="auto">
          <a:xfrm>
            <a:off x="5795963" y="4508500"/>
            <a:ext cx="576262" cy="431800"/>
          </a:xfrm>
          <a:prstGeom prst="irregularSeal1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8921" name="AutoShape 11"/>
          <p:cNvSpPr>
            <a:spLocks noChangeArrowheads="1"/>
          </p:cNvSpPr>
          <p:nvPr/>
        </p:nvSpPr>
        <p:spPr bwMode="auto">
          <a:xfrm>
            <a:off x="4008438" y="4437063"/>
            <a:ext cx="576262" cy="431800"/>
          </a:xfrm>
          <a:prstGeom prst="irregularSeal1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8922" name="AutoShape 12"/>
          <p:cNvSpPr>
            <a:spLocks noChangeArrowheads="1"/>
          </p:cNvSpPr>
          <p:nvPr/>
        </p:nvSpPr>
        <p:spPr bwMode="auto">
          <a:xfrm>
            <a:off x="2495550" y="3789363"/>
            <a:ext cx="576263" cy="431800"/>
          </a:xfrm>
          <a:prstGeom prst="irregularSeal1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38923" name="AutoShape 13"/>
          <p:cNvSpPr>
            <a:spLocks noChangeArrowheads="1"/>
          </p:cNvSpPr>
          <p:nvPr/>
        </p:nvSpPr>
        <p:spPr bwMode="auto">
          <a:xfrm>
            <a:off x="2927350" y="4221163"/>
            <a:ext cx="792163" cy="574675"/>
          </a:xfrm>
          <a:prstGeom prst="irregularSeal1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175" y="869950"/>
            <a:ext cx="3089275" cy="1695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46082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2089150"/>
            <a:ext cx="11522075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Obrázek 4"/>
          <p:cNvPicPr>
            <a:picLocks noChangeAspect="1"/>
          </p:cNvPicPr>
          <p:nvPr/>
        </p:nvPicPr>
        <p:blipFill>
          <a:blip r:embed="rId3"/>
          <a:srcRect l="5557"/>
          <a:stretch>
            <a:fillRect/>
          </a:stretch>
        </p:blipFill>
        <p:spPr bwMode="auto">
          <a:xfrm>
            <a:off x="7966075" y="6492875"/>
            <a:ext cx="422592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Obrázek 5"/>
          <p:cNvPicPr>
            <a:picLocks noChangeAspect="1"/>
          </p:cNvPicPr>
          <p:nvPr/>
        </p:nvPicPr>
        <p:blipFill>
          <a:blip r:embed="rId4"/>
          <a:srcRect t="16933" b="16017"/>
          <a:stretch>
            <a:fillRect/>
          </a:stretch>
        </p:blipFill>
        <p:spPr bwMode="auto">
          <a:xfrm>
            <a:off x="3328988" y="122238"/>
            <a:ext cx="534670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Obrázek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4450"/>
            <a:ext cx="3087688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19205475-B25C-45D8-8259-6BC33736F2A6}"/>
              </a:ext>
            </a:extLst>
          </p:cNvPr>
          <p:cNvCxnSpPr/>
          <p:nvPr/>
        </p:nvCxnSpPr>
        <p:spPr>
          <a:xfrm>
            <a:off x="5985165" y="5126182"/>
            <a:ext cx="0" cy="1233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FEE3BDC-1E41-43BB-8585-860C6DE36992}"/>
              </a:ext>
            </a:extLst>
          </p:cNvPr>
          <p:cNvSpPr txBox="1"/>
          <p:nvPr/>
        </p:nvSpPr>
        <p:spPr>
          <a:xfrm>
            <a:off x="5441927" y="6369863"/>
            <a:ext cx="112082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err="1">
                <a:latin typeface="Arial Italic"/>
              </a:rPr>
              <a:t>Benralizumab</a:t>
            </a:r>
            <a:endParaRPr lang="cs-CZ" sz="1200" dirty="0">
              <a:latin typeface="Arial Italic"/>
            </a:endParaRPr>
          </a:p>
        </p:txBody>
      </p: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B2965693-9595-4BAE-938A-4C70AB3824BB}"/>
              </a:ext>
            </a:extLst>
          </p:cNvPr>
          <p:cNvCxnSpPr>
            <a:cxnSpLocks/>
          </p:cNvCxnSpPr>
          <p:nvPr/>
        </p:nvCxnSpPr>
        <p:spPr>
          <a:xfrm flipV="1">
            <a:off x="2051083" y="5327453"/>
            <a:ext cx="0" cy="6333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0DDF5C84-DA90-48C7-B17A-09E8ED91560A}"/>
              </a:ext>
            </a:extLst>
          </p:cNvPr>
          <p:cNvSpPr txBox="1"/>
          <p:nvPr/>
        </p:nvSpPr>
        <p:spPr>
          <a:xfrm>
            <a:off x="1741543" y="5985254"/>
            <a:ext cx="61908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dirty="0" err="1">
                <a:latin typeface="Arial Italic"/>
              </a:rPr>
              <a:t>IgEnio</a:t>
            </a:r>
            <a:endParaRPr lang="cs-CZ" sz="1200" dirty="0">
              <a:latin typeface="Arial Italic"/>
            </a:endParaRPr>
          </a:p>
        </p:txBody>
      </p:sp>
      <p:cxnSp>
        <p:nvCxnSpPr>
          <p:cNvPr id="16" name="Spojnice: pravoúhlá 15">
            <a:extLst>
              <a:ext uri="{FF2B5EF4-FFF2-40B4-BE49-F238E27FC236}">
                <a16:creationId xmlns:a16="http://schemas.microsoft.com/office/drawing/2014/main" id="{85EB3FAF-BE89-4ABB-9F72-880F408628A9}"/>
              </a:ext>
            </a:extLst>
          </p:cNvPr>
          <p:cNvCxnSpPr>
            <a:endCxn id="18" idx="3"/>
          </p:cNvCxnSpPr>
          <p:nvPr/>
        </p:nvCxnSpPr>
        <p:spPr>
          <a:xfrm rot="5400000">
            <a:off x="2073186" y="4456212"/>
            <a:ext cx="1954979" cy="1380104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>
            <a:extLst>
              <a:ext uri="{FF2B5EF4-FFF2-40B4-BE49-F238E27FC236}">
                <a16:creationId xmlns:a16="http://schemas.microsoft.com/office/drawing/2014/main" id="{D6052B07-C975-4749-B31E-0A6DA7140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356123"/>
            <a:ext cx="3844822" cy="286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19" name="Rectangle 3">
            <a:extLst>
              <a:ext uri="{FF2B5EF4-FFF2-40B4-BE49-F238E27FC236}">
                <a16:creationId xmlns:a16="http://schemas.microsoft.com/office/drawing/2014/main" id="{9548DFED-B5B9-4072-B757-8F6F94E0D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084" y="1259241"/>
            <a:ext cx="2160588" cy="74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alpha val="56000"/>
                      </a:schemeClr>
                    </a:gs>
                    <a:gs pos="100000">
                      <a:schemeClr val="bg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65125" algn="l"/>
                <a:tab pos="715963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365125" algn="l"/>
                <a:tab pos="715963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65125" algn="l"/>
                <a:tab pos="715963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65125" algn="l"/>
                <a:tab pos="715963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65125" algn="l"/>
                <a:tab pos="715963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715963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715963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715963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65125" algn="l"/>
                <a:tab pos="715963" algn="l"/>
                <a:tab pos="990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40000"/>
              </a:lnSpc>
            </a:pPr>
            <a:r>
              <a:rPr lang="cs-CZ" altLang="cs-CZ" sz="1600" b="1">
                <a:solidFill>
                  <a:srgbClr val="FF3300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Přímé náklady 			</a:t>
            </a:r>
            <a:endParaRPr lang="cs-CZ" altLang="cs-CZ" sz="1600" b="1">
              <a:solidFill>
                <a:srgbClr val="000099"/>
              </a:solidFill>
              <a:latin typeface="Arial CE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820" name="Rectangle 4">
            <a:extLst>
              <a:ext uri="{FF2B5EF4-FFF2-40B4-BE49-F238E27FC236}">
                <a16:creationId xmlns:a16="http://schemas.microsoft.com/office/drawing/2014/main" id="{EFA442B2-1BBA-46DB-9F81-B621ADF69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6565900"/>
            <a:ext cx="4000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altLang="cs-CZ" sz="1200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Doležal T., Slíva J, Farmakoekonomika 2007; 2: 3, 65-69</a:t>
            </a:r>
          </a:p>
        </p:txBody>
      </p:sp>
      <p:pic>
        <p:nvPicPr>
          <p:cNvPr id="162821" name="Picture 5">
            <a:extLst>
              <a:ext uri="{FF2B5EF4-FFF2-40B4-BE49-F238E27FC236}">
                <a16:creationId xmlns:a16="http://schemas.microsoft.com/office/drawing/2014/main" id="{CB0FD6D9-7D50-4CE6-BB9D-2310DB37F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176" y="1159825"/>
            <a:ext cx="5009811" cy="300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2" name="Rectangle 6">
            <a:extLst>
              <a:ext uri="{FF2B5EF4-FFF2-40B4-BE49-F238E27FC236}">
                <a16:creationId xmlns:a16="http://schemas.microsoft.com/office/drawing/2014/main" id="{10D1DA37-F9AA-44D9-AADD-B0BC3E4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7874" y="3658370"/>
            <a:ext cx="1008063" cy="360362"/>
          </a:xfrm>
          <a:prstGeom prst="rect">
            <a:avLst/>
          </a:prstGeom>
          <a:solidFill>
            <a:srgbClr val="FF3300">
              <a:alpha val="41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 altLang="cs-CZ">
              <a:solidFill>
                <a:schemeClr val="tx1"/>
              </a:solidFill>
              <a:effectLst/>
            </a:endParaRPr>
          </a:p>
        </p:txBody>
      </p:sp>
      <p:sp>
        <p:nvSpPr>
          <p:cNvPr id="162823" name="Rectangle 7">
            <a:extLst>
              <a:ext uri="{FF2B5EF4-FFF2-40B4-BE49-F238E27FC236}">
                <a16:creationId xmlns:a16="http://schemas.microsoft.com/office/drawing/2014/main" id="{668C5A4D-E915-4E10-9104-53420531F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85" y="4556126"/>
            <a:ext cx="1191845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400" b="1" dirty="0">
                <a:solidFill>
                  <a:srgbClr val="FF3300"/>
                </a:solidFill>
                <a:effectLst/>
              </a:rPr>
              <a:t>Dle kvalifikovaného odhadu počtu pacientů s OLA (30-40 tisíc dle ATS definice) </a:t>
            </a:r>
          </a:p>
          <a:p>
            <a:pPr algn="ctr"/>
            <a:r>
              <a:rPr lang="cs-CZ" altLang="cs-CZ" sz="2400" b="1" dirty="0">
                <a:solidFill>
                  <a:srgbClr val="FF3300"/>
                </a:solidFill>
                <a:effectLst/>
              </a:rPr>
              <a:t>se náklady na léčbu mohou pohybovat v rozmezí </a:t>
            </a:r>
            <a:r>
              <a:rPr lang="cs-CZ" altLang="cs-CZ" sz="2400" b="1" dirty="0">
                <a:solidFill>
                  <a:srgbClr val="000099"/>
                </a:solidFill>
                <a:effectLst/>
              </a:rPr>
              <a:t>2,6-3,9 miliardy Kč/rok</a:t>
            </a:r>
            <a:r>
              <a:rPr lang="cs-CZ" altLang="cs-CZ" sz="2400" b="1" dirty="0">
                <a:solidFill>
                  <a:srgbClr val="FF3300"/>
                </a:solidFill>
                <a:effectLst/>
              </a:rPr>
              <a:t>. </a:t>
            </a:r>
          </a:p>
          <a:p>
            <a:pPr algn="ctr"/>
            <a:endParaRPr lang="cs-CZ" altLang="cs-CZ" sz="2400" b="1" dirty="0">
              <a:solidFill>
                <a:srgbClr val="FF3300"/>
              </a:solidFill>
              <a:effectLst/>
            </a:endParaRPr>
          </a:p>
          <a:p>
            <a:pPr algn="ctr"/>
            <a:r>
              <a:rPr lang="cs-CZ" altLang="cs-CZ" sz="2400" b="1" dirty="0">
                <a:solidFill>
                  <a:srgbClr val="000099"/>
                </a:solidFill>
                <a:effectLst/>
              </a:rPr>
              <a:t>Při použití přísnějších </a:t>
            </a:r>
            <a:r>
              <a:rPr lang="cs-CZ" altLang="cs-CZ" sz="2400" b="1" dirty="0" err="1">
                <a:solidFill>
                  <a:srgbClr val="000099"/>
                </a:solidFill>
                <a:effectLst/>
              </a:rPr>
              <a:t>kriterií</a:t>
            </a:r>
            <a:r>
              <a:rPr lang="cs-CZ" altLang="cs-CZ" sz="2400" b="1" dirty="0">
                <a:solidFill>
                  <a:srgbClr val="000099"/>
                </a:solidFill>
                <a:effectLst/>
              </a:rPr>
              <a:t> pro OLA dle NCTA/ČPFS doporučeného postupu</a:t>
            </a:r>
          </a:p>
          <a:p>
            <a:pPr algn="ctr"/>
            <a:r>
              <a:rPr lang="cs-CZ" altLang="cs-CZ" sz="2400" b="1" dirty="0">
                <a:solidFill>
                  <a:srgbClr val="000099"/>
                </a:solidFill>
                <a:effectLst/>
              </a:rPr>
              <a:t>(počet pacientů 3-4.000) představují náklady na léčbu OLA </a:t>
            </a:r>
            <a:r>
              <a:rPr lang="cs-CZ" altLang="cs-CZ" sz="2400" b="1" u="sng" dirty="0">
                <a:solidFill>
                  <a:srgbClr val="FF3300"/>
                </a:solidFill>
                <a:effectLst/>
              </a:rPr>
              <a:t>0,991-1,3 miliardy Kč</a:t>
            </a:r>
            <a:r>
              <a:rPr lang="cs-CZ" altLang="cs-CZ" sz="2400" b="1" u="sng" dirty="0">
                <a:solidFill>
                  <a:srgbClr val="000099"/>
                </a:solidFill>
                <a:effectLst/>
              </a:rPr>
              <a:t>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84DDD9-DB53-4192-A951-4798507DC74F}"/>
              </a:ext>
            </a:extLst>
          </p:cNvPr>
          <p:cNvSpPr/>
          <p:nvPr/>
        </p:nvSpPr>
        <p:spPr>
          <a:xfrm>
            <a:off x="375443" y="275287"/>
            <a:ext cx="98820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j-ea"/>
                <a:cs typeface="+mj-cs"/>
              </a:rPr>
              <a:t>Proč bojovat proti těžkému astmatu 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1858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2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9" grpId="0" build="allAtOnce"/>
      <p:bldP spid="1628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613" y="84743"/>
            <a:ext cx="11255375" cy="1325563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4929188" algn="l"/>
              </a:tabLst>
              <a:defRPr/>
            </a:pPr>
            <a:r>
              <a:rPr lang="cs-CZ" dirty="0"/>
              <a:t>Kam směřuje NCTA v roce 2018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2613" y="2547937"/>
            <a:ext cx="10515600" cy="43513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dirty="0"/>
              <a:t>nové léky ve všech centrech (Zlín, Nový Jičín) – přístup pro pacienty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dirty="0">
                <a:solidFill>
                  <a:srgbClr val="FF0000"/>
                </a:solidFill>
              </a:rPr>
              <a:t>aktualizace guideline 2018 – GAN Univ. </a:t>
            </a:r>
            <a:r>
              <a:rPr lang="cs-CZ" dirty="0" err="1">
                <a:solidFill>
                  <a:srgbClr val="FF0000"/>
                </a:solidFill>
              </a:rPr>
              <a:t>Mainz</a:t>
            </a:r>
            <a:r>
              <a:rPr lang="cs-CZ" dirty="0">
                <a:solidFill>
                  <a:srgbClr val="FF0000"/>
                </a:solidFill>
              </a:rPr>
              <a:t> – GER-AUT-SLO-CZ</a:t>
            </a:r>
          </a:p>
          <a:p>
            <a:r>
              <a:rPr lang="cs-CZ" dirty="0"/>
              <a:t>epidemiologický projekt – kortikodependentní TRA v ČR (UZIS)</a:t>
            </a:r>
          </a:p>
          <a:p>
            <a:r>
              <a:rPr lang="cs-CZ" dirty="0">
                <a:solidFill>
                  <a:srgbClr val="FF0000"/>
                </a:solidFill>
              </a:rPr>
              <a:t>nákladovost TRA (přímé i nepřímé náklady)</a:t>
            </a:r>
          </a:p>
          <a:p>
            <a:r>
              <a:rPr lang="cs-CZ" dirty="0"/>
              <a:t>podpora pacientské organizace ČOPN</a:t>
            </a:r>
          </a:p>
          <a:p>
            <a:r>
              <a:rPr lang="cs-CZ" dirty="0">
                <a:solidFill>
                  <a:srgbClr val="FF0000"/>
                </a:solidFill>
              </a:rPr>
              <a:t>mezinárodní spolupráce (SHARP ERS)</a:t>
            </a:r>
            <a:endParaRPr lang="cs-CZ" dirty="0"/>
          </a:p>
        </p:txBody>
      </p:sp>
      <p:pic>
        <p:nvPicPr>
          <p:cNvPr id="4410" name="Picture 4" descr="Národní registr pro těžké kopie"/>
          <p:cNvPicPr>
            <a:picLocks noChangeAspect="1" noChangeArrowheads="1"/>
          </p:cNvPicPr>
          <p:nvPr/>
        </p:nvPicPr>
        <p:blipFill>
          <a:blip r:embed="rId2"/>
          <a:srcRect r="30630" b="2226"/>
          <a:stretch>
            <a:fillRect/>
          </a:stretch>
        </p:blipFill>
        <p:spPr bwMode="auto">
          <a:xfrm>
            <a:off x="582613" y="809297"/>
            <a:ext cx="4414837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1" name="Picture 6" descr="Bez názv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7950" y="4404890"/>
            <a:ext cx="3587750" cy="203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2" name="Rectangle 7"/>
          <p:cNvSpPr>
            <a:spLocks noChangeArrowheads="1"/>
          </p:cNvSpPr>
          <p:nvPr/>
        </p:nvSpPr>
        <p:spPr bwMode="auto">
          <a:xfrm>
            <a:off x="11053763" y="4004536"/>
            <a:ext cx="521087" cy="31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graphicFrame>
        <p:nvGraphicFramePr>
          <p:cNvPr id="4398" name="Object 3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9064"/>
              </p:ext>
            </p:extLst>
          </p:nvPr>
        </p:nvGraphicFramePr>
        <p:xfrm>
          <a:off x="9123363" y="4991350"/>
          <a:ext cx="195918" cy="18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1467055" imgH="1362265" progId="PBrush">
                  <p:embed/>
                </p:oleObj>
              </mc:Choice>
              <mc:Fallback>
                <p:oleObj name="Rastrový obrázek" r:id="rId4" imgW="1467055" imgH="1362265" progId="PBrush">
                  <p:embed/>
                  <p:pic>
                    <p:nvPicPr>
                      <p:cNvPr id="4398" name="Object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3363" y="4991350"/>
                        <a:ext cx="195918" cy="182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9" name="Object 3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498892"/>
              </p:ext>
            </p:extLst>
          </p:nvPr>
        </p:nvGraphicFramePr>
        <p:xfrm>
          <a:off x="9237663" y="5005637"/>
          <a:ext cx="195918" cy="18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6" imgW="1467055" imgH="1362265" progId="PBrush">
                  <p:embed/>
                </p:oleObj>
              </mc:Choice>
              <mc:Fallback>
                <p:oleObj name="Rastrový obrázek" r:id="rId6" imgW="1467055" imgH="1362265" progId="PBrush">
                  <p:embed/>
                  <p:pic>
                    <p:nvPicPr>
                      <p:cNvPr id="4399" name="Object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7663" y="5005637"/>
                        <a:ext cx="195918" cy="182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0" name="Object 3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632928"/>
              </p:ext>
            </p:extLst>
          </p:nvPr>
        </p:nvGraphicFramePr>
        <p:xfrm>
          <a:off x="9161463" y="5253287"/>
          <a:ext cx="195918" cy="18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7" imgW="1467055" imgH="1362265" progId="PBrush">
                  <p:embed/>
                </p:oleObj>
              </mc:Choice>
              <mc:Fallback>
                <p:oleObj name="Rastrový obrázek" r:id="rId7" imgW="1467055" imgH="1362265" progId="PBrush">
                  <p:embed/>
                  <p:pic>
                    <p:nvPicPr>
                      <p:cNvPr id="4400" name="Object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1463" y="5253287"/>
                        <a:ext cx="195918" cy="18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1" name="Object 3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9081"/>
              </p:ext>
            </p:extLst>
          </p:nvPr>
        </p:nvGraphicFramePr>
        <p:xfrm>
          <a:off x="10880725" y="5286375"/>
          <a:ext cx="23971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8" imgW="1800360" imgH="1800360" progId="Paint.Picture">
                  <p:embed/>
                </p:oleObj>
              </mc:Choice>
              <mc:Fallback>
                <p:oleObj name="Rastrový obrázek" r:id="rId8" imgW="1800360" imgH="1800360" progId="Paint.Picture">
                  <p:embed/>
                  <p:pic>
                    <p:nvPicPr>
                      <p:cNvPr id="4401" name="Object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0725" y="5286375"/>
                        <a:ext cx="239713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2" name="Object 3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945704"/>
              </p:ext>
            </p:extLst>
          </p:nvPr>
        </p:nvGraphicFramePr>
        <p:xfrm>
          <a:off x="10237788" y="5620000"/>
          <a:ext cx="195918" cy="18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0" imgW="1467055" imgH="1362265" progId="PBrush">
                  <p:embed/>
                </p:oleObj>
              </mc:Choice>
              <mc:Fallback>
                <p:oleObj name="Rastrový obrázek" r:id="rId10" imgW="1467055" imgH="1362265" progId="PBrush">
                  <p:embed/>
                  <p:pic>
                    <p:nvPicPr>
                      <p:cNvPr id="4402" name="Object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7788" y="5620000"/>
                        <a:ext cx="195918" cy="18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" name="Object 3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435759"/>
              </p:ext>
            </p:extLst>
          </p:nvPr>
        </p:nvGraphicFramePr>
        <p:xfrm>
          <a:off x="10671175" y="5548562"/>
          <a:ext cx="195918" cy="18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1" imgW="1467055" imgH="1362265" progId="PBrush">
                  <p:embed/>
                </p:oleObj>
              </mc:Choice>
              <mc:Fallback>
                <p:oleObj name="Rastrový obrázek" r:id="rId11" imgW="1467055" imgH="1362265" progId="PBrush">
                  <p:embed/>
                  <p:pic>
                    <p:nvPicPr>
                      <p:cNvPr id="4403" name="Object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1175" y="5548562"/>
                        <a:ext cx="195918" cy="18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" name="Object 3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507244"/>
              </p:ext>
            </p:extLst>
          </p:nvPr>
        </p:nvGraphicFramePr>
        <p:xfrm>
          <a:off x="8323263" y="5405687"/>
          <a:ext cx="195918" cy="18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2" imgW="1467055" imgH="1362265" progId="PBrush">
                  <p:embed/>
                </p:oleObj>
              </mc:Choice>
              <mc:Fallback>
                <p:oleObj name="Rastrový obrázek" r:id="rId12" imgW="1467055" imgH="1362265" progId="PBrush">
                  <p:embed/>
                  <p:pic>
                    <p:nvPicPr>
                      <p:cNvPr id="4404" name="Object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3263" y="5405687"/>
                        <a:ext cx="195918" cy="18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" name="Object 3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206057"/>
              </p:ext>
            </p:extLst>
          </p:nvPr>
        </p:nvGraphicFramePr>
        <p:xfrm>
          <a:off x="9013825" y="5907337"/>
          <a:ext cx="195918" cy="18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3" imgW="1467055" imgH="1362265" progId="PBrush">
                  <p:embed/>
                </p:oleObj>
              </mc:Choice>
              <mc:Fallback>
                <p:oleObj name="Rastrový obrázek" r:id="rId13" imgW="1467055" imgH="1362265" progId="PBrush">
                  <p:embed/>
                  <p:pic>
                    <p:nvPicPr>
                      <p:cNvPr id="4405" name="Object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3825" y="5907337"/>
                        <a:ext cx="195918" cy="18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" name="Object 3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944166"/>
              </p:ext>
            </p:extLst>
          </p:nvPr>
        </p:nvGraphicFramePr>
        <p:xfrm>
          <a:off x="8817907" y="4632449"/>
          <a:ext cx="195918" cy="18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4" imgW="1467055" imgH="1362265" progId="PBrush">
                  <p:embed/>
                </p:oleObj>
              </mc:Choice>
              <mc:Fallback>
                <p:oleObj name="Rastrový obrázek" r:id="rId14" imgW="1467055" imgH="1362265" progId="PBrush">
                  <p:embed/>
                  <p:pic>
                    <p:nvPicPr>
                      <p:cNvPr id="4406" name="Object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7907" y="4632449"/>
                        <a:ext cx="195918" cy="18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" name="Object 3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486351"/>
              </p:ext>
            </p:extLst>
          </p:nvPr>
        </p:nvGraphicFramePr>
        <p:xfrm>
          <a:off x="9643131" y="4914480"/>
          <a:ext cx="195918" cy="18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5" imgW="1467055" imgH="1362265" progId="PBrush">
                  <p:embed/>
                </p:oleObj>
              </mc:Choice>
              <mc:Fallback>
                <p:oleObj name="Rastrový obrázek" r:id="rId15" imgW="1467055" imgH="1362265" progId="PBrush">
                  <p:embed/>
                  <p:pic>
                    <p:nvPicPr>
                      <p:cNvPr id="4407" name="Object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3131" y="4914480"/>
                        <a:ext cx="195918" cy="18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Obrázek 4">
            <a:extLst>
              <a:ext uri="{FF2B5EF4-FFF2-40B4-BE49-F238E27FC236}">
                <a16:creationId xmlns:a16="http://schemas.microsoft.com/office/drawing/2014/main" id="{799DF889-6901-459F-9D03-45CF5A6F1E2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6300" y="5620000"/>
            <a:ext cx="4410075" cy="119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ázek 6">
            <a:extLst>
              <a:ext uri="{FF2B5EF4-FFF2-40B4-BE49-F238E27FC236}">
                <a16:creationId xmlns:a16="http://schemas.microsoft.com/office/drawing/2014/main" id="{039AB17D-74BE-4C24-8B8A-CCA88C71DEB2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-5157" r="56892"/>
          <a:stretch/>
        </p:blipFill>
        <p:spPr bwMode="auto">
          <a:xfrm>
            <a:off x="5211356" y="5838524"/>
            <a:ext cx="2980938" cy="70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86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0" name="Object 2">
            <a:extLst>
              <a:ext uri="{FF2B5EF4-FFF2-40B4-BE49-F238E27FC236}">
                <a16:creationId xmlns:a16="http://schemas.microsoft.com/office/drawing/2014/main" id="{AB80D032-ED35-4554-9A45-A2124346AF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682414"/>
              </p:ext>
            </p:extLst>
          </p:nvPr>
        </p:nvGraphicFramePr>
        <p:xfrm>
          <a:off x="10292557" y="275287"/>
          <a:ext cx="152400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1467055" imgH="1362265" progId="Paint.Picture">
                  <p:embed/>
                </p:oleObj>
              </mc:Choice>
              <mc:Fallback>
                <p:oleObj name="Rastrový obrázek" r:id="rId3" imgW="1467055" imgH="1362265" progId="Paint.Picture">
                  <p:embed/>
                  <p:pic>
                    <p:nvPicPr>
                      <p:cNvPr id="68610" name="Object 2">
                        <a:extLst>
                          <a:ext uri="{FF2B5EF4-FFF2-40B4-BE49-F238E27FC236}">
                            <a16:creationId xmlns:a16="http://schemas.microsoft.com/office/drawing/2014/main" id="{AB80D032-ED35-4554-9A45-A2124346AF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2557" y="275287"/>
                        <a:ext cx="152400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1" name="Rectangle 3">
            <a:extLst>
              <a:ext uri="{FF2B5EF4-FFF2-40B4-BE49-F238E27FC236}">
                <a16:creationId xmlns:a16="http://schemas.microsoft.com/office/drawing/2014/main" id="{845D3592-818B-4D57-81DD-F2C860B00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443" y="1486792"/>
            <a:ext cx="10300840" cy="536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cs-CZ" altLang="cs-CZ" sz="2400" b="1" dirty="0">
                <a:solidFill>
                  <a:srgbClr val="FF3300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>
                <a:solidFill>
                  <a:srgbClr val="0380DD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- 	Prof. Král – 80.-90. léta – konzultační centrum pro astma v HK</a:t>
            </a:r>
          </a:p>
          <a:p>
            <a:pPr eaLnBrk="0" hangingPunct="0">
              <a:lnSpc>
                <a:spcPct val="120000"/>
              </a:lnSpc>
            </a:pPr>
            <a:r>
              <a:rPr lang="cs-CZ" altLang="cs-CZ" sz="2400" b="1" dirty="0">
                <a:solidFill>
                  <a:srgbClr val="FF3300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	- </a:t>
            </a:r>
            <a:r>
              <a:rPr lang="cs-CZ" altLang="cs-CZ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	</a:t>
            </a:r>
            <a:r>
              <a:rPr lang="cs-CZ" altLang="cs-CZ" sz="2400" b="1" dirty="0">
                <a:solidFill>
                  <a:srgbClr val="FF3300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2005 - založení - volné sdružení specialistů FN a KN</a:t>
            </a:r>
          </a:p>
          <a:p>
            <a:pPr eaLnBrk="0" hangingPunct="0">
              <a:lnSpc>
                <a:spcPct val="120000"/>
              </a:lnSpc>
            </a:pPr>
            <a:r>
              <a:rPr lang="cs-CZ" altLang="cs-CZ" sz="2400" b="1" dirty="0">
                <a:solidFill>
                  <a:srgbClr val="0380DD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	-</a:t>
            </a:r>
            <a:r>
              <a:rPr lang="cs-CZ" altLang="cs-CZ" sz="2400" b="1" dirty="0">
                <a:solidFill>
                  <a:srgbClr val="0380DD"/>
                </a:solidFill>
                <a:latin typeface="Times New Roman" panose="02020603050405020304" pitchFamily="18" charset="0"/>
              </a:rPr>
              <a:t> 	</a:t>
            </a:r>
            <a:r>
              <a:rPr lang="cs-CZ" altLang="cs-CZ" sz="2400" b="1" dirty="0">
                <a:solidFill>
                  <a:srgbClr val="0380DD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koncentrace nejtěžších pacientů s astmatem v centrech</a:t>
            </a:r>
          </a:p>
          <a:p>
            <a:pPr eaLnBrk="0" hangingPunct="0">
              <a:lnSpc>
                <a:spcPct val="120000"/>
              </a:lnSpc>
            </a:pPr>
            <a:r>
              <a:rPr lang="cs-CZ" altLang="cs-CZ" sz="2400" b="1" dirty="0">
                <a:solidFill>
                  <a:srgbClr val="6FC0FD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	  </a:t>
            </a:r>
            <a:r>
              <a:rPr lang="cs-CZ" altLang="cs-CZ" sz="2400" b="1" dirty="0">
                <a:solidFill>
                  <a:srgbClr val="6FC0FD"/>
                </a:solidFill>
                <a:latin typeface="Times New Roman" panose="02020603050405020304" pitchFamily="18" charset="0"/>
              </a:rPr>
              <a:t>	</a:t>
            </a:r>
            <a:r>
              <a:rPr lang="cs-CZ" altLang="cs-CZ" sz="2400" b="1" dirty="0">
                <a:solidFill>
                  <a:srgbClr val="0380DD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vybavených pro diagnostiku problematického těžkého astmatu</a:t>
            </a:r>
          </a:p>
          <a:p>
            <a:pPr eaLnBrk="0" hangingPunct="0">
              <a:lnSpc>
                <a:spcPct val="120000"/>
              </a:lnSpc>
            </a:pPr>
            <a:r>
              <a:rPr lang="cs-CZ" altLang="cs-CZ" sz="2400" b="1" dirty="0">
                <a:solidFill>
                  <a:srgbClr val="FF0000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	- 	2006 - spolupráce alergolog/imunolog - guideline</a:t>
            </a:r>
          </a:p>
          <a:p>
            <a:pPr eaLnBrk="0" hangingPunct="0">
              <a:lnSpc>
                <a:spcPct val="120000"/>
              </a:lnSpc>
            </a:pPr>
            <a:r>
              <a:rPr lang="cs-CZ" altLang="cs-CZ" sz="2400" b="1" dirty="0">
                <a:solidFill>
                  <a:srgbClr val="FF3300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	- 	</a:t>
            </a:r>
            <a:r>
              <a:rPr lang="cs-CZ" altLang="cs-CZ" sz="2400" b="1" dirty="0">
                <a:solidFill>
                  <a:srgbClr val="0380DD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2008 - registrace omalizumabu – první </a:t>
            </a:r>
            <a:r>
              <a:rPr lang="cs-CZ" altLang="cs-CZ" sz="2400" b="1" dirty="0" err="1">
                <a:solidFill>
                  <a:srgbClr val="0380DD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biologikum</a:t>
            </a:r>
            <a:r>
              <a:rPr lang="cs-CZ" altLang="cs-CZ" sz="2400" b="1" dirty="0">
                <a:solidFill>
                  <a:srgbClr val="0380DD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0" hangingPunct="0">
              <a:lnSpc>
                <a:spcPct val="120000"/>
              </a:lnSpc>
            </a:pPr>
            <a:r>
              <a:rPr lang="cs-CZ" altLang="cs-CZ" sz="2400" b="1" dirty="0">
                <a:solidFill>
                  <a:srgbClr val="FF3300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	-</a:t>
            </a:r>
            <a:r>
              <a:rPr lang="cs-CZ" altLang="cs-CZ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	</a:t>
            </a:r>
            <a:r>
              <a:rPr lang="cs-CZ" altLang="cs-CZ" sz="2400" b="1" dirty="0">
                <a:solidFill>
                  <a:srgbClr val="FF3300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2009 - jednotný protokol diagnostiky a léčby pro 1. linii</a:t>
            </a:r>
          </a:p>
          <a:p>
            <a:pPr eaLnBrk="0" hangingPunct="0">
              <a:lnSpc>
                <a:spcPct val="120000"/>
              </a:lnSpc>
            </a:pPr>
            <a:r>
              <a:rPr lang="cs-CZ" altLang="cs-CZ" sz="2400" b="1" dirty="0">
                <a:solidFill>
                  <a:srgbClr val="000099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0" hangingPunct="0">
              <a:lnSpc>
                <a:spcPct val="120000"/>
              </a:lnSpc>
            </a:pPr>
            <a:endParaRPr lang="cs-CZ" altLang="cs-CZ" sz="2400" b="1" dirty="0">
              <a:solidFill>
                <a:srgbClr val="000099"/>
              </a:solidFill>
              <a:latin typeface="Arial CE" panose="020B0604020202020204" pitchFamily="34" charset="0"/>
              <a:cs typeface="Arial" panose="020B0604020202020204" pitchFamily="34" charset="0"/>
            </a:endParaRPr>
          </a:p>
          <a:p>
            <a:pPr eaLnBrk="0" hangingPunct="0">
              <a:lnSpc>
                <a:spcPct val="120000"/>
              </a:lnSpc>
            </a:pPr>
            <a:endParaRPr lang="cs-CZ" altLang="cs-CZ" sz="24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eaLnBrk="0" hangingPunct="0">
              <a:lnSpc>
                <a:spcPct val="120000"/>
              </a:lnSpc>
            </a:pPr>
            <a:r>
              <a:rPr lang="cs-CZ" altLang="cs-CZ" sz="2400" b="1" dirty="0">
                <a:solidFill>
                  <a:srgbClr val="000099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altLang="cs-CZ" sz="2400" b="1" dirty="0">
                <a:solidFill>
                  <a:srgbClr val="FF3300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-  internetová stránka</a:t>
            </a:r>
            <a:r>
              <a:rPr lang="cs-CZ" altLang="cs-CZ" sz="2400" b="1" dirty="0">
                <a:solidFill>
                  <a:srgbClr val="000099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400" b="1" u="sng" dirty="0">
                <a:solidFill>
                  <a:srgbClr val="000099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www.tezke-astma.cz</a:t>
            </a:r>
            <a:r>
              <a:rPr lang="cs-CZ" altLang="cs-CZ" sz="2400" b="1" dirty="0">
                <a:solidFill>
                  <a:srgbClr val="6FC0FD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0" hangingPunct="0">
              <a:lnSpc>
                <a:spcPct val="120000"/>
              </a:lnSpc>
            </a:pPr>
            <a:r>
              <a:rPr lang="cs-CZ" altLang="cs-CZ" sz="2400" b="1" dirty="0">
                <a:solidFill>
                  <a:srgbClr val="000099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				</a:t>
            </a:r>
          </a:p>
        </p:txBody>
      </p:sp>
      <p:graphicFrame>
        <p:nvGraphicFramePr>
          <p:cNvPr id="68614" name="Object 6">
            <a:extLst>
              <a:ext uri="{FF2B5EF4-FFF2-40B4-BE49-F238E27FC236}">
                <a16:creationId xmlns:a16="http://schemas.microsoft.com/office/drawing/2014/main" id="{8C3A16B1-6E96-43E6-B4AA-9E3D6EEC78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69514" y="6291264"/>
          <a:ext cx="446087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1467055" imgH="1362265" progId="Paint.Picture">
                  <p:embed/>
                </p:oleObj>
              </mc:Choice>
              <mc:Fallback>
                <p:oleObj name="Rastrový obrázek" r:id="rId5" imgW="1467055" imgH="1362265" progId="Paint.Picture">
                  <p:embed/>
                  <p:pic>
                    <p:nvPicPr>
                      <p:cNvPr id="68614" name="Object 6">
                        <a:extLst>
                          <a:ext uri="{FF2B5EF4-FFF2-40B4-BE49-F238E27FC236}">
                            <a16:creationId xmlns:a16="http://schemas.microsoft.com/office/drawing/2014/main" id="{8C3A16B1-6E96-43E6-B4AA-9E3D6EEC788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9514" y="6291264"/>
                        <a:ext cx="446087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0AF3EC04-C7CA-40DC-A145-B331DFBA7051}"/>
              </a:ext>
            </a:extLst>
          </p:cNvPr>
          <p:cNvSpPr/>
          <p:nvPr/>
        </p:nvSpPr>
        <p:spPr>
          <a:xfrm>
            <a:off x="375443" y="275287"/>
            <a:ext cx="21786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j-ea"/>
                <a:cs typeface="+mj-cs"/>
              </a:rPr>
              <a:t>Historie</a:t>
            </a:r>
            <a:endParaRPr lang="cs-CZ" dirty="0"/>
          </a:p>
        </p:txBody>
      </p:sp>
      <p:pic>
        <p:nvPicPr>
          <p:cNvPr id="13" name="Picture 24">
            <a:extLst>
              <a:ext uri="{FF2B5EF4-FFF2-40B4-BE49-F238E27FC236}">
                <a16:creationId xmlns:a16="http://schemas.microsoft.com/office/drawing/2014/main" id="{B83055DF-0CD9-4BA9-993D-ABD6F325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52" y="4831140"/>
            <a:ext cx="4800600" cy="108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2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VÃ½sledek obrÃ¡zku pro holy grail"/>
          <p:cNvPicPr>
            <a:picLocks noChangeAspect="1" noChangeArrowheads="1"/>
          </p:cNvPicPr>
          <p:nvPr/>
        </p:nvPicPr>
        <p:blipFill>
          <a:blip r:embed="rId2"/>
          <a:srcRect r="16107" b="-2"/>
          <a:stretch>
            <a:fillRect/>
          </a:stretch>
        </p:blipFill>
        <p:spPr bwMode="auto">
          <a:xfrm>
            <a:off x="0" y="0"/>
            <a:ext cx="1186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7840663" y="0"/>
            <a:ext cx="4351337" cy="6858000"/>
          </a:xfrm>
          <a:custGeom>
            <a:avLst/>
            <a:gdLst>
              <a:gd name="connsiteX0" fmla="*/ 4352050 w 4352050"/>
              <a:gd name="connsiteY0" fmla="*/ 6858478 h 6858478"/>
              <a:gd name="connsiteX1" fmla="*/ 0 w 4352050"/>
              <a:gd name="connsiteY1" fmla="*/ 6858478 h 6858478"/>
              <a:gd name="connsiteX2" fmla="*/ 0 w 4352050"/>
              <a:gd name="connsiteY2" fmla="*/ 0 h 6858478"/>
              <a:gd name="connsiteX3" fmla="*/ 103870 w 4352050"/>
              <a:gd name="connsiteY3" fmla="*/ 0 h 6858478"/>
              <a:gd name="connsiteX4" fmla="*/ 1170098 w 4352050"/>
              <a:gd name="connsiteY4" fmla="*/ 0 h 6858478"/>
              <a:gd name="connsiteX5" fmla="*/ 1175675 w 435205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2050" h="6858478">
                <a:moveTo>
                  <a:pt x="4352050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103870" y="0"/>
                </a:lnTo>
                <a:lnTo>
                  <a:pt x="1170098" y="0"/>
                </a:lnTo>
                <a:lnTo>
                  <a:pt x="1175675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Freeform: Shap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 flipV="1">
            <a:off x="8667750" y="0"/>
            <a:ext cx="3524250" cy="6858000"/>
          </a:xfrm>
          <a:custGeom>
            <a:avLst/>
            <a:gdLst>
              <a:gd name="connsiteX0" fmla="*/ 3524051 w 3524051"/>
              <a:gd name="connsiteY0" fmla="*/ 6858478 h 6858478"/>
              <a:gd name="connsiteX1" fmla="*/ 0 w 3524051"/>
              <a:gd name="connsiteY1" fmla="*/ 6858478 h 6858478"/>
              <a:gd name="connsiteX2" fmla="*/ 0 w 3524051"/>
              <a:gd name="connsiteY2" fmla="*/ 0 h 6858478"/>
              <a:gd name="connsiteX3" fmla="*/ 342099 w 3524051"/>
              <a:gd name="connsiteY3" fmla="*/ 0 h 6858478"/>
              <a:gd name="connsiteX4" fmla="*/ 347676 w 3524051"/>
              <a:gd name="connsiteY4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051" h="6858478">
                <a:moveTo>
                  <a:pt x="3524051" y="6858478"/>
                </a:moveTo>
                <a:lnTo>
                  <a:pt x="0" y="6858478"/>
                </a:lnTo>
                <a:lnTo>
                  <a:pt x="0" y="0"/>
                </a:lnTo>
                <a:lnTo>
                  <a:pt x="342099" y="0"/>
                </a:lnTo>
                <a:lnTo>
                  <a:pt x="347676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ovéPole 4"/>
          <p:cNvSpPr txBox="1"/>
          <p:nvPr/>
        </p:nvSpPr>
        <p:spPr>
          <a:xfrm>
            <a:off x="10103801" y="361156"/>
            <a:ext cx="2088200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 err="1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disease</a:t>
            </a:r>
            <a:r>
              <a:rPr lang="cs-CZ" sz="3200" b="1" dirty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 err="1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modyfying</a:t>
            </a:r>
            <a:r>
              <a:rPr lang="cs-CZ" sz="3200" b="1" dirty="0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200" b="1" dirty="0" err="1">
                <a:ln/>
                <a:solidFill>
                  <a:schemeClr val="accent4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drug</a:t>
            </a:r>
            <a:endParaRPr lang="cs-CZ" sz="3200" b="1" dirty="0">
              <a:ln/>
              <a:solidFill>
                <a:schemeClr val="accent4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9" name="Object 3">
            <a:extLst>
              <a:ext uri="{FF2B5EF4-FFF2-40B4-BE49-F238E27FC236}">
                <a16:creationId xmlns:a16="http://schemas.microsoft.com/office/drawing/2014/main" id="{402820F6-E006-49E2-8448-C8C62E86A2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253749"/>
              </p:ext>
            </p:extLst>
          </p:nvPr>
        </p:nvGraphicFramePr>
        <p:xfrm>
          <a:off x="556262" y="1201859"/>
          <a:ext cx="344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1467055" imgH="1362265" progId="Paint.Picture">
                  <p:embed/>
                </p:oleObj>
              </mc:Choice>
              <mc:Fallback>
                <p:oleObj name="Rastrový obrázek" r:id="rId4" imgW="1467055" imgH="1362265" progId="Paint.Picture">
                  <p:embed/>
                  <p:pic>
                    <p:nvPicPr>
                      <p:cNvPr id="70659" name="Object 3">
                        <a:extLst>
                          <a:ext uri="{FF2B5EF4-FFF2-40B4-BE49-F238E27FC236}">
                            <a16:creationId xmlns:a16="http://schemas.microsoft.com/office/drawing/2014/main" id="{402820F6-E006-49E2-8448-C8C62E86A2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2" y="1201859"/>
                        <a:ext cx="3444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Rectangle 4">
            <a:extLst>
              <a:ext uri="{FF2B5EF4-FFF2-40B4-BE49-F238E27FC236}">
                <a16:creationId xmlns:a16="http://schemas.microsoft.com/office/drawing/2014/main" id="{4C4A7905-796E-428B-938E-2D1E9DEE3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799" y="998658"/>
            <a:ext cx="5248275" cy="409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rgbClr val="00000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7325" algn="l"/>
                <a:tab pos="482600" algn="l"/>
                <a:tab pos="3043238" algn="l"/>
                <a:tab pos="3333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cs-CZ" altLang="cs-CZ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  <a:cs typeface="Arial" panose="020B0604020202020204" pitchFamily="34" charset="0"/>
              </a:rPr>
              <a:t>FN Hradec Králové </a:t>
            </a:r>
          </a:p>
          <a:p>
            <a:pPr eaLnBrk="0" hangingPunct="0">
              <a:lnSpc>
                <a:spcPct val="150000"/>
              </a:lnSpc>
            </a:pPr>
            <a:r>
              <a:rPr lang="cs-CZ" altLang="cs-CZ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  <a:cs typeface="Arial" panose="020B0604020202020204" pitchFamily="34" charset="0"/>
              </a:rPr>
              <a:t>Thomayerova Praha </a:t>
            </a:r>
          </a:p>
          <a:p>
            <a:pPr eaLnBrk="0" hangingPunct="0">
              <a:lnSpc>
                <a:spcPct val="150000"/>
              </a:lnSpc>
            </a:pPr>
            <a:r>
              <a:rPr lang="cs-CZ" altLang="cs-CZ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  <a:cs typeface="Arial" panose="020B0604020202020204" pitchFamily="34" charset="0"/>
              </a:rPr>
              <a:t>FN Plzeň</a:t>
            </a:r>
          </a:p>
          <a:p>
            <a:pPr eaLnBrk="0" hangingPunct="0">
              <a:lnSpc>
                <a:spcPct val="150000"/>
              </a:lnSpc>
            </a:pPr>
            <a:r>
              <a:rPr lang="cs-CZ" altLang="cs-CZ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  <a:cs typeface="Arial" panose="020B0604020202020204" pitchFamily="34" charset="0"/>
              </a:rPr>
              <a:t>FN Motol Praha</a:t>
            </a:r>
          </a:p>
          <a:p>
            <a:pPr eaLnBrk="0" hangingPunct="0">
              <a:lnSpc>
                <a:spcPct val="150000"/>
              </a:lnSpc>
            </a:pPr>
            <a:r>
              <a:rPr lang="cs-CZ" altLang="cs-CZ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  <a:cs typeface="Arial" panose="020B0604020202020204" pitchFamily="34" charset="0"/>
              </a:rPr>
              <a:t>FN Brno-Bohunice</a:t>
            </a:r>
          </a:p>
          <a:p>
            <a:pPr eaLnBrk="0" hangingPunct="0">
              <a:lnSpc>
                <a:spcPct val="150000"/>
              </a:lnSpc>
            </a:pPr>
            <a:r>
              <a:rPr lang="cs-CZ" altLang="cs-CZ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  <a:cs typeface="Arial" panose="020B0604020202020204" pitchFamily="34" charset="0"/>
              </a:rPr>
              <a:t>FN Olomouc</a:t>
            </a:r>
          </a:p>
          <a:p>
            <a:pPr eaLnBrk="0" hangingPunct="0">
              <a:lnSpc>
                <a:spcPct val="150000"/>
              </a:lnSpc>
            </a:pPr>
            <a:r>
              <a:rPr lang="cs-CZ" altLang="cs-CZ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  <a:cs typeface="Arial" panose="020B0604020202020204" pitchFamily="34" charset="0"/>
              </a:rPr>
              <a:t>FN Ostrava</a:t>
            </a:r>
          </a:p>
          <a:p>
            <a:pPr eaLnBrk="0" hangingPunct="0">
              <a:lnSpc>
                <a:spcPct val="150000"/>
              </a:lnSpc>
            </a:pPr>
            <a:r>
              <a:rPr lang="cs-CZ" altLang="cs-CZ" sz="2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  <a:cs typeface="Arial" panose="020B0604020202020204" pitchFamily="34" charset="0"/>
              </a:rPr>
              <a:t>Krajská nemocnice České Budějovice</a:t>
            </a:r>
          </a:p>
        </p:txBody>
      </p:sp>
      <p:graphicFrame>
        <p:nvGraphicFramePr>
          <p:cNvPr id="70673" name="Object 17">
            <a:extLst>
              <a:ext uri="{FF2B5EF4-FFF2-40B4-BE49-F238E27FC236}">
                <a16:creationId xmlns:a16="http://schemas.microsoft.com/office/drawing/2014/main" id="{90433834-D4A2-4FAE-9294-0C45B4E8A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687654"/>
              </p:ext>
            </p:extLst>
          </p:nvPr>
        </p:nvGraphicFramePr>
        <p:xfrm>
          <a:off x="556262" y="1719384"/>
          <a:ext cx="344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6" imgW="1467055" imgH="1362265" progId="Paint.Picture">
                  <p:embed/>
                </p:oleObj>
              </mc:Choice>
              <mc:Fallback>
                <p:oleObj name="Rastrový obrázek" r:id="rId6" imgW="1467055" imgH="1362265" progId="Paint.Picture">
                  <p:embed/>
                  <p:pic>
                    <p:nvPicPr>
                      <p:cNvPr id="70673" name="Object 17">
                        <a:extLst>
                          <a:ext uri="{FF2B5EF4-FFF2-40B4-BE49-F238E27FC236}">
                            <a16:creationId xmlns:a16="http://schemas.microsoft.com/office/drawing/2014/main" id="{90433834-D4A2-4FAE-9294-0C45B4E8A5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2" y="1719384"/>
                        <a:ext cx="3444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4" name="Object 18">
            <a:extLst>
              <a:ext uri="{FF2B5EF4-FFF2-40B4-BE49-F238E27FC236}">
                <a16:creationId xmlns:a16="http://schemas.microsoft.com/office/drawing/2014/main" id="{2C3FED78-B3BB-4F0F-A85D-3CFDB052B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537519"/>
              </p:ext>
            </p:extLst>
          </p:nvPr>
        </p:nvGraphicFramePr>
        <p:xfrm>
          <a:off x="556262" y="2240084"/>
          <a:ext cx="344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7" imgW="1467055" imgH="1362265" progId="Paint.Picture">
                  <p:embed/>
                </p:oleObj>
              </mc:Choice>
              <mc:Fallback>
                <p:oleObj name="Rastrový obrázek" r:id="rId7" imgW="1467055" imgH="1362265" progId="Paint.Picture">
                  <p:embed/>
                  <p:pic>
                    <p:nvPicPr>
                      <p:cNvPr id="70674" name="Object 18">
                        <a:extLst>
                          <a:ext uri="{FF2B5EF4-FFF2-40B4-BE49-F238E27FC236}">
                            <a16:creationId xmlns:a16="http://schemas.microsoft.com/office/drawing/2014/main" id="{2C3FED78-B3BB-4F0F-A85D-3CFDB052BB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2" y="2240084"/>
                        <a:ext cx="3444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5" name="Object 19">
            <a:extLst>
              <a:ext uri="{FF2B5EF4-FFF2-40B4-BE49-F238E27FC236}">
                <a16:creationId xmlns:a16="http://schemas.microsoft.com/office/drawing/2014/main" id="{E51C5B92-00DD-4C63-9245-AE0DBA573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372505"/>
              </p:ext>
            </p:extLst>
          </p:nvPr>
        </p:nvGraphicFramePr>
        <p:xfrm>
          <a:off x="556262" y="2759197"/>
          <a:ext cx="344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8" imgW="1467055" imgH="1362265" progId="Paint.Picture">
                  <p:embed/>
                </p:oleObj>
              </mc:Choice>
              <mc:Fallback>
                <p:oleObj name="Rastrový obrázek" r:id="rId8" imgW="1467055" imgH="1362265" progId="Paint.Picture">
                  <p:embed/>
                  <p:pic>
                    <p:nvPicPr>
                      <p:cNvPr id="70675" name="Object 19">
                        <a:extLst>
                          <a:ext uri="{FF2B5EF4-FFF2-40B4-BE49-F238E27FC236}">
                            <a16:creationId xmlns:a16="http://schemas.microsoft.com/office/drawing/2014/main" id="{E51C5B92-00DD-4C63-9245-AE0DBA5735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2" y="2759197"/>
                        <a:ext cx="3444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6" name="Object 20">
            <a:extLst>
              <a:ext uri="{FF2B5EF4-FFF2-40B4-BE49-F238E27FC236}">
                <a16:creationId xmlns:a16="http://schemas.microsoft.com/office/drawing/2014/main" id="{CE9F4139-CEAE-4257-9898-02F31A2B9C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667242"/>
              </p:ext>
            </p:extLst>
          </p:nvPr>
        </p:nvGraphicFramePr>
        <p:xfrm>
          <a:off x="556262" y="3232272"/>
          <a:ext cx="344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9" imgW="1467055" imgH="1362265" progId="Paint.Picture">
                  <p:embed/>
                </p:oleObj>
              </mc:Choice>
              <mc:Fallback>
                <p:oleObj name="Rastrový obrázek" r:id="rId9" imgW="1467055" imgH="1362265" progId="Paint.Picture">
                  <p:embed/>
                  <p:pic>
                    <p:nvPicPr>
                      <p:cNvPr id="70676" name="Object 20">
                        <a:extLst>
                          <a:ext uri="{FF2B5EF4-FFF2-40B4-BE49-F238E27FC236}">
                            <a16:creationId xmlns:a16="http://schemas.microsoft.com/office/drawing/2014/main" id="{CE9F4139-CEAE-4257-9898-02F31A2B9C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2" y="3232272"/>
                        <a:ext cx="3444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7" name="Object 21">
            <a:extLst>
              <a:ext uri="{FF2B5EF4-FFF2-40B4-BE49-F238E27FC236}">
                <a16:creationId xmlns:a16="http://schemas.microsoft.com/office/drawing/2014/main" id="{C4A7BC84-87CF-4EB5-8F5D-A5F5377B6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090066"/>
              </p:ext>
            </p:extLst>
          </p:nvPr>
        </p:nvGraphicFramePr>
        <p:xfrm>
          <a:off x="556262" y="4206997"/>
          <a:ext cx="344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0" imgW="1467055" imgH="1362265" progId="Paint.Picture">
                  <p:embed/>
                </p:oleObj>
              </mc:Choice>
              <mc:Fallback>
                <p:oleObj name="Rastrový obrázek" r:id="rId10" imgW="1467055" imgH="1362265" progId="Paint.Picture">
                  <p:embed/>
                  <p:pic>
                    <p:nvPicPr>
                      <p:cNvPr id="70677" name="Object 21">
                        <a:extLst>
                          <a:ext uri="{FF2B5EF4-FFF2-40B4-BE49-F238E27FC236}">
                            <a16:creationId xmlns:a16="http://schemas.microsoft.com/office/drawing/2014/main" id="{C4A7BC84-87CF-4EB5-8F5D-A5F5377B6B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2" y="4206997"/>
                        <a:ext cx="3444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8" name="Object 22">
            <a:extLst>
              <a:ext uri="{FF2B5EF4-FFF2-40B4-BE49-F238E27FC236}">
                <a16:creationId xmlns:a16="http://schemas.microsoft.com/office/drawing/2014/main" id="{A4124231-FAE7-490D-804D-5E87628224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534820"/>
              </p:ext>
            </p:extLst>
          </p:nvPr>
        </p:nvGraphicFramePr>
        <p:xfrm>
          <a:off x="556262" y="4711822"/>
          <a:ext cx="344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1" imgW="1467055" imgH="1362265" progId="Paint.Picture">
                  <p:embed/>
                </p:oleObj>
              </mc:Choice>
              <mc:Fallback>
                <p:oleObj name="Rastrový obrázek" r:id="rId11" imgW="1467055" imgH="1362265" progId="Paint.Picture">
                  <p:embed/>
                  <p:pic>
                    <p:nvPicPr>
                      <p:cNvPr id="70678" name="Object 22">
                        <a:extLst>
                          <a:ext uri="{FF2B5EF4-FFF2-40B4-BE49-F238E27FC236}">
                            <a16:creationId xmlns:a16="http://schemas.microsoft.com/office/drawing/2014/main" id="{A4124231-FAE7-490D-804D-5E87628224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2" y="4711822"/>
                        <a:ext cx="3444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1" name="Picture 5" descr="Bez názvu">
            <a:extLst>
              <a:ext uri="{FF2B5EF4-FFF2-40B4-BE49-F238E27FC236}">
                <a16:creationId xmlns:a16="http://schemas.microsoft.com/office/drawing/2014/main" id="{55A6937B-06FD-427E-83C2-BCD3BF5DA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82" y="1120541"/>
            <a:ext cx="4186238" cy="237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0663" name="Object 7">
            <a:extLst>
              <a:ext uri="{FF2B5EF4-FFF2-40B4-BE49-F238E27FC236}">
                <a16:creationId xmlns:a16="http://schemas.microsoft.com/office/drawing/2014/main" id="{15FDFA6C-A715-4C68-8182-E1F58C78ED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039515"/>
              </p:ext>
            </p:extLst>
          </p:nvPr>
        </p:nvGraphicFramePr>
        <p:xfrm>
          <a:off x="7693820" y="2111141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3" imgW="1467055" imgH="1362265" progId="Paint.Picture">
                  <p:embed/>
                </p:oleObj>
              </mc:Choice>
              <mc:Fallback>
                <p:oleObj name="Rastrový obrázek" r:id="rId13" imgW="1467055" imgH="1362265" progId="Paint.Picture">
                  <p:embed/>
                  <p:pic>
                    <p:nvPicPr>
                      <p:cNvPr id="70663" name="Object 7">
                        <a:extLst>
                          <a:ext uri="{FF2B5EF4-FFF2-40B4-BE49-F238E27FC236}">
                            <a16:creationId xmlns:a16="http://schemas.microsoft.com/office/drawing/2014/main" id="{15FDFA6C-A715-4C68-8182-E1F58C78ED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3820" y="2111141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4" name="Object 8">
            <a:extLst>
              <a:ext uri="{FF2B5EF4-FFF2-40B4-BE49-F238E27FC236}">
                <a16:creationId xmlns:a16="http://schemas.microsoft.com/office/drawing/2014/main" id="{A3F03F11-8D62-4A8D-85BB-5342A795F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905672"/>
              </p:ext>
            </p:extLst>
          </p:nvPr>
        </p:nvGraphicFramePr>
        <p:xfrm>
          <a:off x="7846220" y="2111141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4" imgW="1467055" imgH="1362265" progId="Paint.Picture">
                  <p:embed/>
                </p:oleObj>
              </mc:Choice>
              <mc:Fallback>
                <p:oleObj name="Rastrový obrázek" r:id="rId14" imgW="1467055" imgH="1362265" progId="Paint.Picture">
                  <p:embed/>
                  <p:pic>
                    <p:nvPicPr>
                      <p:cNvPr id="70664" name="Object 8">
                        <a:extLst>
                          <a:ext uri="{FF2B5EF4-FFF2-40B4-BE49-F238E27FC236}">
                            <a16:creationId xmlns:a16="http://schemas.microsoft.com/office/drawing/2014/main" id="{A3F03F11-8D62-4A8D-85BB-5342A795FF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6220" y="2111141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9">
            <a:extLst>
              <a:ext uri="{FF2B5EF4-FFF2-40B4-BE49-F238E27FC236}">
                <a16:creationId xmlns:a16="http://schemas.microsoft.com/office/drawing/2014/main" id="{2165ACD5-03B1-4E4F-B5E6-D6DC5DA333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110363"/>
              </p:ext>
            </p:extLst>
          </p:nvPr>
        </p:nvGraphicFramePr>
        <p:xfrm>
          <a:off x="7770020" y="2263541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5" imgW="1467055" imgH="1362265" progId="Paint.Picture">
                  <p:embed/>
                </p:oleObj>
              </mc:Choice>
              <mc:Fallback>
                <p:oleObj name="Rastrový obrázek" r:id="rId15" imgW="1467055" imgH="1362265" progId="Paint.Picture">
                  <p:embed/>
                  <p:pic>
                    <p:nvPicPr>
                      <p:cNvPr id="70665" name="Object 9">
                        <a:extLst>
                          <a:ext uri="{FF2B5EF4-FFF2-40B4-BE49-F238E27FC236}">
                            <a16:creationId xmlns:a16="http://schemas.microsoft.com/office/drawing/2014/main" id="{2165ACD5-03B1-4E4F-B5E6-D6DC5DA333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0020" y="2263541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6" name="Object 10">
            <a:extLst>
              <a:ext uri="{FF2B5EF4-FFF2-40B4-BE49-F238E27FC236}">
                <a16:creationId xmlns:a16="http://schemas.microsoft.com/office/drawing/2014/main" id="{31FAE0B5-5D85-4AC6-8406-59AF76E24D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04072"/>
              </p:ext>
            </p:extLst>
          </p:nvPr>
        </p:nvGraphicFramePr>
        <p:xfrm>
          <a:off x="8487570" y="2007954"/>
          <a:ext cx="276295" cy="257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6" imgW="1467055" imgH="1362265" progId="Paint.Picture">
                  <p:embed/>
                </p:oleObj>
              </mc:Choice>
              <mc:Fallback>
                <p:oleObj name="Rastrový obrázek" r:id="rId16" imgW="1467055" imgH="1362265" progId="Paint.Picture">
                  <p:embed/>
                  <p:pic>
                    <p:nvPicPr>
                      <p:cNvPr id="70666" name="Object 10">
                        <a:extLst>
                          <a:ext uri="{FF2B5EF4-FFF2-40B4-BE49-F238E27FC236}">
                            <a16:creationId xmlns:a16="http://schemas.microsoft.com/office/drawing/2014/main" id="{31FAE0B5-5D85-4AC6-8406-59AF76E24D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7570" y="2007954"/>
                        <a:ext cx="276295" cy="257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8" name="Object 12">
            <a:extLst>
              <a:ext uri="{FF2B5EF4-FFF2-40B4-BE49-F238E27FC236}">
                <a16:creationId xmlns:a16="http://schemas.microsoft.com/office/drawing/2014/main" id="{87310580-E07F-4521-A72A-ECB084C09C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477706"/>
              </p:ext>
            </p:extLst>
          </p:nvPr>
        </p:nvGraphicFramePr>
        <p:xfrm>
          <a:off x="7508082" y="1351165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7" imgW="1467055" imgH="1362265" progId="Paint.Picture">
                  <p:embed/>
                </p:oleObj>
              </mc:Choice>
              <mc:Fallback>
                <p:oleObj name="Rastrový obrázek" r:id="rId17" imgW="1467055" imgH="1362265" progId="Paint.Picture">
                  <p:embed/>
                  <p:pic>
                    <p:nvPicPr>
                      <p:cNvPr id="70668" name="Object 12">
                        <a:extLst>
                          <a:ext uri="{FF2B5EF4-FFF2-40B4-BE49-F238E27FC236}">
                            <a16:creationId xmlns:a16="http://schemas.microsoft.com/office/drawing/2014/main" id="{87310580-E07F-4521-A72A-ECB084C09C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082" y="1351165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9" name="Object 13">
            <a:extLst>
              <a:ext uri="{FF2B5EF4-FFF2-40B4-BE49-F238E27FC236}">
                <a16:creationId xmlns:a16="http://schemas.microsoft.com/office/drawing/2014/main" id="{1D84C250-D9AA-40E5-AA7F-D74FB45C6E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788724"/>
              </p:ext>
            </p:extLst>
          </p:nvPr>
        </p:nvGraphicFramePr>
        <p:xfrm>
          <a:off x="9903620" y="2187341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8" imgW="1467055" imgH="1362265" progId="Paint.Picture">
                  <p:embed/>
                </p:oleObj>
              </mc:Choice>
              <mc:Fallback>
                <p:oleObj name="Rastrový obrázek" r:id="rId18" imgW="1467055" imgH="1362265" progId="Paint.Picture">
                  <p:embed/>
                  <p:pic>
                    <p:nvPicPr>
                      <p:cNvPr id="70669" name="Object 13">
                        <a:extLst>
                          <a:ext uri="{FF2B5EF4-FFF2-40B4-BE49-F238E27FC236}">
                            <a16:creationId xmlns:a16="http://schemas.microsoft.com/office/drawing/2014/main" id="{1D84C250-D9AA-40E5-AA7F-D74FB45C6E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3620" y="2187341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0" name="Object 14">
            <a:extLst>
              <a:ext uri="{FF2B5EF4-FFF2-40B4-BE49-F238E27FC236}">
                <a16:creationId xmlns:a16="http://schemas.microsoft.com/office/drawing/2014/main" id="{D421E68B-D312-45E9-8640-6AD9331D4A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515053"/>
              </p:ext>
            </p:extLst>
          </p:nvPr>
        </p:nvGraphicFramePr>
        <p:xfrm>
          <a:off x="8836820" y="2644541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9" imgW="1467055" imgH="1362265" progId="Paint.Picture">
                  <p:embed/>
                </p:oleObj>
              </mc:Choice>
              <mc:Fallback>
                <p:oleObj name="Rastrový obrázek" r:id="rId19" imgW="1467055" imgH="1362265" progId="Paint.Picture">
                  <p:embed/>
                  <p:pic>
                    <p:nvPicPr>
                      <p:cNvPr id="70670" name="Object 14">
                        <a:extLst>
                          <a:ext uri="{FF2B5EF4-FFF2-40B4-BE49-F238E27FC236}">
                            <a16:creationId xmlns:a16="http://schemas.microsoft.com/office/drawing/2014/main" id="{D421E68B-D312-45E9-8640-6AD9331D4AA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6820" y="2644541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1" name="Object 15">
            <a:extLst>
              <a:ext uri="{FF2B5EF4-FFF2-40B4-BE49-F238E27FC236}">
                <a16:creationId xmlns:a16="http://schemas.microsoft.com/office/drawing/2014/main" id="{DFBA613A-46B0-4C96-AD8C-E6AB1AC1FE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484007"/>
              </p:ext>
            </p:extLst>
          </p:nvPr>
        </p:nvGraphicFramePr>
        <p:xfrm>
          <a:off x="9233060" y="2607988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0" imgW="1467055" imgH="1362265" progId="Paint.Picture">
                  <p:embed/>
                </p:oleObj>
              </mc:Choice>
              <mc:Fallback>
                <p:oleObj name="Rastrový obrázek" r:id="rId20" imgW="1467055" imgH="1362265" progId="Paint.Picture">
                  <p:embed/>
                  <p:pic>
                    <p:nvPicPr>
                      <p:cNvPr id="70671" name="Object 15">
                        <a:extLst>
                          <a:ext uri="{FF2B5EF4-FFF2-40B4-BE49-F238E27FC236}">
                            <a16:creationId xmlns:a16="http://schemas.microsoft.com/office/drawing/2014/main" id="{DFBA613A-46B0-4C96-AD8C-E6AB1AC1F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3060" y="2607988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2" name="Object 16">
            <a:extLst>
              <a:ext uri="{FF2B5EF4-FFF2-40B4-BE49-F238E27FC236}">
                <a16:creationId xmlns:a16="http://schemas.microsoft.com/office/drawing/2014/main" id="{355E7537-2FFE-43A1-815F-4249FA3D5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524482"/>
              </p:ext>
            </p:extLst>
          </p:nvPr>
        </p:nvGraphicFramePr>
        <p:xfrm>
          <a:off x="7011036" y="2253101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1" imgW="1467055" imgH="1362265" progId="Paint.Picture">
                  <p:embed/>
                </p:oleObj>
              </mc:Choice>
              <mc:Fallback>
                <p:oleObj name="Rastrový obrázek" r:id="rId21" imgW="1467055" imgH="1362265" progId="Paint.Picture">
                  <p:embed/>
                  <p:pic>
                    <p:nvPicPr>
                      <p:cNvPr id="70672" name="Object 16">
                        <a:extLst>
                          <a:ext uri="{FF2B5EF4-FFF2-40B4-BE49-F238E27FC236}">
                            <a16:creationId xmlns:a16="http://schemas.microsoft.com/office/drawing/2014/main" id="{355E7537-2FFE-43A1-815F-4249FA3D5D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1036" y="2253101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2" name="Object 26">
            <a:extLst>
              <a:ext uri="{FF2B5EF4-FFF2-40B4-BE49-F238E27FC236}">
                <a16:creationId xmlns:a16="http://schemas.microsoft.com/office/drawing/2014/main" id="{D4830AC7-36C8-4391-9747-C1998D995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936279"/>
              </p:ext>
            </p:extLst>
          </p:nvPr>
        </p:nvGraphicFramePr>
        <p:xfrm>
          <a:off x="7622382" y="2917591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2" imgW="1467055" imgH="1362265" progId="Paint.Picture">
                  <p:embed/>
                </p:oleObj>
              </mc:Choice>
              <mc:Fallback>
                <p:oleObj name="Rastrový obrázek" r:id="rId22" imgW="1467055" imgH="1362265" progId="Paint.Picture">
                  <p:embed/>
                  <p:pic>
                    <p:nvPicPr>
                      <p:cNvPr id="70682" name="Object 26">
                        <a:extLst>
                          <a:ext uri="{FF2B5EF4-FFF2-40B4-BE49-F238E27FC236}">
                            <a16:creationId xmlns:a16="http://schemas.microsoft.com/office/drawing/2014/main" id="{D4830AC7-36C8-4391-9747-C1998D9952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2382" y="2917591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83" name="Object 27">
            <a:extLst>
              <a:ext uri="{FF2B5EF4-FFF2-40B4-BE49-F238E27FC236}">
                <a16:creationId xmlns:a16="http://schemas.microsoft.com/office/drawing/2014/main" id="{04ECE9F8-3D65-44FC-9733-2C3D09CA2D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9307000"/>
              </p:ext>
            </p:extLst>
          </p:nvPr>
        </p:nvGraphicFramePr>
        <p:xfrm>
          <a:off x="559437" y="3735509"/>
          <a:ext cx="344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3" imgW="1467055" imgH="1362265" progId="Paint.Picture">
                  <p:embed/>
                </p:oleObj>
              </mc:Choice>
              <mc:Fallback>
                <p:oleObj name="Rastrový obrázek" r:id="rId23" imgW="1467055" imgH="1362265" progId="Paint.Picture">
                  <p:embed/>
                  <p:pic>
                    <p:nvPicPr>
                      <p:cNvPr id="70683" name="Object 27">
                        <a:extLst>
                          <a:ext uri="{FF2B5EF4-FFF2-40B4-BE49-F238E27FC236}">
                            <a16:creationId xmlns:a16="http://schemas.microsoft.com/office/drawing/2014/main" id="{04ECE9F8-3D65-44FC-9733-2C3D09CA2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437" y="3735509"/>
                        <a:ext cx="3444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bdélník 2">
            <a:extLst>
              <a:ext uri="{FF2B5EF4-FFF2-40B4-BE49-F238E27FC236}">
                <a16:creationId xmlns:a16="http://schemas.microsoft.com/office/drawing/2014/main" id="{26853F04-931B-42B5-AE91-3DFB79E6F4B1}"/>
              </a:ext>
            </a:extLst>
          </p:cNvPr>
          <p:cNvSpPr/>
          <p:nvPr/>
        </p:nvSpPr>
        <p:spPr>
          <a:xfrm>
            <a:off x="899004" y="152421"/>
            <a:ext cx="10441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j-ea"/>
                <a:cs typeface="+mj-cs"/>
              </a:rPr>
              <a:t>PŘEHLED CENTER PRO TĚŽKÉ ASTMA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A2BE3F9-E73F-466F-98E2-0D0025777A15}"/>
              </a:ext>
            </a:extLst>
          </p:cNvPr>
          <p:cNvSpPr/>
          <p:nvPr/>
        </p:nvSpPr>
        <p:spPr>
          <a:xfrm>
            <a:off x="919799" y="5859342"/>
            <a:ext cx="4075155" cy="5373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50000"/>
              </a:lnSpc>
            </a:pPr>
            <a:r>
              <a:rPr lang="cs-CZ" altLang="cs-CZ" sz="22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  <a:cs typeface="Arial" panose="020B0604020202020204" pitchFamily="34" charset="0"/>
              </a:rPr>
              <a:t>Centrum pro BT – VFN Praha</a:t>
            </a:r>
          </a:p>
        </p:txBody>
      </p:sp>
      <p:graphicFrame>
        <p:nvGraphicFramePr>
          <p:cNvPr id="38" name="Object 15">
            <a:extLst>
              <a:ext uri="{FF2B5EF4-FFF2-40B4-BE49-F238E27FC236}">
                <a16:creationId xmlns:a16="http://schemas.microsoft.com/office/drawing/2014/main" id="{A90AA592-FCFA-4B24-B9A8-935C0B32A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568814"/>
              </p:ext>
            </p:extLst>
          </p:nvPr>
        </p:nvGraphicFramePr>
        <p:xfrm>
          <a:off x="9400700" y="2806108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0" imgW="1467055" imgH="1362265" progId="Paint.Picture">
                  <p:embed/>
                </p:oleObj>
              </mc:Choice>
              <mc:Fallback>
                <p:oleObj name="Rastrový obrázek" r:id="rId20" imgW="1467055" imgH="1362265" progId="Paint.Picture">
                  <p:embed/>
                  <p:pic>
                    <p:nvPicPr>
                      <p:cNvPr id="70671" name="Object 15">
                        <a:extLst>
                          <a:ext uri="{FF2B5EF4-FFF2-40B4-BE49-F238E27FC236}">
                            <a16:creationId xmlns:a16="http://schemas.microsoft.com/office/drawing/2014/main" id="{DFBA613A-46B0-4C96-AD8C-E6AB1AC1FE8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0700" y="2806108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bdélník 6">
            <a:extLst>
              <a:ext uri="{FF2B5EF4-FFF2-40B4-BE49-F238E27FC236}">
                <a16:creationId xmlns:a16="http://schemas.microsoft.com/office/drawing/2014/main" id="{7D48DA5A-AD5C-409B-8BDC-49A03E6D938D}"/>
              </a:ext>
            </a:extLst>
          </p:cNvPr>
          <p:cNvSpPr/>
          <p:nvPr/>
        </p:nvSpPr>
        <p:spPr>
          <a:xfrm>
            <a:off x="7046120" y="4338640"/>
            <a:ext cx="6096000" cy="206088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cs-CZ" altLang="cs-CZ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  <a:cs typeface="Arial" panose="020B0604020202020204" pitchFamily="34" charset="0"/>
              </a:rPr>
              <a:t>Nemocnice Na Bulovce Praha</a:t>
            </a:r>
          </a:p>
          <a:p>
            <a:pPr eaLnBrk="0" hangingPunct="0">
              <a:lnSpc>
                <a:spcPct val="150000"/>
              </a:lnSpc>
            </a:pPr>
            <a:r>
              <a:rPr lang="cs-CZ" altLang="cs-CZ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  <a:cs typeface="Arial" panose="020B0604020202020204" pitchFamily="34" charset="0"/>
              </a:rPr>
              <a:t>Krajská nemocnice Ústí nad Labem</a:t>
            </a:r>
          </a:p>
          <a:p>
            <a:pPr eaLnBrk="0" hangingPunct="0">
              <a:lnSpc>
                <a:spcPct val="150000"/>
              </a:lnSpc>
            </a:pPr>
            <a:r>
              <a:rPr lang="cs-CZ" altLang="cs-CZ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  <a:cs typeface="Arial" panose="020B0604020202020204" pitchFamily="34" charset="0"/>
              </a:rPr>
              <a:t>Nemocnice Nový Jičín</a:t>
            </a:r>
          </a:p>
          <a:p>
            <a:pPr eaLnBrk="0" hangingPunct="0">
              <a:lnSpc>
                <a:spcPct val="150000"/>
              </a:lnSpc>
            </a:pPr>
            <a:r>
              <a:rPr lang="cs-CZ" altLang="cs-CZ" sz="22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CE" panose="020B0604020202020204" pitchFamily="34" charset="0"/>
                <a:cs typeface="Arial" panose="020B0604020202020204" pitchFamily="34" charset="0"/>
              </a:rPr>
              <a:t>Nemocnice T. Bati Zlín</a:t>
            </a:r>
          </a:p>
        </p:txBody>
      </p:sp>
      <p:graphicFrame>
        <p:nvGraphicFramePr>
          <p:cNvPr id="40" name="Object 20">
            <a:extLst>
              <a:ext uri="{FF2B5EF4-FFF2-40B4-BE49-F238E27FC236}">
                <a16:creationId xmlns:a16="http://schemas.microsoft.com/office/drawing/2014/main" id="{F6C39358-37F1-40F4-8EE7-B7104D03BC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269250"/>
              </p:ext>
            </p:extLst>
          </p:nvPr>
        </p:nvGraphicFramePr>
        <p:xfrm>
          <a:off x="6591302" y="4527672"/>
          <a:ext cx="344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9" imgW="1467055" imgH="1362265" progId="Paint.Picture">
                  <p:embed/>
                </p:oleObj>
              </mc:Choice>
              <mc:Fallback>
                <p:oleObj name="Rastrový obrázek" r:id="rId9" imgW="1467055" imgH="1362265" progId="Paint.Picture">
                  <p:embed/>
                  <p:pic>
                    <p:nvPicPr>
                      <p:cNvPr id="70676" name="Object 20">
                        <a:extLst>
                          <a:ext uri="{FF2B5EF4-FFF2-40B4-BE49-F238E27FC236}">
                            <a16:creationId xmlns:a16="http://schemas.microsoft.com/office/drawing/2014/main" id="{CE9F4139-CEAE-4257-9898-02F31A2B9C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2" y="4527672"/>
                        <a:ext cx="3444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1">
            <a:extLst>
              <a:ext uri="{FF2B5EF4-FFF2-40B4-BE49-F238E27FC236}">
                <a16:creationId xmlns:a16="http://schemas.microsoft.com/office/drawing/2014/main" id="{70C18CD6-233D-4673-BAD1-CD84CBCB1C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559871"/>
              </p:ext>
            </p:extLst>
          </p:nvPr>
        </p:nvGraphicFramePr>
        <p:xfrm>
          <a:off x="6591302" y="5502397"/>
          <a:ext cx="344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0" imgW="1467055" imgH="1362265" progId="Paint.Picture">
                  <p:embed/>
                </p:oleObj>
              </mc:Choice>
              <mc:Fallback>
                <p:oleObj name="Rastrový obrázek" r:id="rId10" imgW="1467055" imgH="1362265" progId="Paint.Picture">
                  <p:embed/>
                  <p:pic>
                    <p:nvPicPr>
                      <p:cNvPr id="70677" name="Object 21">
                        <a:extLst>
                          <a:ext uri="{FF2B5EF4-FFF2-40B4-BE49-F238E27FC236}">
                            <a16:creationId xmlns:a16="http://schemas.microsoft.com/office/drawing/2014/main" id="{C4A7BC84-87CF-4EB5-8F5D-A5F5377B6B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2" y="5502397"/>
                        <a:ext cx="3444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2">
            <a:extLst>
              <a:ext uri="{FF2B5EF4-FFF2-40B4-BE49-F238E27FC236}">
                <a16:creationId xmlns:a16="http://schemas.microsoft.com/office/drawing/2014/main" id="{4490D03F-818D-4587-92EC-5AD65ECD77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68149"/>
              </p:ext>
            </p:extLst>
          </p:nvPr>
        </p:nvGraphicFramePr>
        <p:xfrm>
          <a:off x="6591302" y="6007222"/>
          <a:ext cx="344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1" imgW="1467055" imgH="1362265" progId="Paint.Picture">
                  <p:embed/>
                </p:oleObj>
              </mc:Choice>
              <mc:Fallback>
                <p:oleObj name="Rastrový obrázek" r:id="rId11" imgW="1467055" imgH="1362265" progId="Paint.Picture">
                  <p:embed/>
                  <p:pic>
                    <p:nvPicPr>
                      <p:cNvPr id="70678" name="Object 22">
                        <a:extLst>
                          <a:ext uri="{FF2B5EF4-FFF2-40B4-BE49-F238E27FC236}">
                            <a16:creationId xmlns:a16="http://schemas.microsoft.com/office/drawing/2014/main" id="{A4124231-FAE7-490D-804D-5E87628224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2" y="6007222"/>
                        <a:ext cx="3444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27">
            <a:extLst>
              <a:ext uri="{FF2B5EF4-FFF2-40B4-BE49-F238E27FC236}">
                <a16:creationId xmlns:a16="http://schemas.microsoft.com/office/drawing/2014/main" id="{A36008B5-341A-4FF6-9ED7-EFC57634F6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752459"/>
              </p:ext>
            </p:extLst>
          </p:nvPr>
        </p:nvGraphicFramePr>
        <p:xfrm>
          <a:off x="6594477" y="5030909"/>
          <a:ext cx="344487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3" imgW="1467055" imgH="1362265" progId="Paint.Picture">
                  <p:embed/>
                </p:oleObj>
              </mc:Choice>
              <mc:Fallback>
                <p:oleObj name="Rastrový obrázek" r:id="rId23" imgW="1467055" imgH="1362265" progId="Paint.Picture">
                  <p:embed/>
                  <p:pic>
                    <p:nvPicPr>
                      <p:cNvPr id="70683" name="Object 27">
                        <a:extLst>
                          <a:ext uri="{FF2B5EF4-FFF2-40B4-BE49-F238E27FC236}">
                            <a16:creationId xmlns:a16="http://schemas.microsoft.com/office/drawing/2014/main" id="{04ECE9F8-3D65-44FC-9733-2C3D09CA2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7" y="5030909"/>
                        <a:ext cx="344487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5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Skupina 19"/>
          <p:cNvGrpSpPr>
            <a:grpSpLocks/>
          </p:cNvGrpSpPr>
          <p:nvPr/>
        </p:nvGrpSpPr>
        <p:grpSpPr bwMode="auto">
          <a:xfrm>
            <a:off x="5623854" y="160338"/>
            <a:ext cx="5224463" cy="6105526"/>
            <a:chOff x="2500298" y="928670"/>
            <a:chExt cx="3917950" cy="4937125"/>
          </a:xfrm>
        </p:grpSpPr>
        <p:pic>
          <p:nvPicPr>
            <p:cNvPr id="23560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00298" y="928670"/>
              <a:ext cx="3917950" cy="493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bdélník 7"/>
            <p:cNvSpPr/>
            <p:nvPr/>
          </p:nvSpPr>
          <p:spPr>
            <a:xfrm>
              <a:off x="2643174" y="1000108"/>
              <a:ext cx="3571900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2133" dirty="0">
                  <a:ln>
                    <a:solidFill>
                      <a:schemeClr val="tx1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PROBLEMATICKÉ TĚŽKÉ ASTMA ?</a:t>
              </a:r>
            </a:p>
          </p:txBody>
        </p:sp>
      </p:grpSp>
      <p:sp>
        <p:nvSpPr>
          <p:cNvPr id="23554" name="AutoShape 4" descr="data:image/jpeg;base64,/9j/4AAQSkZJRgABAQAAAQABAAD/2wCEAAkGBhQQERMSExQWFBUWGSIYGBgXGB0dHhodGBkWGB4iGBwZHicmIR0jGxYaHy8iJCcqLC0tFx8yNjA2NSYtLCkBCQoKDgwOGg8PGjAkHyQqLS81MikwLDIuKTUwLC4vNSkwLy8qNCwsMC0qLCwrLC8vLC8qNC8vLywsKi4sMiosLf/AABEIAFwBUAMBIgACEQEDEQH/xAAcAAEAAgMBAQEAAAAAAAAAAAAABAUCAwYHAQj/xABBEAACAgEDAgQEBAMFBAsBAAABAgMRAAQSIQUxBhNBUSJhcYEUMkKRB1KhIzNicsFDgpKxFiQ1c4OTstHh8PEV/8QAGQEBAAMBAQAAAAAAAAAAAAAAAAECAwQF/8QAMBEAAQMCAwYFBAIDAAAAAAAAAQACEQMhMUFRBBJhocHwE3GBsdEiMmKRBRRC4fH/2gAMAwEAAhEDEQA/APccYxhExjGETGM0aqfYBwTZq6sCwaJA5q+PvkgSoJgStksyrRYgWaF+57ZqHUI7C7hZ3UP8nDfteVvUJo4IzNq3AFKCtnbuH8i99x+XtlPF/EfQG+HFk3cd9/er75u2g5wloJ8lzP2hrDDiB54rr4Zg6qym1YWD7g8jM8o+nda0utASGQEod2wfCeDf5TVi/bJ8EjIwjclvZzVk9+yj6/SvpmbmEGDY6FatqAgHEahTcYxma1TGMYRMYxhEzCadUUs7BVHcsQAPqTmeUnWOpu0n4WBEkkZNzmS9iIfh+OuSW5AUZdjd4wqPeGiVcJMpJUMCVqwDyL5Fj0sZnlH4c6bNprjZYBH3DRbwd3A+IOTfHrfoBlpD1CN2ZEkRmX8yqwJH1ANjDmwfpuFDHyBvWKkYyKeqRCTyvNj8z+Teu7/hu8r9BrWOs1iM3wIsRUHsu5ZS370P2wGEgnhPOFJqAEDUxynorrGV/UuspFAZgyMK+D41Ac+gDEgd/nkjQOzRIXKFioJKfls/y2Tx87yN0gSpDwTAUjGMZVWTGMYRMYxhExjGETGMYRMYxhExjGETGMYRMYxhExjGETGMYRMjaZt5LlCjKSvPrX0PI54zfIeD9PXInSABEACDV/lYsO/u3Jyw+0lUP3ALdq9FHMu2RFde9MAR/XOT8W62PRiBYZ00wD/HGiKSVPrt70Kr2O75Z1usRmjcI21ypCsfQkGj9jnlfT9DHp5Y49ZGV1BnDGSQ2jx83THjv3v/AOB17K0Okk4Za/tcW2PLYAGOenCylacnqPU4tRpYmijjILyEVdEk3XFsDtrk13z0rVQb1I5+xo/Y+l9sziUAAKAF9K7V8qzPMq1bfIgQAt6FDwwZMk3Kj6KbcvNcGuG3dq7n3+RyRkHpNU+3bW8/l9zybv65OzF4grZhloTGMZVXTGMYRM5iTVLo9fK8xCx6lECyHhQ0W4FWPpYaxftnT5hNCrgqyhge4IsH7HNGODZnArOowugjEXVR1zqIk02oWCRWlETEBGBaq7gA39PnlJ0bpcbHRyJqYKTlFjiVWYbCGUkSEnjvx3GdZpOnRQ35caJffaoF/sMQ9MiRy6xIrnuwUAn7gZo2qGtLW9Fi6iXuDnddZXKRuujkUK0Gohk1FAfD5scjubNi920k3dMB9Mj9bVvxWsPJgXyDqFT8zR7Zrqv0juw7kXz79kvS4g/mCKMP/MFG796vMOqSeVDNKqruEbNyO+xWI3VyR9/XNG1xvWFzbmFm7ZzuwTYX5HuPRUXVeqQiWBY10/8Acl0llbbGqEhaShyTQ4FcDJXgRwdFHRBpnHw9vzt2HoPlk7pkSTQQO0cd7FcAKKUsoY7Qbrk5NWIIDsUC7ahQsnk38yfXM3vG7uRn8/K0p0zv+ITaPj4W3GVvS+tfiGKiN12j4ywra9/k+ZA5JHFEe+WWYuaWmCuhrg4SExjGVVkxmE0wRWZuAoJP0As5jptSsiLIptXAZT2sEWO/yyYMSokTC24xjIUpjGMImMYwiYxjCJjGMImMYwiYxjCJjGMImRtJFs+EsCe4FAcCh2Hz7+lnEvUolO0yID7bhf7ZssH4lA3VQJBH9aury1wFSQTZbc5Tx1qoyIICnnSNKrCEd2WmHJ7KCfU+x9jnRjVUyIwJZgTwOBVd+fnxlX1HQI8olV0BWRDJZHaLef3/ALT1+X31ow18lZV5czdCeDujSaTTCORrJYsFBsID2UE96/1OXTuB3IHpz7nIr9UX9H9ofZfcixZ7Cx6n3HvjRB2UmUDk7lBolflxxx6HvlXy4lzlZm6wBjclIhi2irLc+tf6ZsyNJ1KNTTOqn/Edv/Os3q4IsEEe4zMg4laAjALLGMZCsmMYwiZr1KMyMFO1iCA1XRI4NfI85szGRAwIPYij98kKCuU6DH5E0cU8ciTlSBL5rPHNQsnluGrmiOPTNOh6Sk8erllkltZpQh8xgIgjHlADQ9+b9u2X2i8NwxSLIN7MoITfI7hAe+0MTXHHvlT0fwvHJ57TI/OokO0s4Vhv+ElLAYV8uc7fFaZcCcuuF15/guENIBx9hjbpzUfT66XVL0+KVmRZo2eQqSpkKBaXcOQCDuNd8+6y4H1mlVmaL8I0oDMWMbUy0CxJphzRP0zodZoYNSDE1ExEcK1NGa4oqbU1/TGl6BDGkiBSfNFSMzMWewV+Jib7Ejvx6ZXxmjL09Zn9K/gPOc8fSI/fcrm9RJI8fTtOgtZIdzL5hj37I46XeoJA+Ikgd6z7Omp0sDoW8pJZo0jIkMhiWQ7X+NwD9Lut2dJquhQyRJEVIWOthDMGTaNo2sDd1x359c+R9BhETxMpdX5fzGZyx4HJY36DtVVjx2wLZ9ZnHon9d8m+XSIwnnzUSTokemimeMyA+UwO6V2s7Sbpifi47jKKPRtHpdHqWlleVngFl2oLIyKVCg0RtPJIJJ5zpdJ4cij3cyNalKeV2AVu4ALcdu/f55s1GhgWOKJ6VFZBGCxHxIQUAN2Ta9ubrKtqxaSb9hWNGbwBbnqqp4fxetnilZxHCqbY1dk3FwxLMUIJqqHNDIkMeomg1EEchcwajYGZyDJGu1ijOvIPxFd3yy/6j0KKdg7blcCg6OyNR9CVIsfI4PQIfJEAUqgNjazKbu73A3d82TzgVWgD09Iz9UNFxJ9c8ZywyVJpjE+m1cQjlhdFJkjeRjttGK7W3G1O09jR5yz8I6NY9JCVv440Y2xPJQdtxND5DjJOg6HFCJAoZjJ+dnYszcEclj2okV88y6T0ePSpsj3V/iYseBQHxHgAACsh9QEEAnEeytTpOa4OIGBHPyU7GMZzLqTGM1fik3+XuXft3bb523V17XxeIUTC24zXJqVVlVmAZ7CgnlqFmh60Oc2YUymMYwiYxmvT6lZF3IwZeRamxwaPI9iKwkrZjGMImVvWfEUGjW5nCk9lHLH6KOfv2yu8b+KfwMI20ZZLCA9hXdj9LHHuRnjOq1byuXkYuzckk2Tno7LsRrDedYe68vbf5AUDuNEu9l3vUP4pTSsI9JDRY0pYbmJPso4v98tNN4Z1EiGbqGolcVfkxttH+8UofWu3vnz+GXhtY4RqnFySXtv9KduPm3v7V876c9ejLMkW6ZlNMIxYU+zOSFB+Ra8ivVZTcWUREZ5qdmovqtFSuZnLJZdH0sCIDAioPWgAb/xHvf1ObNF1RZmcJZC/q9D9D/8Ab79iCef6pDIrKqRFFmYKymRRx3qgGFd+ORyR2NZJ1nXjoYrfSS7AQN0bI4BYgW53BhyeW2ke5zgJJMlekAAIC6IjNEmgjbugPf077u9+9/6ZFk62vntpkG+VUEjCwAqsSFsnvZU9garmrF4R9ZcahYJISgZGcSb1K/AUBHvfx3yAKHF80BIQgHFbV1saTiBVAYpusVQ5NA+tkKxHpSHLDObmjchdRtFltwO7kq1bARtHelHfjeck+JPEo0elbV7DJEihjtYBqJAFBhz3HqMhTCuZIgwpgGB9CLH7HOd6l4Ija20zvpZPeJiFP1QGv2rLE9ZCwLKwVd4BRdxJbcAQBS2W57AHIms8RSw6V9VJpiiohdkMi7wF57Abbrmt2XZUcz7Ss30m1BDguQ1XizqHTZBHqQsy/pYitwH8rrXPyIvOl6D/ABC02qIUkwyH9L9j/lbsfvR+WS1jTqmiUyJtSZA6WQWXcLB7cML+eeK9Q0TQyyRP+ZGKn7H/AJHv989SjTpbW0yIcNF5G0VK2xOBB3mnX5X6Hxnl/wDD3xo6yJpZm3I3wxse6n0Un1U9h7Gvt6hnn16DqLt1y9PZ9obXZvNTGMZguhMpYvELeZGHgeNJWKRsxF2AzDcndbCkjvlxIDRrg1xfvnE6Xo2p8zSySQuXjlBlkefdutXUmNLoJ8QbsDwBWb0mtcDvd81z1nuaRu94cD081aaTWrBP1GVzSoUYn5CIZJ0XiMtKkckLQ+aCYyzKb2iyGCk7WrmjkTXeHpJh1BOFE+zyySKJRB3A7DcK5zPo2jHmIT09IGUG5AIuDX+z28m/fjjNSGFpOcD2HHXzWLTUDgBYScvyPDTDBb9J4oEjyAROEiZ1lkJAVdl/c2BfHaxeRpPFzgQt+FfZOQIiXQXYLDcP02BY5yT0zQtFBqhIgO6WVwpYUysSRZuhY9+2c50fVhI9PLqE1bRx0yWieVHu+EGw29goagWvjmss1jDMDDjjz1VXVKggExPDC44adwun1fX2ErQwwtM6AGSmVQm7sCzHliOaGQOp9UTUx6SRLH/WkUqwplZSwKsPQg5t8mbS6ieRITPHOQ/wsoZXChSCHI+EgA2O3OR4ugTCOIsAZG1Y1EgBFIDfAJ70K7d+cq0MEHrwurONR0i+eXG0a94Ky1nXyJWhhhad0AMlMqhd3YEseWI5oZ8PidDCkqKzM7+UsfAbzObVrNCtpJPsMj+TNpdRO6QmeOch/hZQyuFCkEOR8JABsHjnKnqWgkg0ysynzpdUJf7IgtEz3/dhiA5CjbXY2SeBhtNhgeWf7lHVajZPnlhe0az3CvOneIHl1D6doDGyAFjvUimvaRXJBquO3rmjp/W4otHC6JIQ7FI4y252Ys3G5j8ibJ4AzDw/qFWZg6agTyjcXnVBuEdCl8skALu7cd8h/wDRuT8FpVaJZJIJC7RMVIcEuCLNrdMCL9RklrJg2w9bHjqoD6kSLmDlhccMYur3pPW/Od4njMUqAMVLBgVa6KsvB5FfLN/Udc8exY4mlZr7EBVAF2zHt8vfInQtKoLsujXS8AA1GGbvdiO6AodzzmjxHpZneLYryQ029I5fLJbjaWawSvfgH1vnMt1pqRl/rz6rbeeKU5+XHy6eisuk9TGoj3hShDMjKatWRirCxweQeRlLrdakPUWkkbai6Syf/H/5k8AeuTPCOgeCF45ECESuQA24bXbcKPehdc88ZD634bfU6syflAgAjksfDKsu9fhvkV34qsswMFRwJsqPL3U2kC9llqdU0s/T3aNoizSHa1WB5ZrdXY16emSYupRxnXSBXuI7ntr3ERK3wg8Lxxmv8PPNJopJIwjRs/m0ykC0KgrzyCfTuL5zCTpEpXqQ28z35fI+L+xVPfj4hXNZP04HTX8vhV+sSQM9Pw+fhZ6fxbvMLeRIIZWCLISB8TCxS/m22K3V/TN8Ovijn1jHcvlhGkZmJWtjEbV9KAN0Oc16zpkjQ6NQvMUkbOLHARaPrzXyzRrPD7zN1BT8Kzqio1+qoQbA5oGsRTPD/o6KZqiMz5fieqmdO63JMyn8NIkT8rIzJdVYLJdgH75V+HOriLTwxKpklkd6QeiiV7Zieyj+p4GWfTOoag7I5NMyEcO+9CnA7rRs2fSuLyp6R0GbS+XMiW7MUnj3L8SGRyrKSa3KD2vkH3yQGwQYGEXxx498FUl8tIk4zbDDKO+KkeIuqebvhSOSRImBnKMq2AN+wFjZNUSB6cXznQaHVrLGkiG1dQw+hGczqOi+XqJ2bRrqllberVHuUlQCreZVLa2CPc502iiCRooRY6A+BapfkKrgHM6u6GAN75rWjvl7i7u9svleffxb6axMM4soAUb/AAkmx+/I+wzznP0Rq9IkqNHIoZGFEHsRnmHiT+GMsRL6b+1T+Q/nX6fzD+uensO1sDRTfaF5P8jsTy81WCZxVvrJZ9R0AjRE+cIglKfi+AgOF9mKg19c6HwZ1HTTaSIaWlRFCmPs0bAcrIvcNd3ffv655r4R8VP06Vo5Fby2PxoRTKf5gD613HqKz0tOnaPXVqUCs3pLGSkn0LoQ3+6T9s4Nr2d1N5ORXpbFtLatMN/yGIVnqtEJGjYkjY24V6/XKXxP1wxzaXSBUH4ospklFxrsUHbXG6Rr+FSQOD7VlnH0gr2nnr2LA/1ZSf65hqfD8cy7Jt0yfyyG1Nci1AAP3Gca7lW9Y8Ox6kWztJPEPhaPYsq3zSspUrfsWAyFF4Z1n4dSdUBNsIZJVEyC+6rJSyAEAAmz96GX+m8PRRDbFvjX+VZGr34BJr7ZlL0KKQVJulH8sjsyn6oTtP3GEVd4R66epaMySR+WdzRNtNq2w7S0TeqE8g/LKP8AiDKf/wCLr0b8ypz/AOYt18twb7EZ3iRhQFUAACgBxQ+WUnU/BsGpVkmMrq/DL5hAYHbYO2uPgX9rwio00ep0Yi1sW7WIYkEsTAeYgCj4tMQAPrH+rvd5N8T9Zh1fR9XNA4dGgfkehCmwwPIYeoPIzo9DoRCqorMVUBQGN0BwOe/b3ym1XgTSu88hDqZxU2yRlWQEV8arSk1+qr+eEW7wN/2bov8AuI//AEDPI/FmrWXW6h15UuaPvVLf9M6vxF4ti0kH4LROzBV2b91hFArajepri749Oe3OdC8FanVkFU2Rn/aPwK+Q7n7fvntbDS8EGrUtOq8D+Qq/2HCjSExotHhLQtNrIFQXTq5+SowYk/t+5Ge75TeGvCsWhTanxO353Pdv/YfLLnOLbNoFZ8twC9DYNlOz04diUxjGcS71o0Wq81A+10v9LimFEjkfbN+cUNfM3TtKyysJXnVd5JPeVl+L3Hbj1rN83T5k1ccC6qbbJEzSszbj8LL/AHYPCE3XAoD51nSaFzeMeS5BtFhabDTNddjOQOpki0/UkEkh8kny2ZyzLcSt+Y89yayw6trGVNFTkF5oweeWBBJB9x75XwTOPcSriuImO5jorvU6dZEZHFqwKsPcEUf6ZU6fwsi7A0s0qJRWN3tRt7WABuqhW6+2QRp5dRrdVGZ5EhQR/CjFSSyHsw5UcEmuSa545iafqcz6bSReYwaaVoml7sFQyHgn9ZCgX9fXLtpuAgO09JE+yzdUY4y5uvrBj31XZ5XdB6kdRCJGAUlmFD/C7L6/TK2HfpdZFAJJJI5kc1IxdkaPabDHmiGqj6jKvQatxpdLCjGPz55EaQd1UNKxC32Y1QP1yBRlv6/V/hSa8OvlNuP0x7rt8g9U6SuoC7iyMjbkdDTKaI4+xIo5VQ79LrIoBJJJHMjmpGLsjR7TYY80Q1UfUZRNqXmRAJ5/xpmCyRK7gKN/xDaOFQJyG79uecllEzIPd/i6VK4iHDu3zZdRoNAsM/PnSyMn99JyAoYfACKCknmgOa5y4zndRq2h1YQMzImkZ9pYncVcUTfdq4v55UdM/GSLBOolLuVdyZk8pkY/EBFfFKeOLsc4NIv+olQKwYd0A45enyu5xjGcq7ExjGETGMYRMYxhExjGETGMYRMYxhFC6j0aHUCpokk/zDkfQ9x9jlFH4AjhfzNLNLp2/wAJDKfqrdx986rGatqvaIBtyWT6NN5ki+uf7VZpfxScSeVMP5luNv8AhO4H/iGWKNY5FfL/APMyxlCZV2t3c0xjGVVkxjGEUTUyzdo0W/d3ofsoJP04ym13hebVcanVNsP+zhXYv0JJYn750mM0bULPtWTqQf8AddUnS/Bmk09FIVLD9T/Eftu7fbLvGMq57nmXGVZjGsENEeSYxjKq6YxjCKtTw/EIooQG2ROJF+I3uViws+os5Jfp6GZZje9VKDnimIJ4+wyTjLF7jmqBjRgOwoDdEiInBBI1H95z3+EJx7cDIcPhGENGzNLI0ZBRnckrt7AegHv71zl3jLCo8YFQaTDiFGg6eiSSyi90u3dzx8AIFD04ORG8OQmAQUdgbep3HcrFi1qw5BBJrLTGV33a9hT4bTlrzVb0/oSQuZNzySEbd8jbiF70OwAvngc5i3hyEwCCjsDb1O47lYsWtWHIIJNZaYyfEdMyo8JkRCrdB0NIXaXc8shG3fI25to52r2AF+2cf093SApHNql1FsRAIwdrMxI3s8fIsi3Lc8nPQsZoysRM3w5LJ+zgxu2x5+qhRdOHmJO/96I/LNHiiQx4/wAwyJpfDKRMCkkyorbhEJDsBu+B323+m6+WXGMz8R2q18NpyTGMZRaJjGMImMYwiYxjCJjGMImMYwi//9k=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altLang="cs-CZ" sz="240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068432" y="602059"/>
            <a:ext cx="310045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cs-CZ" dirty="0"/>
              <a:t>Principy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dirty="0"/>
              <a:t>spolupráce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dirty="0"/>
              <a:t>s regionem</a:t>
            </a:r>
          </a:p>
        </p:txBody>
      </p:sp>
      <p:pic>
        <p:nvPicPr>
          <p:cNvPr id="11" name="Picture 20" descr="VÃ½sledek obrÃ¡zku pro ÄPFS logo">
            <a:extLst>
              <a:ext uri="{FF2B5EF4-FFF2-40B4-BE49-F238E27FC236}">
                <a16:creationId xmlns:a16="http://schemas.microsoft.com/office/drawing/2014/main" id="{7B284296-69D1-48A3-BBCF-4893ED57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85" y="3861726"/>
            <a:ext cx="1303195" cy="129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VÃ½sledek obrÃ¡zku pro ÄSAKI logo">
            <a:extLst>
              <a:ext uri="{FF2B5EF4-FFF2-40B4-BE49-F238E27FC236}">
                <a16:creationId xmlns:a16="http://schemas.microsoft.com/office/drawing/2014/main" id="{5D39A1D9-E1C0-4BFB-94E7-4A23CA23D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531" y="3796255"/>
            <a:ext cx="1879209" cy="13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2613" y="-58738"/>
            <a:ext cx="11255375" cy="13255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/>
              <a:t>Péče o problematické těžké astma v ČR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2613" y="2962275"/>
            <a:ext cx="10515600" cy="435133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dirty="0"/>
              <a:t>12 center (jen 10 má nasmlouvané podání biologické léčby)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dirty="0"/>
              <a:t>spolupráce s regionem - </a:t>
            </a:r>
            <a:r>
              <a:rPr lang="cs-CZ" dirty="0" err="1"/>
              <a:t>guidelines</a:t>
            </a:r>
            <a:r>
              <a:rPr lang="cs-CZ" dirty="0"/>
              <a:t> pro první linii (ALG/PULM) 2009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cs-CZ" dirty="0"/>
              <a:t>implementace do českých astma </a:t>
            </a:r>
            <a:r>
              <a:rPr lang="cs-CZ" dirty="0" err="1"/>
              <a:t>guidelines</a:t>
            </a:r>
            <a:r>
              <a:rPr lang="cs-CZ" dirty="0"/>
              <a:t> 2016</a:t>
            </a:r>
          </a:p>
          <a:p>
            <a:r>
              <a:rPr lang="cs-CZ" dirty="0">
                <a:solidFill>
                  <a:srgbClr val="FF0000"/>
                </a:solidFill>
              </a:rPr>
              <a:t>biologická léčba </a:t>
            </a:r>
          </a:p>
          <a:p>
            <a:r>
              <a:rPr lang="cs-CZ" dirty="0">
                <a:solidFill>
                  <a:srgbClr val="FF0000"/>
                </a:solidFill>
              </a:rPr>
              <a:t>bronchiální termoplastika</a:t>
            </a:r>
          </a:p>
          <a:p>
            <a:r>
              <a:rPr lang="cs-CZ" dirty="0">
                <a:solidFill>
                  <a:srgbClr val="FF0000"/>
                </a:solidFill>
              </a:rPr>
              <a:t>klinické registry (CAR, CEASAR-GAN)</a:t>
            </a:r>
          </a:p>
          <a:p>
            <a:r>
              <a:rPr lang="cs-CZ" dirty="0"/>
              <a:t>klinické studie</a:t>
            </a:r>
          </a:p>
        </p:txBody>
      </p:sp>
      <p:pic>
        <p:nvPicPr>
          <p:cNvPr id="4410" name="Picture 4" descr="Národní registr pro těžké kopie"/>
          <p:cNvPicPr>
            <a:picLocks noChangeAspect="1" noChangeArrowheads="1"/>
          </p:cNvPicPr>
          <p:nvPr/>
        </p:nvPicPr>
        <p:blipFill>
          <a:blip r:embed="rId2"/>
          <a:srcRect r="30630" b="2226"/>
          <a:stretch>
            <a:fillRect/>
          </a:stretch>
        </p:blipFill>
        <p:spPr bwMode="auto">
          <a:xfrm>
            <a:off x="3888581" y="1134268"/>
            <a:ext cx="4414837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1" name="Picture 6" descr="Bez názv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7950" y="4065588"/>
            <a:ext cx="4186238" cy="237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2" name="Rectangle 7"/>
          <p:cNvSpPr>
            <a:spLocks noChangeArrowheads="1"/>
          </p:cNvSpPr>
          <p:nvPr/>
        </p:nvSpPr>
        <p:spPr bwMode="auto">
          <a:xfrm>
            <a:off x="11053763" y="3921125"/>
            <a:ext cx="608012" cy="39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latin typeface="Calibri" pitchFamily="34" charset="0"/>
            </a:endParaRPr>
          </a:p>
        </p:txBody>
      </p:sp>
      <p:graphicFrame>
        <p:nvGraphicFramePr>
          <p:cNvPr id="4398" name="Object 302"/>
          <p:cNvGraphicFramePr>
            <a:graphicFrameLocks noChangeAspect="1"/>
          </p:cNvGraphicFramePr>
          <p:nvPr/>
        </p:nvGraphicFramePr>
        <p:xfrm>
          <a:off x="9123363" y="4960938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1467055" imgH="1362265" progId="PBrush">
                  <p:embed/>
                </p:oleObj>
              </mc:Choice>
              <mc:Fallback>
                <p:oleObj name="Rastrový obrázek" r:id="rId4" imgW="1467055" imgH="1362265" progId="PBrush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3363" y="4960938"/>
                        <a:ext cx="228600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99" name="Object 303"/>
          <p:cNvGraphicFramePr>
            <a:graphicFrameLocks noChangeAspect="1"/>
          </p:cNvGraphicFramePr>
          <p:nvPr/>
        </p:nvGraphicFramePr>
        <p:xfrm>
          <a:off x="9237663" y="4975225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6" imgW="1467055" imgH="1362265" progId="PBrush">
                  <p:embed/>
                </p:oleObj>
              </mc:Choice>
              <mc:Fallback>
                <p:oleObj name="Rastrový obrázek" r:id="rId6" imgW="1467055" imgH="1362265" progId="PBrush">
                  <p:embed/>
                  <p:pic>
                    <p:nvPicPr>
                      <p:cNvPr id="0" name="Picture 3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7663" y="4975225"/>
                        <a:ext cx="228600" cy="212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0" name="Object 304"/>
          <p:cNvGraphicFramePr>
            <a:graphicFrameLocks noChangeAspect="1"/>
          </p:cNvGraphicFramePr>
          <p:nvPr/>
        </p:nvGraphicFramePr>
        <p:xfrm>
          <a:off x="9161463" y="5222875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7" imgW="1467055" imgH="1362265" progId="PBrush">
                  <p:embed/>
                </p:oleObj>
              </mc:Choice>
              <mc:Fallback>
                <p:oleObj name="Rastrový obrázek" r:id="rId7" imgW="1467055" imgH="1362265" progId="PBrush">
                  <p:embed/>
                  <p:pic>
                    <p:nvPicPr>
                      <p:cNvPr id="0" name="Picture 3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1463" y="5222875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1" name="Object 305"/>
          <p:cNvGraphicFramePr>
            <a:graphicFrameLocks noChangeAspect="1"/>
          </p:cNvGraphicFramePr>
          <p:nvPr/>
        </p:nvGraphicFramePr>
        <p:xfrm>
          <a:off x="11295063" y="5146675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8" imgW="1467055" imgH="1362265" progId="PBrush">
                  <p:embed/>
                </p:oleObj>
              </mc:Choice>
              <mc:Fallback>
                <p:oleObj name="Rastrový obrázek" r:id="rId8" imgW="1467055" imgH="1362265" progId="PBrush">
                  <p:embed/>
                  <p:pic>
                    <p:nvPicPr>
                      <p:cNvPr id="0" name="Picture 3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5063" y="5146675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2" name="Object 306"/>
          <p:cNvGraphicFramePr>
            <a:graphicFrameLocks noChangeAspect="1"/>
          </p:cNvGraphicFramePr>
          <p:nvPr/>
        </p:nvGraphicFramePr>
        <p:xfrm>
          <a:off x="10237788" y="5589588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9" imgW="1467055" imgH="1362265" progId="PBrush">
                  <p:embed/>
                </p:oleObj>
              </mc:Choice>
              <mc:Fallback>
                <p:oleObj name="Rastrový obrázek" r:id="rId9" imgW="1467055" imgH="1362265" progId="PBrush">
                  <p:embed/>
                  <p:pic>
                    <p:nvPicPr>
                      <p:cNvPr id="0" name="Picture 3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7788" y="5589588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" name="Object 307"/>
          <p:cNvGraphicFramePr>
            <a:graphicFrameLocks noChangeAspect="1"/>
          </p:cNvGraphicFramePr>
          <p:nvPr/>
        </p:nvGraphicFramePr>
        <p:xfrm>
          <a:off x="10671175" y="5518150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0" imgW="1467055" imgH="1362265" progId="PBrush">
                  <p:embed/>
                </p:oleObj>
              </mc:Choice>
              <mc:Fallback>
                <p:oleObj name="Rastrový obrázek" r:id="rId10" imgW="1467055" imgH="1362265" progId="PBrush">
                  <p:embed/>
                  <p:pic>
                    <p:nvPicPr>
                      <p:cNvPr id="0" name="Picture 3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1175" y="5518150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" name="Object 308"/>
          <p:cNvGraphicFramePr>
            <a:graphicFrameLocks noChangeAspect="1"/>
          </p:cNvGraphicFramePr>
          <p:nvPr/>
        </p:nvGraphicFramePr>
        <p:xfrm>
          <a:off x="8323263" y="5375275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1" imgW="1467055" imgH="1362265" progId="PBrush">
                  <p:embed/>
                </p:oleObj>
              </mc:Choice>
              <mc:Fallback>
                <p:oleObj name="Rastrový obrázek" r:id="rId11" imgW="1467055" imgH="1362265" progId="PBrush">
                  <p:embed/>
                  <p:pic>
                    <p:nvPicPr>
                      <p:cNvPr id="0" name="Picture 3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3263" y="5375275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" name="Object 309"/>
          <p:cNvGraphicFramePr>
            <a:graphicFrameLocks noChangeAspect="1"/>
          </p:cNvGraphicFramePr>
          <p:nvPr/>
        </p:nvGraphicFramePr>
        <p:xfrm>
          <a:off x="9013825" y="5876925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2" imgW="1467055" imgH="1362265" progId="PBrush">
                  <p:embed/>
                </p:oleObj>
              </mc:Choice>
              <mc:Fallback>
                <p:oleObj name="Rastrový obrázek" r:id="rId12" imgW="1467055" imgH="1362265" progId="PBrush">
                  <p:embed/>
                  <p:pic>
                    <p:nvPicPr>
                      <p:cNvPr id="0" name="Picture 3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3825" y="5876925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" name="Object 310"/>
          <p:cNvGraphicFramePr>
            <a:graphicFrameLocks noChangeAspect="1"/>
          </p:cNvGraphicFramePr>
          <p:nvPr/>
        </p:nvGraphicFramePr>
        <p:xfrm>
          <a:off x="8797925" y="4365625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3" imgW="1467055" imgH="1362265" progId="PBrush">
                  <p:embed/>
                </p:oleObj>
              </mc:Choice>
              <mc:Fallback>
                <p:oleObj name="Rastrový obrázek" r:id="rId13" imgW="1467055" imgH="1362265" progId="PBrush">
                  <p:embed/>
                  <p:pic>
                    <p:nvPicPr>
                      <p:cNvPr id="0" name="Picture 3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7925" y="4365625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7" name="Object 311"/>
          <p:cNvGraphicFramePr>
            <a:graphicFrameLocks noChangeAspect="1"/>
          </p:cNvGraphicFramePr>
          <p:nvPr/>
        </p:nvGraphicFramePr>
        <p:xfrm>
          <a:off x="9950450" y="4800600"/>
          <a:ext cx="228600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14" imgW="1467055" imgH="1362265" progId="PBrush">
                  <p:embed/>
                </p:oleObj>
              </mc:Choice>
              <mc:Fallback>
                <p:oleObj name="Rastrový obrázek" r:id="rId14" imgW="1467055" imgH="1362265" progId="PBrush">
                  <p:embed/>
                  <p:pic>
                    <p:nvPicPr>
                      <p:cNvPr id="0" name="Picture 3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0450" y="4800600"/>
                        <a:ext cx="228600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Šipka: doprava, šrafovaná 16"/>
          <p:cNvSpPr/>
          <p:nvPr/>
        </p:nvSpPr>
        <p:spPr>
          <a:xfrm rot="7704903">
            <a:off x="10000456" y="4233070"/>
            <a:ext cx="873125" cy="398462"/>
          </a:xfrm>
          <a:prstGeom prst="stripedRightArrow">
            <a:avLst>
              <a:gd name="adj1" fmla="val 4077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árodní registr pro těžké kopie">
            <a:extLst>
              <a:ext uri="{FF2B5EF4-FFF2-40B4-BE49-F238E27FC236}">
                <a16:creationId xmlns:a16="http://schemas.microsoft.com/office/drawing/2014/main" id="{0861B99F-B55C-463F-9646-48B1091C4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553889"/>
            <a:ext cx="10905066" cy="267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6EBDA70-9060-4DB8-A828-359F17776D58}"/>
              </a:ext>
            </a:extLst>
          </p:cNvPr>
          <p:cNvSpPr txBox="1"/>
          <p:nvPr/>
        </p:nvSpPr>
        <p:spPr>
          <a:xfrm>
            <a:off x="1630680" y="4541520"/>
            <a:ext cx="301236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00B050"/>
                </a:solidFill>
              </a:rPr>
              <a:t>REGISTR CAR</a:t>
            </a:r>
          </a:p>
          <a:p>
            <a:pPr algn="ctr"/>
            <a:r>
              <a:rPr lang="cs-CZ" sz="2000" b="1" dirty="0">
                <a:solidFill>
                  <a:srgbClr val="00B050"/>
                </a:solidFill>
              </a:rPr>
              <a:t>n=362</a:t>
            </a:r>
            <a:endParaRPr lang="cs-CZ" sz="3200" b="1" dirty="0">
              <a:solidFill>
                <a:srgbClr val="00B05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CEA624-ADF3-4602-A85B-A03299A28970}"/>
              </a:ext>
            </a:extLst>
          </p:cNvPr>
          <p:cNvSpPr txBox="1"/>
          <p:nvPr/>
        </p:nvSpPr>
        <p:spPr>
          <a:xfrm>
            <a:off x="7022759" y="4449187"/>
            <a:ext cx="41969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REGISTR TĚŽKÉHO </a:t>
            </a:r>
          </a:p>
          <a:p>
            <a:pPr algn="ctr"/>
            <a:r>
              <a:rPr lang="cs-CZ" sz="3200" b="1" dirty="0">
                <a:solidFill>
                  <a:srgbClr val="FF0000"/>
                </a:solidFill>
              </a:rPr>
              <a:t>ASTMATU </a:t>
            </a:r>
          </a:p>
        </p:txBody>
      </p:sp>
    </p:spTree>
    <p:extLst>
      <p:ext uri="{BB962C8B-B14F-4D97-AF65-F5344CB8AC3E}">
        <p14:creationId xmlns:p14="http://schemas.microsoft.com/office/powerpoint/2010/main" val="22062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6736A-DF80-4F86-AC73-42B7FD86C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Co se děje s pacientem v centru 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74011D-E385-4F49-9D5C-EDF0A04B1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5410"/>
            <a:ext cx="10515600" cy="1118580"/>
          </a:xfrm>
        </p:spPr>
        <p:txBody>
          <a:bodyPr/>
          <a:lstStyle/>
          <a:p>
            <a:r>
              <a:rPr lang="cs-CZ" dirty="0"/>
              <a:t>ERS/ATS guideline 2014 a český astma guideline 2016</a:t>
            </a:r>
          </a:p>
          <a:p>
            <a:r>
              <a:rPr lang="cs-CZ" dirty="0"/>
              <a:t>ověření správnosti diagnózy</a:t>
            </a:r>
          </a:p>
          <a:p>
            <a:r>
              <a:rPr lang="cs-CZ" dirty="0"/>
              <a:t>vyšetření komorbidit a komplikujících faktorů </a:t>
            </a:r>
          </a:p>
          <a:p>
            <a:r>
              <a:rPr lang="cs-CZ" dirty="0"/>
              <a:t>sledování compliance a adherence k léčbě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05019C4-6017-4A6C-8C5C-54B9910D88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9225656"/>
              </p:ext>
            </p:extLst>
          </p:nvPr>
        </p:nvGraphicFramePr>
        <p:xfrm>
          <a:off x="2922732" y="1416492"/>
          <a:ext cx="6346536" cy="2910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Skupina 11">
            <a:extLst>
              <a:ext uri="{FF2B5EF4-FFF2-40B4-BE49-F238E27FC236}">
                <a16:creationId xmlns:a16="http://schemas.microsoft.com/office/drawing/2014/main" id="{F0D820EF-BFD7-430A-8B45-C553FAFCDECC}"/>
              </a:ext>
            </a:extLst>
          </p:cNvPr>
          <p:cNvGrpSpPr>
            <a:grpSpLocks/>
          </p:cNvGrpSpPr>
          <p:nvPr/>
        </p:nvGrpSpPr>
        <p:grpSpPr bwMode="auto">
          <a:xfrm>
            <a:off x="8756072" y="5343423"/>
            <a:ext cx="3311237" cy="1325563"/>
            <a:chOff x="179388" y="115888"/>
            <a:chExt cx="8156575" cy="3535362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F296423B-6721-483E-AAA7-80BFC3D72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908175" y="115888"/>
              <a:ext cx="6427788" cy="308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84CA7F73-95D8-4CD0-BD37-86AD69A81E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067175" y="3206750"/>
              <a:ext cx="3998913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Skupina 8">
              <a:extLst>
                <a:ext uri="{FF2B5EF4-FFF2-40B4-BE49-F238E27FC236}">
                  <a16:creationId xmlns:a16="http://schemas.microsoft.com/office/drawing/2014/main" id="{808806D3-2763-4B6A-93A2-490882CA98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388" y="1412875"/>
              <a:ext cx="3132137" cy="1428750"/>
              <a:chOff x="179388" y="1412875"/>
              <a:chExt cx="3132137" cy="1428750"/>
            </a:xfrm>
          </p:grpSpPr>
          <p:pic>
            <p:nvPicPr>
              <p:cNvPr id="9" name="Picture 11" descr="American-Thoracic-Society">
                <a:extLst>
                  <a:ext uri="{FF2B5EF4-FFF2-40B4-BE49-F238E27FC236}">
                    <a16:creationId xmlns:a16="http://schemas.microsoft.com/office/drawing/2014/main" id="{69814B38-7F61-43BF-9FBE-76E6D0AF9F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124075" y="1412875"/>
                <a:ext cx="1187450" cy="1406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13" descr="conference">
                <a:extLst>
                  <a:ext uri="{FF2B5EF4-FFF2-40B4-BE49-F238E27FC236}">
                    <a16:creationId xmlns:a16="http://schemas.microsoft.com/office/drawing/2014/main" id="{626563F0-CBA2-4B9F-9D2C-A711427D74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179388" y="1412875"/>
                <a:ext cx="1905000" cy="1428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56851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D9AFBF-750B-4520-8F56-6933EEF82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94D9AFBF-750B-4520-8F56-6933EEF82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4D9AFBF-750B-4520-8F56-6933EEF82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4D9AFBF-750B-4520-8F56-6933EEF82C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94D9AFBF-750B-4520-8F56-6933EEF82C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DB9995-BC64-49F9-AC07-32DE7E599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5DB9995-BC64-49F9-AC07-32DE7E599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5DB9995-BC64-49F9-AC07-32DE7E599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25DB9995-BC64-49F9-AC07-32DE7E599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25DB9995-BC64-49F9-AC07-32DE7E599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69B2F7-F087-41C6-A6E0-70A71305F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2269B2F7-F087-41C6-A6E0-70A71305F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graphicEl>
                                              <a:dgm id="{2269B2F7-F087-41C6-A6E0-70A71305F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2269B2F7-F087-41C6-A6E0-70A71305F1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2269B2F7-F087-41C6-A6E0-70A71305F1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4D67B-A440-4BCB-AD17-012065437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graphicEl>
                                              <a:dgm id="{AE24D67B-A440-4BCB-AD17-012065437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AE24D67B-A440-4BCB-AD17-012065437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AE24D67B-A440-4BCB-AD17-0120654377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graphicEl>
                                              <a:dgm id="{AE24D67B-A440-4BCB-AD17-0120654377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7050" y="269875"/>
            <a:ext cx="10515600" cy="13255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7030A0"/>
                </a:solidFill>
              </a:rPr>
              <a:t>Určení fenotypu nemoci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cs-CZ"/>
              <a:t>In CZECH we CHECK the CLINICAL PHENOTYPE</a:t>
            </a:r>
          </a:p>
          <a:p>
            <a:pPr marL="0" indent="0">
              <a:buFont typeface="Arial" charset="0"/>
              <a:buNone/>
            </a:pPr>
            <a:endParaRPr lang="cs-CZ"/>
          </a:p>
          <a:p>
            <a:pPr marL="0" indent="0">
              <a:buFont typeface="Arial" charset="0"/>
              <a:buNone/>
            </a:pPr>
            <a:endParaRPr lang="cs-CZ"/>
          </a:p>
          <a:p>
            <a:pPr marL="0" indent="0">
              <a:buFont typeface="Arial" charset="0"/>
              <a:buNone/>
            </a:pPr>
            <a:endParaRPr lang="cs-CZ"/>
          </a:p>
          <a:p>
            <a:pPr marL="0" indent="0">
              <a:buFont typeface="Arial" charset="0"/>
              <a:buNone/>
            </a:pPr>
            <a:r>
              <a:rPr lang="cs-CZ"/>
              <a:t> </a:t>
            </a:r>
            <a:endParaRPr lang="cs-CZ">
              <a:solidFill>
                <a:srgbClr val="FF0000"/>
              </a:solidFill>
            </a:endParaRPr>
          </a:p>
        </p:txBody>
      </p:sp>
      <p:pic>
        <p:nvPicPr>
          <p:cNvPr id="33795" name="Obrázek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5297" y="111125"/>
            <a:ext cx="4611291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Obrázek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7713" y="2795588"/>
            <a:ext cx="534828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rcRect b="4997"/>
          <a:stretch>
            <a:fillRect/>
          </a:stretch>
        </p:blipFill>
        <p:spPr bwMode="auto">
          <a:xfrm>
            <a:off x="6650038" y="2817813"/>
            <a:ext cx="470376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2225675"/>
            <a:ext cx="11609388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ál 8"/>
          <p:cNvSpPr/>
          <p:nvPr/>
        </p:nvSpPr>
        <p:spPr>
          <a:xfrm>
            <a:off x="4252913" y="3338513"/>
            <a:ext cx="2147887" cy="3889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252913" y="4364038"/>
            <a:ext cx="2147887" cy="387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4308475" y="5111750"/>
            <a:ext cx="2147888" cy="3889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ounded Rectangle 2"/>
          <p:cNvSpPr>
            <a:spLocks/>
          </p:cNvSpPr>
          <p:nvPr/>
        </p:nvSpPr>
        <p:spPr bwMode="auto">
          <a:xfrm>
            <a:off x="624899" y="424534"/>
            <a:ext cx="1325128" cy="3732212"/>
          </a:xfrm>
          <a:custGeom>
            <a:avLst/>
            <a:gdLst>
              <a:gd name="T0" fmla="*/ 0 w 968638"/>
              <a:gd name="T1" fmla="*/ 728790 h 3537065"/>
              <a:gd name="T2" fmla="*/ 1218618 w 968638"/>
              <a:gd name="T3" fmla="*/ 0 h 3537065"/>
              <a:gd name="T4" fmla="*/ 1218618 w 968638"/>
              <a:gd name="T5" fmla="*/ 7556039 h 3537065"/>
              <a:gd name="T6" fmla="*/ 1017755 w 968638"/>
              <a:gd name="T7" fmla="*/ 7913234 h 3537065"/>
              <a:gd name="T8" fmla="*/ 214319 w 968638"/>
              <a:gd name="T9" fmla="*/ 7913234 h 3537065"/>
              <a:gd name="T10" fmla="*/ 13454 w 968638"/>
              <a:gd name="T11" fmla="*/ 7556039 h 3537065"/>
              <a:gd name="T12" fmla="*/ 0 w 968638"/>
              <a:gd name="T13" fmla="*/ 728790 h 3537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8638"/>
              <a:gd name="T22" fmla="*/ 0 h 3537065"/>
              <a:gd name="T23" fmla="*/ 968638 w 968638"/>
              <a:gd name="T24" fmla="*/ 3537065 h 35370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8638" h="3537065">
                <a:moveTo>
                  <a:pt x="0" y="325755"/>
                </a:moveTo>
                <a:lnTo>
                  <a:pt x="968638" y="0"/>
                </a:lnTo>
                <a:lnTo>
                  <a:pt x="968638" y="3377405"/>
                </a:lnTo>
                <a:cubicBezTo>
                  <a:pt x="968638" y="3465583"/>
                  <a:pt x="897156" y="3537065"/>
                  <a:pt x="808978" y="3537065"/>
                </a:cubicBezTo>
                <a:lnTo>
                  <a:pt x="170355" y="3537065"/>
                </a:lnTo>
                <a:cubicBezTo>
                  <a:pt x="82177" y="3537065"/>
                  <a:pt x="10695" y="3465583"/>
                  <a:pt x="10695" y="3377405"/>
                </a:cubicBezTo>
                <a:cubicBezTo>
                  <a:pt x="10695" y="2251603"/>
                  <a:pt x="0" y="1451557"/>
                  <a:pt x="0" y="325755"/>
                </a:cubicBezTo>
                <a:close/>
              </a:path>
            </a:pathLst>
          </a:custGeom>
          <a:solidFill>
            <a:srgbClr val="FF9933"/>
          </a:solidFill>
          <a:ln w="50800" cap="flat" cmpd="sng" algn="ctr">
            <a:solidFill>
              <a:srgbClr val="134679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22530" name="Rectangle 15"/>
          <p:cNvSpPr>
            <a:spLocks/>
          </p:cNvSpPr>
          <p:nvPr/>
        </p:nvSpPr>
        <p:spPr bwMode="auto">
          <a:xfrm>
            <a:off x="787184" y="878126"/>
            <a:ext cx="112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>
              <a:lnSpc>
                <a:spcPct val="120000"/>
              </a:lnSpc>
            </a:pPr>
            <a:r>
              <a:rPr lang="cs-CZ" altLang="en-US" sz="2100" dirty="0">
                <a:latin typeface="Calibri" pitchFamily="34" charset="0"/>
                <a:sym typeface="Arial Bold" charset="0"/>
              </a:rPr>
              <a:t>KROK</a:t>
            </a:r>
            <a:r>
              <a:rPr lang="en-US" altLang="en-US" sz="2100" dirty="0">
                <a:latin typeface="Calibri" pitchFamily="34" charset="0"/>
                <a:ea typeface="MS PGothic" pitchFamily="34" charset="-128"/>
                <a:sym typeface="Arial Bold" charset="0"/>
              </a:rPr>
              <a:t> 5</a:t>
            </a:r>
          </a:p>
        </p:txBody>
      </p:sp>
      <p:sp>
        <p:nvSpPr>
          <p:cNvPr id="22531" name="Rectangle 26"/>
          <p:cNvSpPr>
            <a:spLocks/>
          </p:cNvSpPr>
          <p:nvPr/>
        </p:nvSpPr>
        <p:spPr bwMode="auto">
          <a:xfrm>
            <a:off x="709727" y="1483519"/>
            <a:ext cx="10683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>
                <a:latin typeface="Calibri" pitchFamily="34" charset="0"/>
                <a:ea typeface="MS PGothic" pitchFamily="34" charset="-128"/>
              </a:rPr>
              <a:t>NCTA</a:t>
            </a: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>
                <a:latin typeface="Calibri" pitchFamily="34" charset="0"/>
                <a:ea typeface="MS PGothic" pitchFamily="34" charset="-128"/>
              </a:rPr>
              <a:t>Anti-IgE</a:t>
            </a: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 err="1">
                <a:latin typeface="Calibri" pitchFamily="34" charset="0"/>
                <a:ea typeface="MS PGothic" pitchFamily="34" charset="-128"/>
              </a:rPr>
              <a:t>AntiEoS</a:t>
            </a:r>
            <a:endParaRPr lang="cs-CZ" altLang="cs-CZ" sz="1600" b="1" dirty="0">
              <a:latin typeface="Calibri" pitchFamily="34" charset="0"/>
              <a:ea typeface="MS PGothic" pitchFamily="34" charset="-128"/>
            </a:endParaRP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 err="1">
                <a:latin typeface="Calibri" pitchFamily="34" charset="0"/>
                <a:ea typeface="MS PGothic" pitchFamily="34" charset="-128"/>
              </a:rPr>
              <a:t>Makrolid</a:t>
            </a:r>
            <a:endParaRPr lang="cs-CZ" altLang="cs-CZ" sz="1600" b="1" dirty="0">
              <a:latin typeface="Calibri" pitchFamily="34" charset="0"/>
              <a:ea typeface="MS PGothic" pitchFamily="34" charset="-128"/>
            </a:endParaRP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>
                <a:latin typeface="Calibri" pitchFamily="34" charset="0"/>
                <a:ea typeface="MS PGothic" pitchFamily="34" charset="-128"/>
              </a:rPr>
              <a:t>BT</a:t>
            </a: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endParaRPr lang="en-US" altLang="cs-CZ" sz="16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2532" name="Rectangle 21"/>
          <p:cNvSpPr>
            <a:spLocks/>
          </p:cNvSpPr>
          <p:nvPr/>
        </p:nvSpPr>
        <p:spPr bwMode="auto">
          <a:xfrm>
            <a:off x="841159" y="3553063"/>
            <a:ext cx="102076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>
              <a:lnSpc>
                <a:spcPct val="90000"/>
              </a:lnSpc>
            </a:pPr>
            <a:r>
              <a:rPr lang="cs-CZ" altLang="cs-CZ" sz="1400" i="1" dirty="0">
                <a:latin typeface="Calibri" pitchFamily="34" charset="0"/>
                <a:ea typeface="MS PGothic" pitchFamily="34" charset="-128"/>
                <a:sym typeface="Arial Italic" charset="0"/>
              </a:rPr>
              <a:t>TIO</a:t>
            </a:r>
            <a:endParaRPr lang="en-US" altLang="cs-CZ" sz="1400" i="1" dirty="0">
              <a:latin typeface="Calibri" pitchFamily="34" charset="0"/>
              <a:ea typeface="MS PGothic" pitchFamily="34" charset="-128"/>
              <a:sym typeface="Arial Italic" charset="0"/>
            </a:endParaRPr>
          </a:p>
          <a:p>
            <a:pPr algn="ctr" defTabSz="912813">
              <a:lnSpc>
                <a:spcPct val="90000"/>
              </a:lnSpc>
            </a:pPr>
            <a:r>
              <a:rPr lang="cs-CZ" altLang="cs-CZ" sz="1400" i="1" dirty="0">
                <a:latin typeface="Calibri" pitchFamily="34" charset="0"/>
                <a:ea typeface="MS PGothic" pitchFamily="34" charset="-128"/>
                <a:sym typeface="Arial Italic" charset="0"/>
              </a:rPr>
              <a:t>Steroidy</a:t>
            </a:r>
            <a:endParaRPr lang="en-US" altLang="cs-CZ" sz="1400" i="1" dirty="0">
              <a:latin typeface="Calibri" pitchFamily="34" charset="0"/>
              <a:ea typeface="MS PGothic" pitchFamily="34" charset="-128"/>
              <a:sym typeface="Arial Italic" charset="0"/>
            </a:endParaRPr>
          </a:p>
        </p:txBody>
      </p:sp>
      <p:sp>
        <p:nvSpPr>
          <p:cNvPr id="10" name="Výbuch: osmicípý 9"/>
          <p:cNvSpPr/>
          <p:nvPr/>
        </p:nvSpPr>
        <p:spPr>
          <a:xfrm>
            <a:off x="4079875" y="5133975"/>
            <a:ext cx="1870075" cy="1350963"/>
          </a:xfrm>
          <a:prstGeom prst="irregularSeal1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AZITRO</a:t>
            </a:r>
          </a:p>
        </p:txBody>
      </p:sp>
      <p:grpSp>
        <p:nvGrpSpPr>
          <p:cNvPr id="22534" name="Group 5"/>
          <p:cNvGrpSpPr>
            <a:grpSpLocks/>
          </p:cNvGrpSpPr>
          <p:nvPr/>
        </p:nvGrpSpPr>
        <p:grpSpPr bwMode="auto">
          <a:xfrm>
            <a:off x="343693" y="4845518"/>
            <a:ext cx="1800225" cy="1655762"/>
            <a:chOff x="3696" y="860"/>
            <a:chExt cx="1906" cy="1520"/>
          </a:xfrm>
        </p:grpSpPr>
        <p:grpSp>
          <p:nvGrpSpPr>
            <p:cNvPr id="22545" name="Skupina 5"/>
            <p:cNvGrpSpPr>
              <a:grpSpLocks/>
            </p:cNvGrpSpPr>
            <p:nvPr/>
          </p:nvGrpSpPr>
          <p:grpSpPr bwMode="auto">
            <a:xfrm>
              <a:off x="3696" y="860"/>
              <a:ext cx="1906" cy="1520"/>
              <a:chOff x="5725299" y="4348453"/>
              <a:chExt cx="2500311" cy="2514332"/>
            </a:xfrm>
          </p:grpSpPr>
          <p:pic>
            <p:nvPicPr>
              <p:cNvPr id="22547" name="Picture 1" descr="SLIDE 46.jp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25299" y="4348453"/>
                <a:ext cx="2500311" cy="2514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8"/>
              <p:cNvSpPr/>
              <p:nvPr/>
            </p:nvSpPr>
            <p:spPr>
              <a:xfrm rot="18616622">
                <a:off x="5998691" y="4874087"/>
                <a:ext cx="1663488" cy="15098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none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algn="ctr" defTabSz="91424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kern="110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cs typeface="Arial"/>
                  </a:rPr>
                  <a:t>REVIEW RESPONSE</a:t>
                </a:r>
              </a:p>
            </p:txBody>
          </p:sp>
          <p:sp>
            <p:nvSpPr>
              <p:cNvPr id="2" name="Rectangle 9"/>
              <p:cNvSpPr/>
              <p:nvPr/>
            </p:nvSpPr>
            <p:spPr>
              <a:xfrm rot="3533141">
                <a:off x="6175649" y="4855626"/>
                <a:ext cx="1563056" cy="15098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none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algn="ctr" defTabSz="91424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cs typeface="Arial"/>
                  </a:rPr>
                  <a:t>ASSESS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1356104">
                <a:off x="6174447" y="5333139"/>
                <a:ext cx="1492013" cy="1214002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Down">
                  <a:avLst>
                    <a:gd name="adj" fmla="val 16604063"/>
                  </a:avLst>
                </a:prstTxWarp>
                <a:spAutoFit/>
              </a:bodyPr>
              <a:lstStyle/>
              <a:p>
                <a:pPr algn="ctr" defTabSz="91424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kern="110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Arial"/>
                    <a:ea typeface="ＭＳ Ｐゴシック" charset="0"/>
                    <a:cs typeface="Arial"/>
                  </a:rPr>
                  <a:t>ADJUST TREATMENT</a:t>
                </a:r>
                <a:endParaRPr lang="en-US" sz="900" kern="11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22546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1" y="1376"/>
              <a:ext cx="680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4" descr="Výsledek obrázku pro NUCA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8300" y="600075"/>
            <a:ext cx="17430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 descr="Výsledek obrázku pro CINQAE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29713" y="4745038"/>
            <a:ext cx="1458912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Výsledek obrázku pro fasenr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2170113"/>
            <a:ext cx="1871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 descr="Výsledek obrázku pro Dupixe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02181" y="5646851"/>
            <a:ext cx="15843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1" descr="Výsledek obrázku pro alai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33800" y="3867150"/>
            <a:ext cx="1598613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3" descr="Výsledek obrázku pro igenio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66762" y="583453"/>
            <a:ext cx="1746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6022975" y="1782763"/>
            <a:ext cx="4565650" cy="2878137"/>
            <a:chOff x="5448300" y="1866825"/>
            <a:chExt cx="4565650" cy="2878214"/>
          </a:xfrm>
        </p:grpSpPr>
        <p:pic>
          <p:nvPicPr>
            <p:cNvPr id="22542" name="Picture 29" descr="z-NamIcymkXGgzTSv-MQQUcyaUKVgBa78znWiQCUIbPUVVpkaw7Im3tulTG_bmnzy5gxpRxbTCZqL7ep-EqKOD1aB-wCW0NBDO-Z2g7jnDPQ6BM-iZrBwqfVtxI62v5bPobIQZXa4kHOF5rciBxTO8IVTpcgZvJ4NeufXgrQMBaR8BaXSQQsd3_1r0wgs3Z4grPXsq7WQe9_cni57tSnVK-VBIhBq_AeE5UMyI9TMjlk4AvdMpPzyLmnnJdozrpSIXK-nAo8t8B89Ay8s6VZq7Y71p7Z5CLRv0iOSEPZ0vMxmb0ardjciG3o6XzcQdji-icB_KvC6X-b1wwtjkVYDXoIsUOLn86TnYMiEx897l2Jwp596x8f94hLWzm4Ay0c3fjB1tFNqA-bG1bG3UZEUVSiqYi4-rU5hUkUdzEy5z_vnvtlo8EpY9DLsjkR9BOZAZcUIl0WfpBDLzFnKiMwtJ3cVQcwo-TTSHGTe0XFZqhhyBFPPsuO21MkALuqQgPFwXehuKL9pqftHIjuYR3SE0Api-SaiBwekeOhJRt2DcHlkbourFXRigYrt2Lk5q1C02v5yzLw7yhKdF8qy0tsaMzMIfXdNs04U12udvJ14vg=w1110-h640-no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448300" y="2112964"/>
              <a:ext cx="4565650" cy="263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3" name="TextovéPole 2"/>
            <p:cNvSpPr txBox="1">
              <a:spLocks noChangeArrowheads="1"/>
            </p:cNvSpPr>
            <p:nvPr/>
          </p:nvSpPr>
          <p:spPr bwMode="auto">
            <a:xfrm>
              <a:off x="7014307" y="2005374"/>
              <a:ext cx="1076000" cy="369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cs-CZ" dirty="0">
                  <a:latin typeface="Calibri" pitchFamily="34" charset="0"/>
                </a:rPr>
                <a:t>Alergolog</a:t>
              </a:r>
            </a:p>
          </p:txBody>
        </p:sp>
        <p:sp>
          <p:nvSpPr>
            <p:cNvPr id="22544" name="TextovéPole 26"/>
            <p:cNvSpPr txBox="1">
              <a:spLocks noChangeArrowheads="1"/>
            </p:cNvSpPr>
            <p:nvPr/>
          </p:nvSpPr>
          <p:spPr bwMode="auto">
            <a:xfrm>
              <a:off x="8275074" y="1866825"/>
              <a:ext cx="1426138" cy="369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cs-CZ" dirty="0">
                  <a:latin typeface="Calibri" pitchFamily="34" charset="0"/>
                </a:rPr>
                <a:t>Pneumolog</a:t>
              </a:r>
            </a:p>
          </p:txBody>
        </p:sp>
      </p:grpSp>
      <p:sp>
        <p:nvSpPr>
          <p:cNvPr id="3" name="TextovéPole 2">
            <a:extLst>
              <a:ext uri="{FF2B5EF4-FFF2-40B4-BE49-F238E27FC236}">
                <a16:creationId xmlns:a16="http://schemas.microsoft.com/office/drawing/2014/main" id="{341E68E8-6BF3-417C-B33D-5EC93EE63D19}"/>
              </a:ext>
            </a:extLst>
          </p:cNvPr>
          <p:cNvSpPr txBox="1"/>
          <p:nvPr/>
        </p:nvSpPr>
        <p:spPr>
          <a:xfrm>
            <a:off x="8044815" y="6547192"/>
            <a:ext cx="40639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Dupilumab</a:t>
            </a:r>
            <a:r>
              <a:rPr lang="cs-CZ" sz="1100" dirty="0"/>
              <a:t> (</a:t>
            </a:r>
            <a:r>
              <a:rPr lang="cs-CZ" sz="1100" dirty="0" err="1"/>
              <a:t>Dupixent</a:t>
            </a:r>
            <a:r>
              <a:rPr lang="cs-CZ" sz="1100" dirty="0"/>
              <a:t>) není v EU registrován v indikaci astmatu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AB0FA8EC-CB7F-4959-80EA-7A7A1CB35AB9}"/>
              </a:ext>
            </a:extLst>
          </p:cNvPr>
          <p:cNvSpPr txBox="1"/>
          <p:nvPr/>
        </p:nvSpPr>
        <p:spPr>
          <a:xfrm>
            <a:off x="56269" y="6566496"/>
            <a:ext cx="1947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Obrázek (Pavel Kantorek ©)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AC38608-03FE-418A-84F4-EF9E2A645745}"/>
              </a:ext>
            </a:extLst>
          </p:cNvPr>
          <p:cNvSpPr txBox="1"/>
          <p:nvPr/>
        </p:nvSpPr>
        <p:spPr>
          <a:xfrm>
            <a:off x="2097914" y="129983"/>
            <a:ext cx="796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Nejde o „</a:t>
            </a:r>
            <a:r>
              <a:rPr lang="cs-CZ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přidatnou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léčbu“ – jde o další cílenou </a:t>
            </a:r>
            <a:r>
              <a:rPr lang="cs-CZ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protitastmatickou</a:t>
            </a: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léčbu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"/>
</p:tagLst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1095</Words>
  <Application>Microsoft Office PowerPoint</Application>
  <PresentationFormat>Širokoúhlá obrazovka</PresentationFormat>
  <Paragraphs>167</Paragraphs>
  <Slides>20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Arial</vt:lpstr>
      <vt:lpstr>Arial CE</vt:lpstr>
      <vt:lpstr>Arial Italic</vt:lpstr>
      <vt:lpstr>Calibri</vt:lpstr>
      <vt:lpstr>Tahoma</vt:lpstr>
      <vt:lpstr>Times New Roman</vt:lpstr>
      <vt:lpstr>Verdana</vt:lpstr>
      <vt:lpstr>Motiv Office</vt:lpstr>
      <vt:lpstr>Rastrový obrázek</vt:lpstr>
      <vt:lpstr>Organizace péče o těžké astma  v České republice</vt:lpstr>
      <vt:lpstr>Prezentace aplikace PowerPoint</vt:lpstr>
      <vt:lpstr>Prezentace aplikace PowerPoint</vt:lpstr>
      <vt:lpstr>Prezentace aplikace PowerPoint</vt:lpstr>
      <vt:lpstr>Péče o problematické těžké astma v ČR</vt:lpstr>
      <vt:lpstr>Prezentace aplikace PowerPoint</vt:lpstr>
      <vt:lpstr>Co se děje s pacientem v centru ?</vt:lpstr>
      <vt:lpstr>Určení fenotypu nemoci</vt:lpstr>
      <vt:lpstr>Prezentace aplikace PowerPoint</vt:lpstr>
      <vt:lpstr>Centrum pro těžké astma FNHK</vt:lpstr>
      <vt:lpstr>Program biologické léčby astmatu</vt:lpstr>
      <vt:lpstr>Prezentace aplikace PowerPoint</vt:lpstr>
      <vt:lpstr>Stratifikovaný protokol diagnostiky a léčby</vt:lpstr>
      <vt:lpstr>Jak zlepšit jeho léčbu (2013)? těžké refrakterní eozinofilní alergické astma</vt:lpstr>
      <vt:lpstr>PRECISION MEDICINE</vt:lpstr>
      <vt:lpstr>LÉČBA DLE FENOTYPU TRA</vt:lpstr>
      <vt:lpstr>Prezentace aplikace PowerPoint</vt:lpstr>
      <vt:lpstr>Prezentace aplikace PowerPoint</vt:lpstr>
      <vt:lpstr>Kam směřuje NCTA v roce 2018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Radovan Sedlák</dc:creator>
  <cp:lastModifiedBy>rada.sedlak@gmail.com</cp:lastModifiedBy>
  <cp:revision>43</cp:revision>
  <dcterms:created xsi:type="dcterms:W3CDTF">2013-07-31T14:11:33Z</dcterms:created>
  <dcterms:modified xsi:type="dcterms:W3CDTF">2024-06-12T08:22:35Z</dcterms:modified>
</cp:coreProperties>
</file>