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1" r:id="rId4"/>
    <p:sldId id="272" r:id="rId5"/>
    <p:sldId id="273" r:id="rId6"/>
    <p:sldId id="274" r:id="rId7"/>
    <p:sldId id="275" r:id="rId8"/>
    <p:sldId id="276" r:id="rId9"/>
    <p:sldId id="264" r:id="rId10"/>
    <p:sldId id="259" r:id="rId11"/>
    <p:sldId id="265" r:id="rId12"/>
    <p:sldId id="266" r:id="rId13"/>
    <p:sldId id="267" r:id="rId14"/>
    <p:sldId id="268" r:id="rId15"/>
    <p:sldId id="269" r:id="rId16"/>
    <p:sldId id="278" r:id="rId17"/>
    <p:sldId id="279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D8AABB-3E80-4868-A728-CCD3284BDA60}" v="50" dt="2019-06-06T19:08:31.140"/>
    <p1510:client id="{F3C61F8E-74A0-AC66-B2C9-5ADD62E36680}" v="1" dt="2021-06-03T22:24:42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7C24-B4C2-49D5-806B-830F11357B31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C0B-BAC1-4E7F-BA05-7A238EBE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9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7C24-B4C2-49D5-806B-830F11357B31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C0B-BAC1-4E7F-BA05-7A238EBE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68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7C24-B4C2-49D5-806B-830F11357B31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C0B-BAC1-4E7F-BA05-7A238EBE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26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7C24-B4C2-49D5-806B-830F11357B31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C0B-BAC1-4E7F-BA05-7A238EBE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75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7C24-B4C2-49D5-806B-830F11357B31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C0B-BAC1-4E7F-BA05-7A238EBE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32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7C24-B4C2-49D5-806B-830F11357B31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C0B-BAC1-4E7F-BA05-7A238EBE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73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7C24-B4C2-49D5-806B-830F11357B31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C0B-BAC1-4E7F-BA05-7A238EBE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83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7C24-B4C2-49D5-806B-830F11357B31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C0B-BAC1-4E7F-BA05-7A238EBE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14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7C24-B4C2-49D5-806B-830F11357B31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C0B-BAC1-4E7F-BA05-7A238EBE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14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7C24-B4C2-49D5-806B-830F11357B31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C0B-BAC1-4E7F-BA05-7A238EBE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28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7C24-B4C2-49D5-806B-830F11357B31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C0B-BAC1-4E7F-BA05-7A238EBE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23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07C24-B4C2-49D5-806B-830F11357B31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B2C0B-BAC1-4E7F-BA05-7A238EBE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0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Situace v centrech pro těžké astma </a:t>
            </a:r>
            <a:br>
              <a:rPr lang="cs-CZ" dirty="0"/>
            </a:br>
            <a:r>
              <a:rPr lang="cs-CZ" dirty="0"/>
              <a:t>PNEUMOLOGIE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Vratislav Sedlák</a:t>
            </a:r>
          </a:p>
        </p:txBody>
      </p:sp>
    </p:spTree>
    <p:extLst>
      <p:ext uri="{BB962C8B-B14F-4D97-AF65-F5344CB8AC3E}">
        <p14:creationId xmlns:p14="http://schemas.microsoft.com/office/powerpoint/2010/main" val="2209980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dlouhá je čekací lhůta na objednání pacienta s těžkým astmatem do poradny (ALG)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393875" y="2413337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ALG</a:t>
            </a:r>
          </a:p>
          <a:p>
            <a:r>
              <a:rPr lang="cs-CZ" dirty="0"/>
              <a:t>1-5 měsíců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38200" y="2208759"/>
            <a:ext cx="305083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PNE</a:t>
            </a:r>
          </a:p>
          <a:p>
            <a:r>
              <a:rPr lang="cs-CZ" dirty="0" err="1"/>
              <a:t>Č.Budějovice</a:t>
            </a:r>
            <a:r>
              <a:rPr lang="cs-CZ" dirty="0"/>
              <a:t>	2 týdny</a:t>
            </a:r>
          </a:p>
          <a:p>
            <a:r>
              <a:rPr lang="cs-CZ" dirty="0" err="1"/>
              <a:t>N.Jičín</a:t>
            </a:r>
            <a:r>
              <a:rPr lang="cs-CZ" dirty="0"/>
              <a:t>		1 měsíc</a:t>
            </a:r>
          </a:p>
          <a:p>
            <a:r>
              <a:rPr lang="cs-CZ" dirty="0"/>
              <a:t>Olomouc		1 měsíc</a:t>
            </a:r>
          </a:p>
          <a:p>
            <a:r>
              <a:rPr lang="cs-CZ" b="1" dirty="0"/>
              <a:t>Praha </a:t>
            </a:r>
            <a:r>
              <a:rPr lang="cs-CZ" b="1" dirty="0" err="1"/>
              <a:t>Thomayerka</a:t>
            </a:r>
            <a:r>
              <a:rPr lang="cs-CZ" b="1" dirty="0"/>
              <a:t>	1 měsíc</a:t>
            </a:r>
          </a:p>
          <a:p>
            <a:r>
              <a:rPr lang="cs-CZ" dirty="0"/>
              <a:t>Praha Bulovka 	1 měsíc</a:t>
            </a:r>
          </a:p>
          <a:p>
            <a:r>
              <a:rPr lang="cs-CZ" dirty="0"/>
              <a:t>Motol		1-3 měsíce</a:t>
            </a:r>
          </a:p>
          <a:p>
            <a:r>
              <a:rPr lang="cs-CZ" dirty="0"/>
              <a:t>Ostrava		3 měsíce</a:t>
            </a:r>
          </a:p>
          <a:p>
            <a:r>
              <a:rPr lang="cs-CZ" dirty="0"/>
              <a:t>Brno 		3 měsíce</a:t>
            </a:r>
          </a:p>
          <a:p>
            <a:r>
              <a:rPr lang="cs-CZ" b="1" dirty="0" err="1"/>
              <a:t>Hr.Králové</a:t>
            </a:r>
            <a:r>
              <a:rPr lang="cs-CZ" b="1" dirty="0"/>
              <a:t>	6 měsíců	</a:t>
            </a:r>
          </a:p>
          <a:p>
            <a:r>
              <a:rPr lang="cs-CZ" b="1" dirty="0"/>
              <a:t>Plzeň		6-8 měsíců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718AF25-F248-4E62-A469-4A8A8E3D0B2E}"/>
              </a:ext>
            </a:extLst>
          </p:cNvPr>
          <p:cNvSpPr txBox="1"/>
          <p:nvPr/>
        </p:nvSpPr>
        <p:spPr>
          <a:xfrm>
            <a:off x="5506109" y="3643532"/>
            <a:ext cx="6134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/>
              <a:t>V Hradci a v Plzni čekají pacienti</a:t>
            </a:r>
          </a:p>
          <a:p>
            <a:pPr algn="ctr"/>
            <a:r>
              <a:rPr lang="cs-CZ" sz="3600" dirty="0"/>
              <a:t>nejdelší dobu </a:t>
            </a:r>
            <a:endParaRPr lang="cs-CZ" sz="36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2918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Kortikodependentní</a:t>
            </a:r>
            <a:r>
              <a:rPr lang="cs-CZ" dirty="0"/>
              <a:t> astma – počet v centru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244108" y="2545995"/>
            <a:ext cx="2146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ALG</a:t>
            </a:r>
          </a:p>
          <a:p>
            <a:r>
              <a:rPr lang="cs-CZ" b="1" dirty="0"/>
              <a:t>celkem 122 pacientů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38200" y="1690688"/>
            <a:ext cx="342112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/>
              <a:t>TRN</a:t>
            </a:r>
          </a:p>
          <a:p>
            <a:r>
              <a:rPr lang="cs-CZ" sz="2400" dirty="0" err="1"/>
              <a:t>N.Jičín</a:t>
            </a:r>
            <a:r>
              <a:rPr lang="cs-CZ" sz="2400" dirty="0"/>
              <a:t>			9</a:t>
            </a:r>
          </a:p>
          <a:p>
            <a:r>
              <a:rPr lang="cs-CZ" sz="2400" dirty="0"/>
              <a:t>Praha Motol		8</a:t>
            </a:r>
          </a:p>
          <a:p>
            <a:r>
              <a:rPr lang="cs-CZ" sz="2400" dirty="0"/>
              <a:t>Ostrava		10</a:t>
            </a:r>
          </a:p>
          <a:p>
            <a:r>
              <a:rPr lang="cs-CZ" sz="2400" dirty="0"/>
              <a:t>Brno			20</a:t>
            </a:r>
          </a:p>
          <a:p>
            <a:r>
              <a:rPr lang="cs-CZ" sz="2400" dirty="0"/>
              <a:t>Olomouc		20</a:t>
            </a:r>
          </a:p>
          <a:p>
            <a:r>
              <a:rPr lang="cs-CZ" sz="2400" dirty="0"/>
              <a:t>Praha Bulovka		35</a:t>
            </a:r>
          </a:p>
          <a:p>
            <a:r>
              <a:rPr lang="cs-CZ" sz="2400" dirty="0"/>
              <a:t>Hradec Králové	43</a:t>
            </a:r>
          </a:p>
          <a:p>
            <a:r>
              <a:rPr lang="cs-CZ" sz="2400" dirty="0"/>
              <a:t>Praha </a:t>
            </a:r>
            <a:r>
              <a:rPr lang="cs-CZ" sz="2400" dirty="0" err="1"/>
              <a:t>Thomayerka</a:t>
            </a:r>
            <a:r>
              <a:rPr lang="cs-CZ" sz="2400" dirty="0"/>
              <a:t>	65</a:t>
            </a:r>
          </a:p>
          <a:p>
            <a:r>
              <a:rPr lang="cs-CZ" sz="2400" dirty="0"/>
              <a:t>Plzeň			120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626573" y="4370879"/>
            <a:ext cx="689355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800" dirty="0"/>
              <a:t>Celkem 452 pacientů na OKS v evidenci center</a:t>
            </a:r>
          </a:p>
          <a:p>
            <a:pPr algn="ctr"/>
            <a:r>
              <a:rPr lang="cs-CZ" sz="2800" dirty="0"/>
              <a:t>(ALG + TRN)</a:t>
            </a:r>
          </a:p>
        </p:txBody>
      </p:sp>
    </p:spTree>
    <p:extLst>
      <p:ext uri="{BB962C8B-B14F-4D97-AF65-F5344CB8AC3E}">
        <p14:creationId xmlns:p14="http://schemas.microsoft.com/office/powerpoint/2010/main" val="1206602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léčených </a:t>
            </a:r>
            <a:r>
              <a:rPr lang="cs-CZ" dirty="0" err="1"/>
              <a:t>omalizumab</a:t>
            </a:r>
            <a:r>
              <a:rPr lang="cs-CZ" dirty="0"/>
              <a:t> ALG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344506" y="2248961"/>
            <a:ext cx="20293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XOLAIR </a:t>
            </a:r>
          </a:p>
          <a:p>
            <a:r>
              <a:rPr lang="cs-CZ" b="1" u="sng" dirty="0"/>
              <a:t>ALG</a:t>
            </a:r>
          </a:p>
          <a:p>
            <a:r>
              <a:rPr lang="cs-CZ" b="1" dirty="0"/>
              <a:t>celkem 82 pacientů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38200" y="1599228"/>
            <a:ext cx="43069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XOLAIR </a:t>
            </a:r>
          </a:p>
          <a:p>
            <a:r>
              <a:rPr lang="cs-CZ" sz="2400" b="1" u="sng" dirty="0"/>
              <a:t>TRN</a:t>
            </a:r>
          </a:p>
          <a:p>
            <a:r>
              <a:rPr lang="cs-CZ" sz="2400" dirty="0" err="1"/>
              <a:t>N.Jičín</a:t>
            </a:r>
            <a:r>
              <a:rPr lang="cs-CZ" sz="2400" dirty="0"/>
              <a:t>			9</a:t>
            </a:r>
          </a:p>
          <a:p>
            <a:r>
              <a:rPr lang="cs-CZ" sz="2400" dirty="0"/>
              <a:t>Olomouc		20</a:t>
            </a:r>
          </a:p>
          <a:p>
            <a:r>
              <a:rPr lang="cs-CZ" sz="2400" dirty="0"/>
              <a:t>Plzeň			41</a:t>
            </a:r>
          </a:p>
          <a:p>
            <a:r>
              <a:rPr lang="cs-CZ" sz="2400" dirty="0"/>
              <a:t>Praha Motol		22</a:t>
            </a:r>
          </a:p>
          <a:p>
            <a:r>
              <a:rPr lang="cs-CZ" sz="2400" dirty="0"/>
              <a:t>Ostrava		4</a:t>
            </a:r>
          </a:p>
          <a:p>
            <a:r>
              <a:rPr lang="cs-CZ" sz="2400" dirty="0"/>
              <a:t>Praha </a:t>
            </a:r>
            <a:r>
              <a:rPr lang="cs-CZ" sz="2400" dirty="0" err="1"/>
              <a:t>Thomayerka</a:t>
            </a:r>
            <a:r>
              <a:rPr lang="cs-CZ" sz="2400" dirty="0"/>
              <a:t>	37</a:t>
            </a:r>
          </a:p>
          <a:p>
            <a:r>
              <a:rPr lang="cs-CZ" sz="2400" dirty="0"/>
              <a:t>Praha Bulovka		6</a:t>
            </a:r>
          </a:p>
          <a:p>
            <a:r>
              <a:rPr lang="cs-CZ" sz="2400" dirty="0" err="1"/>
              <a:t>Hr.Králové</a:t>
            </a:r>
            <a:r>
              <a:rPr lang="cs-CZ" sz="2400" dirty="0"/>
              <a:t>		14</a:t>
            </a:r>
          </a:p>
          <a:p>
            <a:r>
              <a:rPr lang="cs-CZ" sz="2400" u="sng" dirty="0"/>
              <a:t>Brno 			15  </a:t>
            </a:r>
            <a:endParaRPr lang="cs-CZ" sz="2400" dirty="0"/>
          </a:p>
          <a:p>
            <a:r>
              <a:rPr lang="cs-CZ" sz="2400" dirty="0"/>
              <a:t>	        Celkem 168</a:t>
            </a:r>
          </a:p>
          <a:p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42546" y="4795321"/>
            <a:ext cx="581383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 algn="ctr"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Celkem 250 pacientů na omalizumabu </a:t>
            </a:r>
          </a:p>
          <a:p>
            <a:r>
              <a:rPr lang="cs-CZ" dirty="0"/>
              <a:t>v evidenci center (ALG + TRN)</a:t>
            </a:r>
          </a:p>
        </p:txBody>
      </p:sp>
    </p:spTree>
    <p:extLst>
      <p:ext uri="{BB962C8B-B14F-4D97-AF65-F5344CB8AC3E}">
        <p14:creationId xmlns:p14="http://schemas.microsoft.com/office/powerpoint/2010/main" val="2608812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léčených </a:t>
            </a:r>
            <a:r>
              <a:rPr lang="cs-CZ" dirty="0" err="1"/>
              <a:t>mepolizumabem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901875" y="2986795"/>
            <a:ext cx="2607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/>
              <a:t>ALG</a:t>
            </a:r>
          </a:p>
          <a:p>
            <a:r>
              <a:rPr lang="cs-CZ" dirty="0"/>
              <a:t>celkem 37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38200" y="1599228"/>
            <a:ext cx="42965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NUCALA </a:t>
            </a:r>
          </a:p>
          <a:p>
            <a:r>
              <a:rPr lang="cs-CZ" sz="2400" b="1" u="sng" dirty="0"/>
              <a:t>TRN</a:t>
            </a:r>
          </a:p>
          <a:p>
            <a:r>
              <a:rPr lang="cs-CZ" sz="2400" dirty="0" err="1"/>
              <a:t>N.Jičín</a:t>
            </a:r>
            <a:r>
              <a:rPr lang="cs-CZ" sz="2400" dirty="0"/>
              <a:t>			0</a:t>
            </a:r>
          </a:p>
          <a:p>
            <a:r>
              <a:rPr lang="cs-CZ" sz="2400" dirty="0"/>
              <a:t>Olomouc		15</a:t>
            </a:r>
          </a:p>
          <a:p>
            <a:r>
              <a:rPr lang="cs-CZ" sz="2400" dirty="0"/>
              <a:t>Plzeň			15</a:t>
            </a:r>
          </a:p>
          <a:p>
            <a:r>
              <a:rPr lang="cs-CZ" sz="2400" dirty="0"/>
              <a:t>Praha Motol		10</a:t>
            </a:r>
          </a:p>
          <a:p>
            <a:r>
              <a:rPr lang="cs-CZ" sz="2400" dirty="0"/>
              <a:t>Ostrava		0</a:t>
            </a:r>
          </a:p>
          <a:p>
            <a:r>
              <a:rPr lang="cs-CZ" sz="2400" dirty="0"/>
              <a:t>Praha </a:t>
            </a:r>
            <a:r>
              <a:rPr lang="cs-CZ" sz="2400" dirty="0" err="1"/>
              <a:t>Thomayerka</a:t>
            </a:r>
            <a:r>
              <a:rPr lang="cs-CZ" sz="2400" dirty="0"/>
              <a:t>	22</a:t>
            </a:r>
          </a:p>
          <a:p>
            <a:r>
              <a:rPr lang="cs-CZ" sz="2400" dirty="0"/>
              <a:t>Praha Bulovka		12</a:t>
            </a:r>
          </a:p>
          <a:p>
            <a:r>
              <a:rPr lang="cs-CZ" sz="2400" dirty="0" err="1"/>
              <a:t>Hr.Králové</a:t>
            </a:r>
            <a:r>
              <a:rPr lang="cs-CZ" sz="2400" dirty="0"/>
              <a:t>		5</a:t>
            </a:r>
          </a:p>
          <a:p>
            <a:r>
              <a:rPr lang="cs-CZ" sz="2400" u="sng" dirty="0"/>
              <a:t>Brno 			3</a:t>
            </a:r>
          </a:p>
          <a:p>
            <a:r>
              <a:rPr lang="cs-CZ" sz="2400" dirty="0"/>
              <a:t>	            Celkem 82</a:t>
            </a:r>
          </a:p>
          <a:p>
            <a:r>
              <a:rPr lang="cs-CZ" sz="2400" dirty="0"/>
              <a:t>		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897174" y="4781718"/>
            <a:ext cx="60094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 algn="ctr"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Celkem 119 pacientů na mepolizumabu </a:t>
            </a:r>
          </a:p>
          <a:p>
            <a:r>
              <a:rPr lang="cs-CZ" dirty="0"/>
              <a:t>v evidenci center (ALG + TRN)</a:t>
            </a:r>
          </a:p>
        </p:txBody>
      </p:sp>
    </p:spTree>
    <p:extLst>
      <p:ext uri="{BB962C8B-B14F-4D97-AF65-F5344CB8AC3E}">
        <p14:creationId xmlns:p14="http://schemas.microsoft.com/office/powerpoint/2010/main" val="3293097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Přehled léčených </a:t>
            </a:r>
            <a:r>
              <a:rPr lang="cs-CZ" dirty="0" err="1"/>
              <a:t>reslizumabem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19200" y="1540933"/>
            <a:ext cx="23828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TRN</a:t>
            </a:r>
          </a:p>
          <a:p>
            <a:r>
              <a:rPr lang="cs-CZ" dirty="0"/>
              <a:t>2 pacienti Plzeň</a:t>
            </a:r>
          </a:p>
          <a:p>
            <a:r>
              <a:rPr lang="cs-CZ" dirty="0"/>
              <a:t>5 pacientů Praha Motol</a:t>
            </a:r>
          </a:p>
          <a:p>
            <a:r>
              <a:rPr lang="cs-CZ" dirty="0"/>
              <a:t>1 pacient </a:t>
            </a:r>
            <a:r>
              <a:rPr lang="cs-CZ" dirty="0" err="1"/>
              <a:t>Hr.Králové</a:t>
            </a:r>
            <a:endParaRPr lang="cs-CZ" dirty="0"/>
          </a:p>
          <a:p>
            <a:endParaRPr lang="cs-CZ" dirty="0"/>
          </a:p>
          <a:p>
            <a:r>
              <a:rPr lang="cs-CZ" b="1" u="sng" dirty="0"/>
              <a:t>ALG</a:t>
            </a:r>
          </a:p>
          <a:p>
            <a:r>
              <a:rPr lang="cs-CZ" dirty="0"/>
              <a:t>0 </a:t>
            </a:r>
          </a:p>
          <a:p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99000" y="18129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Přehled léčených </a:t>
            </a:r>
          </a:p>
          <a:p>
            <a:r>
              <a:rPr lang="cs-CZ" dirty="0" err="1"/>
              <a:t>benralizumabem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770113" y="3454560"/>
            <a:ext cx="20553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TRN</a:t>
            </a:r>
          </a:p>
          <a:p>
            <a:r>
              <a:rPr lang="cs-CZ" dirty="0"/>
              <a:t>1 pacient Plzeň</a:t>
            </a:r>
          </a:p>
          <a:p>
            <a:r>
              <a:rPr lang="cs-CZ" dirty="0"/>
              <a:t>1 pacient </a:t>
            </a:r>
            <a:r>
              <a:rPr lang="cs-CZ" dirty="0" err="1"/>
              <a:t>Hr.Králové</a:t>
            </a:r>
            <a:endParaRPr lang="cs-CZ" dirty="0"/>
          </a:p>
          <a:p>
            <a:endParaRPr lang="cs-CZ" dirty="0"/>
          </a:p>
          <a:p>
            <a:r>
              <a:rPr lang="cs-CZ" b="1" u="sng" dirty="0"/>
              <a:t>ALG</a:t>
            </a:r>
          </a:p>
          <a:p>
            <a:r>
              <a:rPr lang="cs-CZ" dirty="0"/>
              <a:t>0 </a:t>
            </a:r>
          </a:p>
          <a:p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1133415" y="539863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Přehled léčených </a:t>
            </a:r>
            <a:r>
              <a:rPr lang="cs-CZ" dirty="0" err="1"/>
              <a:t>dupilumabem</a:t>
            </a:r>
            <a:r>
              <a:rPr lang="cs-CZ" dirty="0"/>
              <a:t> 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14090" y="596048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u="sng" dirty="0"/>
              <a:t>TRN + ALG </a:t>
            </a:r>
            <a:r>
              <a:rPr lang="cs-CZ" dirty="0"/>
              <a:t>0 pacientů (v HK žádáme o 2)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182895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Bronchiální </a:t>
            </a:r>
            <a:r>
              <a:rPr lang="cs-CZ" dirty="0" err="1"/>
              <a:t>termoplastika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28133" y="1862667"/>
            <a:ext cx="28998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TRN</a:t>
            </a:r>
          </a:p>
          <a:p>
            <a:r>
              <a:rPr lang="cs-CZ" dirty="0"/>
              <a:t>8 pacientů Plzeň</a:t>
            </a:r>
          </a:p>
          <a:p>
            <a:r>
              <a:rPr lang="cs-CZ" dirty="0"/>
              <a:t>3 pacienti Praha </a:t>
            </a:r>
            <a:r>
              <a:rPr lang="cs-CZ" dirty="0" err="1"/>
              <a:t>Thomayerka</a:t>
            </a:r>
            <a:endParaRPr lang="cs-CZ" dirty="0"/>
          </a:p>
          <a:p>
            <a:r>
              <a:rPr lang="cs-CZ" dirty="0"/>
              <a:t>1 pacient Praha Bulovka</a:t>
            </a:r>
          </a:p>
          <a:p>
            <a:r>
              <a:rPr lang="cs-CZ" dirty="0"/>
              <a:t>6 pacientů Hr. </a:t>
            </a:r>
            <a:r>
              <a:rPr lang="cs-CZ" dirty="0" err="1"/>
              <a:t>Králov</a:t>
            </a:r>
            <a:endParaRPr lang="cs-CZ" dirty="0"/>
          </a:p>
          <a:p>
            <a:endParaRPr lang="cs-CZ" dirty="0"/>
          </a:p>
          <a:p>
            <a:r>
              <a:rPr lang="cs-CZ" b="1" u="sng" dirty="0"/>
              <a:t>ALG</a:t>
            </a:r>
          </a:p>
          <a:p>
            <a:r>
              <a:rPr lang="cs-CZ" dirty="0"/>
              <a:t>1 pacient Brno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805FBF1-21C7-417F-9160-AEFA9F9E1DD3}"/>
              </a:ext>
            </a:extLst>
          </p:cNvPr>
          <p:cNvSpPr txBox="1"/>
          <p:nvPr/>
        </p:nvSpPr>
        <p:spPr>
          <a:xfrm>
            <a:off x="4929121" y="3429000"/>
            <a:ext cx="574856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 algn="ctr"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Celkem 19 pacientů v evidenci center </a:t>
            </a:r>
          </a:p>
          <a:p>
            <a:r>
              <a:rPr lang="cs-CZ" dirty="0"/>
              <a:t>podstoupilo bronchiální termoplastiku</a:t>
            </a:r>
          </a:p>
          <a:p>
            <a:r>
              <a:rPr lang="cs-CZ" dirty="0"/>
              <a:t>(ALG + TRN)</a:t>
            </a:r>
          </a:p>
        </p:txBody>
      </p:sp>
    </p:spTree>
    <p:extLst>
      <p:ext uri="{BB962C8B-B14F-4D97-AF65-F5344CB8AC3E}">
        <p14:creationId xmlns:p14="http://schemas.microsoft.com/office/powerpoint/2010/main" val="1989511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DC5C40-E988-4F90-A628-43E1F012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léčíme těžké astma ?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3B79E8B-D9BE-4420-8508-91B330B306E4}"/>
              </a:ext>
            </a:extLst>
          </p:cNvPr>
          <p:cNvSpPr txBox="1"/>
          <p:nvPr/>
        </p:nvSpPr>
        <p:spPr>
          <a:xfrm>
            <a:off x="838200" y="1987133"/>
            <a:ext cx="581383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 algn="ctr"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Celkem 250 pacientů na omalizumabu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15AA8FB-8E6E-47C8-A2E1-56E28F68E99A}"/>
              </a:ext>
            </a:extLst>
          </p:cNvPr>
          <p:cNvSpPr txBox="1"/>
          <p:nvPr/>
        </p:nvSpPr>
        <p:spPr>
          <a:xfrm>
            <a:off x="838200" y="2994892"/>
            <a:ext cx="600940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 algn="ctr"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Celkem 119 pacientů na mepolizumabu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2A2CCB0-7C1C-41AF-BDD1-7F1FC9C7046B}"/>
              </a:ext>
            </a:extLst>
          </p:cNvPr>
          <p:cNvSpPr txBox="1"/>
          <p:nvPr/>
        </p:nvSpPr>
        <p:spPr>
          <a:xfrm>
            <a:off x="1030528" y="3981549"/>
            <a:ext cx="542917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 algn="ctr"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Celkem 8 pacientů na </a:t>
            </a:r>
            <a:r>
              <a:rPr lang="cs-CZ" dirty="0" err="1"/>
              <a:t>reslizumabu</a:t>
            </a:r>
            <a:r>
              <a:rPr lang="cs-CZ" dirty="0"/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9BA5B8D-6536-4BF8-A72F-A8820E89671E}"/>
              </a:ext>
            </a:extLst>
          </p:cNvPr>
          <p:cNvSpPr txBox="1"/>
          <p:nvPr/>
        </p:nvSpPr>
        <p:spPr>
          <a:xfrm>
            <a:off x="1225260" y="5119966"/>
            <a:ext cx="503971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 algn="ctr"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Celkem 2 pacienti na </a:t>
            </a:r>
            <a:r>
              <a:rPr lang="cs-CZ" dirty="0" err="1"/>
              <a:t>dupilumabu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03046B0-D92B-4245-87CB-46FE2271AC53}"/>
              </a:ext>
            </a:extLst>
          </p:cNvPr>
          <p:cNvSpPr txBox="1"/>
          <p:nvPr/>
        </p:nvSpPr>
        <p:spPr>
          <a:xfrm>
            <a:off x="7718651" y="2779448"/>
            <a:ext cx="392549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 algn="ctr"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19 pacientů podstoupilo </a:t>
            </a:r>
          </a:p>
          <a:p>
            <a:r>
              <a:rPr lang="cs-CZ" dirty="0"/>
              <a:t>bronchiální termoplastiku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E789F7F-15C3-431A-8126-663074FA5FC4}"/>
              </a:ext>
            </a:extLst>
          </p:cNvPr>
          <p:cNvSpPr txBox="1"/>
          <p:nvPr/>
        </p:nvSpPr>
        <p:spPr>
          <a:xfrm>
            <a:off x="8018765" y="4427469"/>
            <a:ext cx="332526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 algn="ctr"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2 pacienti podstoupili</a:t>
            </a:r>
          </a:p>
          <a:p>
            <a:r>
              <a:rPr lang="cs-CZ" dirty="0"/>
              <a:t>IgE </a:t>
            </a:r>
            <a:r>
              <a:rPr lang="cs-CZ" dirty="0" err="1"/>
              <a:t>imunoaferézu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4B7492C-2329-4902-9E9C-ED81240BB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602" y="327302"/>
            <a:ext cx="5117865" cy="108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93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DC5C40-E988-4F90-A628-43E1F012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léčíme těžké astma 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43FA7D-5E31-4DAD-AC7D-CE4AC0099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cs-CZ" dirty="0"/>
              <a:t>v centrech se staráme o necelou 1000 pacientů s těžkým astmatem, z nich je 452 nemocných dependentních na trvalé kortikoterapii</a:t>
            </a:r>
          </a:p>
          <a:p>
            <a:r>
              <a:rPr lang="cs-CZ" dirty="0"/>
              <a:t>některá centra (Plzeň, Hradec Králové) jsou přetížena a mají dlouhé čekací lhůty</a:t>
            </a:r>
          </a:p>
          <a:p>
            <a:r>
              <a:rPr lang="cs-CZ" dirty="0"/>
              <a:t>péče o </a:t>
            </a:r>
            <a:r>
              <a:rPr lang="cs-CZ" dirty="0" err="1"/>
              <a:t>centrové</a:t>
            </a:r>
            <a:r>
              <a:rPr lang="cs-CZ" dirty="0"/>
              <a:t> pacienty vs poradna pro nové pacienty ? </a:t>
            </a:r>
          </a:p>
          <a:p>
            <a:r>
              <a:rPr lang="cs-CZ" dirty="0"/>
              <a:t>mají všichni pacienti s těžkým astmatem přístup k </a:t>
            </a:r>
            <a:r>
              <a:rPr lang="cs-CZ" dirty="0" err="1"/>
              <a:t>centrové</a:t>
            </a:r>
            <a:r>
              <a:rPr lang="cs-CZ" dirty="0"/>
              <a:t> péči ? </a:t>
            </a:r>
          </a:p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4B7492C-2329-4902-9E9C-ED81240BB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602" y="327302"/>
            <a:ext cx="5117865" cy="108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6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0AFC8-F6B5-4A55-BC3F-819F251C1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/>
              <a:t>Dotazník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640ED314-37EB-4198-9757-3EC8CC463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504085"/>
              </p:ext>
            </p:extLst>
          </p:nvPr>
        </p:nvGraphicFramePr>
        <p:xfrm>
          <a:off x="469719" y="314642"/>
          <a:ext cx="6463877" cy="27520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3252">
                  <a:extLst>
                    <a:ext uri="{9D8B030D-6E8A-4147-A177-3AD203B41FA5}">
                      <a16:colId xmlns:a16="http://schemas.microsoft.com/office/drawing/2014/main" val="2518803818"/>
                    </a:ext>
                  </a:extLst>
                </a:gridCol>
                <a:gridCol w="698891">
                  <a:extLst>
                    <a:ext uri="{9D8B030D-6E8A-4147-A177-3AD203B41FA5}">
                      <a16:colId xmlns:a16="http://schemas.microsoft.com/office/drawing/2014/main" val="2053592796"/>
                    </a:ext>
                  </a:extLst>
                </a:gridCol>
                <a:gridCol w="824067">
                  <a:extLst>
                    <a:ext uri="{9D8B030D-6E8A-4147-A177-3AD203B41FA5}">
                      <a16:colId xmlns:a16="http://schemas.microsoft.com/office/drawing/2014/main" val="3201447095"/>
                    </a:ext>
                  </a:extLst>
                </a:gridCol>
                <a:gridCol w="1449939">
                  <a:extLst>
                    <a:ext uri="{9D8B030D-6E8A-4147-A177-3AD203B41FA5}">
                      <a16:colId xmlns:a16="http://schemas.microsoft.com/office/drawing/2014/main" val="2188964553"/>
                    </a:ext>
                  </a:extLst>
                </a:gridCol>
                <a:gridCol w="737139">
                  <a:extLst>
                    <a:ext uri="{9D8B030D-6E8A-4147-A177-3AD203B41FA5}">
                      <a16:colId xmlns:a16="http://schemas.microsoft.com/office/drawing/2014/main" val="1904425919"/>
                    </a:ext>
                  </a:extLst>
                </a:gridCol>
                <a:gridCol w="820589">
                  <a:extLst>
                    <a:ext uri="{9D8B030D-6E8A-4147-A177-3AD203B41FA5}">
                      <a16:colId xmlns:a16="http://schemas.microsoft.com/office/drawing/2014/main" val="706475931"/>
                    </a:ext>
                  </a:extLst>
                </a:gridCol>
              </a:tblGrid>
              <a:tr h="2716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</a:rPr>
                        <a:t>Centrum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Odbornost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</a:rPr>
                        <a:t>Titul</a:t>
                      </a:r>
                      <a:endParaRPr lang="cs-CZ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 dirty="0">
                          <a:effectLst/>
                        </a:rPr>
                        <a:t>Příjmení</a:t>
                      </a:r>
                      <a:endParaRPr lang="cs-CZ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</a:rPr>
                        <a:t>Jméno 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u="none" strike="noStrike">
                          <a:effectLst/>
                        </a:rPr>
                        <a:t>Titul 2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ctr"/>
                </a:tc>
                <a:extLst>
                  <a:ext uri="{0D108BD9-81ED-4DB2-BD59-A6C34878D82A}">
                    <a16:rowId xmlns:a16="http://schemas.microsoft.com/office/drawing/2014/main" val="1604897957"/>
                  </a:ext>
                </a:extLst>
              </a:tr>
              <a:tr h="1777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FN Hradec Králové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PNE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MUDr.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Sedlák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Vratislav 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Ph.D.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extLst>
                  <a:ext uri="{0D108BD9-81ED-4DB2-BD59-A6C34878D82A}">
                    <a16:rowId xmlns:a16="http://schemas.microsoft.com/office/drawing/2014/main" val="3845164892"/>
                  </a:ext>
                </a:extLst>
              </a:tr>
              <a:tr h="1777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PNE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MUDr.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Kudela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Ondřej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Ph.D.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extLst>
                  <a:ext uri="{0D108BD9-81ED-4DB2-BD59-A6C34878D82A}">
                    <a16:rowId xmlns:a16="http://schemas.microsoft.com/office/drawing/2014/main" val="3082470837"/>
                  </a:ext>
                </a:extLst>
              </a:tr>
              <a:tr h="1777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ALG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MUDr.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Krčmová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Irena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CSc.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114557"/>
                  </a:ext>
                </a:extLst>
              </a:tr>
              <a:tr h="1777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ALG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MUDr.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Novosad 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Jakub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Ph.D.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755107"/>
                  </a:ext>
                </a:extLst>
              </a:tr>
              <a:tr h="1777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FN Plzeň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ALG/PNE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Doc.MUDr.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Teřl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Milan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Ph.D.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extLst>
                  <a:ext uri="{0D108BD9-81ED-4DB2-BD59-A6C34878D82A}">
                    <a16:rowId xmlns:a16="http://schemas.microsoft.com/office/drawing/2014/main" val="20966562"/>
                  </a:ext>
                </a:extLst>
              </a:tr>
              <a:tr h="21941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PNE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MUDr. 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Moláčková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Petra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extLst>
                  <a:ext uri="{0D108BD9-81ED-4DB2-BD59-A6C34878D82A}">
                    <a16:rowId xmlns:a16="http://schemas.microsoft.com/office/drawing/2014/main" val="684257535"/>
                  </a:ext>
                </a:extLst>
              </a:tr>
              <a:tr h="21941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PNE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MUDr.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Růžičková-Kirchnerová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Olga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extLst>
                  <a:ext uri="{0D108BD9-81ED-4DB2-BD59-A6C34878D82A}">
                    <a16:rowId xmlns:a16="http://schemas.microsoft.com/office/drawing/2014/main" val="74699091"/>
                  </a:ext>
                </a:extLst>
              </a:tr>
              <a:tr h="21941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ALG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Prof.MUDr.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Panzner 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Petr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Ph.D.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760111"/>
                  </a:ext>
                </a:extLst>
              </a:tr>
              <a:tr h="21941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FN Plzeň - pediatrie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ALG - D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effectLst/>
                        </a:rPr>
                        <a:t>Prim.MUDr</a:t>
                      </a:r>
                      <a:r>
                        <a:rPr lang="cs-CZ" sz="1100" u="none" strike="noStrike" dirty="0">
                          <a:effectLst/>
                        </a:rPr>
                        <a:t>.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Liška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Martin 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Ph.D.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100256"/>
                  </a:ext>
                </a:extLst>
              </a:tr>
              <a:tr h="1777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Thomayerova nemocnice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ALG/PNE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Prof.MUDr.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Vašáková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Martina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Ph.D.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extLst>
                  <a:ext uri="{0D108BD9-81ED-4DB2-BD59-A6C34878D82A}">
                    <a16:rowId xmlns:a16="http://schemas.microsoft.com/office/drawing/2014/main" val="3762583522"/>
                  </a:ext>
                </a:extLst>
              </a:tr>
              <a:tr h="1777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PNE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MUDr.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Heribanová 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Lucie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extLst>
                  <a:ext uri="{0D108BD9-81ED-4DB2-BD59-A6C34878D82A}">
                    <a16:rowId xmlns:a16="http://schemas.microsoft.com/office/drawing/2014/main" val="2943880436"/>
                  </a:ext>
                </a:extLst>
              </a:tr>
              <a:tr h="1777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FN Olomouc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PNE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MUDr. 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Zatloukal 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Jaromír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Ph.D.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extLst>
                  <a:ext uri="{0D108BD9-81ED-4DB2-BD59-A6C34878D82A}">
                    <a16:rowId xmlns:a16="http://schemas.microsoft.com/office/drawing/2014/main" val="3149777186"/>
                  </a:ext>
                </a:extLst>
              </a:tr>
              <a:tr h="1777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ALG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effectLst/>
                        </a:rPr>
                        <a:t>Prof.MUDr</a:t>
                      </a:r>
                      <a:r>
                        <a:rPr lang="cs-CZ" sz="1100" u="none" strike="noStrike" dirty="0">
                          <a:effectLst/>
                        </a:rPr>
                        <a:t>.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Bystroň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Jaromír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CSc.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062148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08C2DB9-B31A-410E-AD85-2CB189B81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146372"/>
              </p:ext>
            </p:extLst>
          </p:nvPr>
        </p:nvGraphicFramePr>
        <p:xfrm>
          <a:off x="5288508" y="3117216"/>
          <a:ext cx="6463877" cy="37142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3252">
                  <a:extLst>
                    <a:ext uri="{9D8B030D-6E8A-4147-A177-3AD203B41FA5}">
                      <a16:colId xmlns:a16="http://schemas.microsoft.com/office/drawing/2014/main" val="2976963368"/>
                    </a:ext>
                  </a:extLst>
                </a:gridCol>
                <a:gridCol w="698891">
                  <a:extLst>
                    <a:ext uri="{9D8B030D-6E8A-4147-A177-3AD203B41FA5}">
                      <a16:colId xmlns:a16="http://schemas.microsoft.com/office/drawing/2014/main" val="3934933275"/>
                    </a:ext>
                  </a:extLst>
                </a:gridCol>
                <a:gridCol w="824067">
                  <a:extLst>
                    <a:ext uri="{9D8B030D-6E8A-4147-A177-3AD203B41FA5}">
                      <a16:colId xmlns:a16="http://schemas.microsoft.com/office/drawing/2014/main" val="775622947"/>
                    </a:ext>
                  </a:extLst>
                </a:gridCol>
                <a:gridCol w="1449939">
                  <a:extLst>
                    <a:ext uri="{9D8B030D-6E8A-4147-A177-3AD203B41FA5}">
                      <a16:colId xmlns:a16="http://schemas.microsoft.com/office/drawing/2014/main" val="2095955424"/>
                    </a:ext>
                  </a:extLst>
                </a:gridCol>
                <a:gridCol w="737139">
                  <a:extLst>
                    <a:ext uri="{9D8B030D-6E8A-4147-A177-3AD203B41FA5}">
                      <a16:colId xmlns:a16="http://schemas.microsoft.com/office/drawing/2014/main" val="2618113003"/>
                    </a:ext>
                  </a:extLst>
                </a:gridCol>
                <a:gridCol w="820589">
                  <a:extLst>
                    <a:ext uri="{9D8B030D-6E8A-4147-A177-3AD203B41FA5}">
                      <a16:colId xmlns:a16="http://schemas.microsoft.com/office/drawing/2014/main" val="1518996044"/>
                    </a:ext>
                  </a:extLst>
                </a:gridCol>
              </a:tblGrid>
              <a:tr h="1777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FN Motol 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PNE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MUDr. 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Tazbírková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Simona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extLst>
                  <a:ext uri="{0D108BD9-81ED-4DB2-BD59-A6C34878D82A}">
                    <a16:rowId xmlns:a16="http://schemas.microsoft.com/office/drawing/2014/main" val="1512810932"/>
                  </a:ext>
                </a:extLst>
              </a:tr>
              <a:tr h="21941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PNE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MUDr.</a:t>
                      </a:r>
                      <a:endParaRPr lang="cs-CZ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Vlachová </a:t>
                      </a:r>
                      <a:endParaRPr lang="cs-CZ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Alena</a:t>
                      </a:r>
                      <a:endParaRPr lang="cs-CZ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extLst>
                  <a:ext uri="{0D108BD9-81ED-4DB2-BD59-A6C34878D82A}">
                    <a16:rowId xmlns:a16="http://schemas.microsoft.com/office/drawing/2014/main" val="4183846706"/>
                  </a:ext>
                </a:extLst>
              </a:tr>
              <a:tr h="21941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ALG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MUDr. 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Milota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Tomáš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extLst>
                  <a:ext uri="{0D108BD9-81ED-4DB2-BD59-A6C34878D82A}">
                    <a16:rowId xmlns:a16="http://schemas.microsoft.com/office/drawing/2014/main" val="1696523687"/>
                  </a:ext>
                </a:extLst>
              </a:tr>
              <a:tr h="21941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ALG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MUDr.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Vernerová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Eva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extLst>
                  <a:ext uri="{0D108BD9-81ED-4DB2-BD59-A6C34878D82A}">
                    <a16:rowId xmlns:a16="http://schemas.microsoft.com/office/drawing/2014/main" val="2781151444"/>
                  </a:ext>
                </a:extLst>
              </a:tr>
              <a:tr h="1777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FN Motol - pediatrie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PNE - D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effectLst/>
                        </a:rPr>
                        <a:t>Prof.MUDr</a:t>
                      </a:r>
                      <a:r>
                        <a:rPr lang="cs-CZ" sz="1100" u="none" strike="noStrike" dirty="0">
                          <a:effectLst/>
                        </a:rPr>
                        <a:t>.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Pohunek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Petr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PhD. FCCP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645876"/>
                  </a:ext>
                </a:extLst>
              </a:tr>
              <a:tr h="21941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FN Ostrava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PNE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MUDr.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Popelková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Patrice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extLst>
                  <a:ext uri="{0D108BD9-81ED-4DB2-BD59-A6C34878D82A}">
                    <a16:rowId xmlns:a16="http://schemas.microsoft.com/office/drawing/2014/main" val="3467133401"/>
                  </a:ext>
                </a:extLst>
              </a:tr>
              <a:tr h="1777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ALG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MUDr. 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Klosová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Jana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extLst>
                  <a:ext uri="{0D108BD9-81ED-4DB2-BD59-A6C34878D82A}">
                    <a16:rowId xmlns:a16="http://schemas.microsoft.com/office/drawing/2014/main" val="1397510575"/>
                  </a:ext>
                </a:extLst>
              </a:tr>
              <a:tr h="1777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KN České Budějovice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PNE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MUDr.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Vaník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Petr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extLst>
                  <a:ext uri="{0D108BD9-81ED-4DB2-BD59-A6C34878D82A}">
                    <a16:rowId xmlns:a16="http://schemas.microsoft.com/office/drawing/2014/main" val="4260586438"/>
                  </a:ext>
                </a:extLst>
              </a:tr>
              <a:tr h="1777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ALG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MUDr.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effectLst/>
                        </a:rPr>
                        <a:t>Starová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Irena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extLst>
                  <a:ext uri="{0D108BD9-81ED-4DB2-BD59-A6C34878D82A}">
                    <a16:rowId xmlns:a16="http://schemas.microsoft.com/office/drawing/2014/main" val="3260083394"/>
                  </a:ext>
                </a:extLst>
              </a:tr>
              <a:tr h="1777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FN Brno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PNE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MUDr. 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Kindlová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Dagmar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extLst>
                  <a:ext uri="{0D108BD9-81ED-4DB2-BD59-A6C34878D82A}">
                    <a16:rowId xmlns:a16="http://schemas.microsoft.com/office/drawing/2014/main" val="3726260451"/>
                  </a:ext>
                </a:extLst>
              </a:tr>
              <a:tr h="1777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ALG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MUDr.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Novotná 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Bronislava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Ph.D.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302877"/>
                  </a:ext>
                </a:extLst>
              </a:tr>
              <a:tr h="1777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FN Bulovka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PNE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MUDr. 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Fibigr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Ondřej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extLst>
                  <a:ext uri="{0D108BD9-81ED-4DB2-BD59-A6C34878D82A}">
                    <a16:rowId xmlns:a16="http://schemas.microsoft.com/office/drawing/2014/main" val="229453038"/>
                  </a:ext>
                </a:extLst>
              </a:tr>
              <a:tr h="1777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PNE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Doc.MUDr. 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Pauk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Norbert 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Ph.D.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extLst>
                  <a:ext uri="{0D108BD9-81ED-4DB2-BD59-A6C34878D82A}">
                    <a16:rowId xmlns:a16="http://schemas.microsoft.com/office/drawing/2014/main" val="1523994871"/>
                  </a:ext>
                </a:extLst>
              </a:tr>
              <a:tr h="1777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ALG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MUDr. 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effectLst/>
                        </a:rPr>
                        <a:t>Matulka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Milan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extLst>
                  <a:ext uri="{0D108BD9-81ED-4DB2-BD59-A6C34878D82A}">
                    <a16:rowId xmlns:a16="http://schemas.microsoft.com/office/drawing/2014/main" val="3891888328"/>
                  </a:ext>
                </a:extLst>
              </a:tr>
              <a:tr h="21941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KN Zlín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ALG/PNE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MUDr.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effectLst/>
                        </a:rPr>
                        <a:t>Zimulová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Alena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</a:p>
                  </a:txBody>
                  <a:tcPr marL="10449" marR="10449" marT="10449" marB="0" anchor="b"/>
                </a:tc>
                <a:extLst>
                  <a:ext uri="{0D108BD9-81ED-4DB2-BD59-A6C34878D82A}">
                    <a16:rowId xmlns:a16="http://schemas.microsoft.com/office/drawing/2014/main" val="1038191744"/>
                  </a:ext>
                </a:extLst>
              </a:tr>
              <a:tr h="219410">
                <a:tc>
                  <a:txBody>
                    <a:bodyPr/>
                    <a:lstStyle/>
                    <a:p>
                      <a:pPr algn="ctr" fontAlgn="b"/>
                      <a:endParaRPr lang="cs-CZ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ALG/PNE</a:t>
                      </a:r>
                    </a:p>
                  </a:txBody>
                  <a:tcPr marL="10449" marR="10449" marT="10449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Prim. MUDr. </a:t>
                      </a: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Gustav</a:t>
                      </a: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Ondrejka</a:t>
                      </a:r>
                      <a:endParaRPr lang="cs-CZ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Ph.D.</a:t>
                      </a:r>
                    </a:p>
                  </a:txBody>
                  <a:tcPr marL="10449" marR="10449" marT="10449" marB="0" anchor="b"/>
                </a:tc>
                <a:extLst>
                  <a:ext uri="{0D108BD9-81ED-4DB2-BD59-A6C34878D82A}">
                    <a16:rowId xmlns:a16="http://schemas.microsoft.com/office/drawing/2014/main" val="2993470362"/>
                  </a:ext>
                </a:extLst>
              </a:tr>
              <a:tr h="21941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KN Ústí nad Labem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ALG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MUDr. 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Jílek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Dalibor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CSc.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520781"/>
                  </a:ext>
                </a:extLst>
              </a:tr>
              <a:tr h="1777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PNE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MUDr. 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Reiterer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Pavel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extLst>
                  <a:ext uri="{0D108BD9-81ED-4DB2-BD59-A6C34878D82A}">
                    <a16:rowId xmlns:a16="http://schemas.microsoft.com/office/drawing/2014/main" val="2156364923"/>
                  </a:ext>
                </a:extLst>
              </a:tr>
              <a:tr h="21941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Nemocnice Nový Jičín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PNE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effectLst/>
                        </a:rPr>
                        <a:t>Prim.MUDr</a:t>
                      </a:r>
                      <a:r>
                        <a:rPr lang="cs-CZ" sz="1100" u="none" strike="noStrike" dirty="0">
                          <a:effectLst/>
                        </a:rPr>
                        <a:t>.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Richard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Tyl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49" marR="10449" marT="10449" marB="0" anchor="b"/>
                </a:tc>
                <a:extLst>
                  <a:ext uri="{0D108BD9-81ED-4DB2-BD59-A6C34878D82A}">
                    <a16:rowId xmlns:a16="http://schemas.microsoft.com/office/drawing/2014/main" val="1960450273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8B1DD9E8-C2AD-4B7A-8395-77E9DA564FCA}"/>
              </a:ext>
            </a:extLst>
          </p:cNvPr>
          <p:cNvSpPr txBox="1"/>
          <p:nvPr/>
        </p:nvSpPr>
        <p:spPr>
          <a:xfrm>
            <a:off x="838200" y="41077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3170E62-F86C-4AF7-95CE-260875DDCFCB}"/>
              </a:ext>
            </a:extLst>
          </p:cNvPr>
          <p:cNvSpPr txBox="1"/>
          <p:nvPr/>
        </p:nvSpPr>
        <p:spPr>
          <a:xfrm>
            <a:off x="675249" y="3868615"/>
            <a:ext cx="276620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Počet center</a:t>
            </a:r>
          </a:p>
          <a:p>
            <a:r>
              <a:rPr lang="cs-CZ" b="1" dirty="0"/>
              <a:t>12 nemocnic v ČR</a:t>
            </a:r>
          </a:p>
          <a:p>
            <a:endParaRPr lang="cs-CZ" b="1" dirty="0"/>
          </a:p>
          <a:p>
            <a:r>
              <a:rPr lang="cs-CZ" b="1" dirty="0"/>
              <a:t>15 pneumologů</a:t>
            </a:r>
          </a:p>
          <a:p>
            <a:r>
              <a:rPr lang="cs-CZ" b="1" dirty="0"/>
              <a:t>2 dětští pneumologové</a:t>
            </a:r>
          </a:p>
          <a:p>
            <a:r>
              <a:rPr lang="cs-CZ" b="1" dirty="0"/>
              <a:t>11 alergologů</a:t>
            </a:r>
          </a:p>
          <a:p>
            <a:r>
              <a:rPr lang="cs-CZ" b="1" dirty="0"/>
              <a:t>4 pneumolog/alergologové</a:t>
            </a:r>
          </a:p>
          <a:p>
            <a:endParaRPr lang="cs-CZ" dirty="0"/>
          </a:p>
          <a:p>
            <a:r>
              <a:rPr lang="cs-CZ" dirty="0"/>
              <a:t>17 odpovědí</a:t>
            </a:r>
          </a:p>
        </p:txBody>
      </p:sp>
    </p:spTree>
    <p:extLst>
      <p:ext uri="{BB962C8B-B14F-4D97-AF65-F5344CB8AC3E}">
        <p14:creationId xmlns:p14="http://schemas.microsoft.com/office/powerpoint/2010/main" val="414556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poradna pro těžké astma - PNE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40063" t="30168" r="28579" b="25103"/>
          <a:stretch/>
        </p:blipFill>
        <p:spPr>
          <a:xfrm>
            <a:off x="3228596" y="1511621"/>
            <a:ext cx="5734808" cy="460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87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Zvláštní tým sester na péči o těžké astma ? 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40057" t="29608" r="28023" b="19725"/>
          <a:stretch/>
        </p:blipFill>
        <p:spPr>
          <a:xfrm>
            <a:off x="3382433" y="1456266"/>
            <a:ext cx="5427134" cy="484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77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8786" y="266651"/>
            <a:ext cx="10515600" cy="1325563"/>
          </a:xfrm>
        </p:spPr>
        <p:txBody>
          <a:bodyPr/>
          <a:lstStyle/>
          <a:p>
            <a:r>
              <a:rPr lang="cs-CZ" dirty="0"/>
              <a:t>Indikace k biologické léčbě rozhoduje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39184" t="17756" r="27908" b="29523"/>
          <a:stretch/>
        </p:blipFill>
        <p:spPr>
          <a:xfrm>
            <a:off x="498786" y="1448819"/>
            <a:ext cx="5597214" cy="504405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79FA727-97CB-4728-A7A1-62CEC020E4E5}"/>
              </a:ext>
            </a:extLst>
          </p:cNvPr>
          <p:cNvSpPr txBox="1"/>
          <p:nvPr/>
        </p:nvSpPr>
        <p:spPr>
          <a:xfrm>
            <a:off x="7526216" y="3080824"/>
            <a:ext cx="36153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9 z 10 pneumologů rozhoduje o indikaci biologické léčby v týmu s alergologem</a:t>
            </a:r>
          </a:p>
        </p:txBody>
      </p:sp>
    </p:spTree>
    <p:extLst>
      <p:ext uri="{BB962C8B-B14F-4D97-AF65-F5344CB8AC3E}">
        <p14:creationId xmlns:p14="http://schemas.microsoft.com/office/powerpoint/2010/main" val="1141706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87487"/>
            <a:ext cx="10515600" cy="1325563"/>
          </a:xfrm>
        </p:spPr>
        <p:txBody>
          <a:bodyPr/>
          <a:lstStyle/>
          <a:p>
            <a:r>
              <a:rPr lang="cs-CZ" dirty="0"/>
              <a:t>Farmakologické studie s novými léky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39953" t="27269" r="28415" b="22978"/>
          <a:stretch/>
        </p:blipFill>
        <p:spPr>
          <a:xfrm>
            <a:off x="1203700" y="1613050"/>
            <a:ext cx="5410200" cy="478665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FF59AF5-A293-4B00-9601-1BA42433883D}"/>
              </a:ext>
            </a:extLst>
          </p:cNvPr>
          <p:cNvSpPr txBox="1"/>
          <p:nvPr/>
        </p:nvSpPr>
        <p:spPr>
          <a:xfrm>
            <a:off x="7807569" y="3024554"/>
            <a:ext cx="28698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Chybí nám kapacita na provádění klinických studií s novými léky proti astmatu </a:t>
            </a:r>
          </a:p>
        </p:txBody>
      </p:sp>
    </p:spTree>
    <p:extLst>
      <p:ext uri="{BB962C8B-B14F-4D97-AF65-F5344CB8AC3E}">
        <p14:creationId xmlns:p14="http://schemas.microsoft.com/office/powerpoint/2010/main" val="446112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1948"/>
            <a:ext cx="10515600" cy="1325563"/>
          </a:xfrm>
        </p:spPr>
        <p:txBody>
          <a:bodyPr/>
          <a:lstStyle/>
          <a:p>
            <a:r>
              <a:rPr lang="cs-CZ" dirty="0"/>
              <a:t>Zájem o vedení NCTA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40195" t="27606" r="28820" b="22513"/>
          <a:stretch/>
        </p:blipFill>
        <p:spPr>
          <a:xfrm>
            <a:off x="838200" y="1437511"/>
            <a:ext cx="5985933" cy="542048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AD434BC-3842-4DFC-B389-2809127C7786}"/>
              </a:ext>
            </a:extLst>
          </p:cNvPr>
          <p:cNvSpPr txBox="1"/>
          <p:nvPr/>
        </p:nvSpPr>
        <p:spPr>
          <a:xfrm>
            <a:off x="8088923" y="3094893"/>
            <a:ext cx="3066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Nechybí nám elán něco změnit</a:t>
            </a:r>
          </a:p>
        </p:txBody>
      </p:sp>
    </p:spTree>
    <p:extLst>
      <p:ext uri="{BB962C8B-B14F-4D97-AF65-F5344CB8AC3E}">
        <p14:creationId xmlns:p14="http://schemas.microsoft.com/office/powerpoint/2010/main" val="1775525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Číselné výsledky</a:t>
            </a:r>
          </a:p>
        </p:txBody>
      </p:sp>
    </p:spTree>
    <p:extLst>
      <p:ext uri="{BB962C8B-B14F-4D97-AF65-F5344CB8AC3E}">
        <p14:creationId xmlns:p14="http://schemas.microsoft.com/office/powerpoint/2010/main" val="376752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pacientů s těžkým refrakterním astmatem máte ve své péči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908930" y="2860431"/>
            <a:ext cx="1997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ALG</a:t>
            </a:r>
          </a:p>
          <a:p>
            <a:r>
              <a:rPr lang="cs-CZ" dirty="0"/>
              <a:t>všechna centra 259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141616" y="2255520"/>
            <a:ext cx="387798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/>
              <a:t>PNE</a:t>
            </a:r>
          </a:p>
          <a:p>
            <a:r>
              <a:rPr lang="cs-CZ" sz="2400" dirty="0" err="1"/>
              <a:t>N.Jičín</a:t>
            </a:r>
            <a:r>
              <a:rPr lang="cs-CZ" sz="2400" dirty="0"/>
              <a:t> 			9</a:t>
            </a:r>
          </a:p>
          <a:p>
            <a:r>
              <a:rPr lang="cs-CZ" sz="2400" dirty="0"/>
              <a:t>Praha Motol		33</a:t>
            </a:r>
          </a:p>
          <a:p>
            <a:r>
              <a:rPr lang="cs-CZ" sz="2400" dirty="0"/>
              <a:t>Ostrava		35</a:t>
            </a:r>
          </a:p>
          <a:p>
            <a:r>
              <a:rPr lang="cs-CZ" sz="2400" dirty="0"/>
              <a:t>Praha Bulovka		40</a:t>
            </a:r>
          </a:p>
          <a:p>
            <a:r>
              <a:rPr lang="cs-CZ" sz="2400" dirty="0"/>
              <a:t>Brno			50</a:t>
            </a:r>
          </a:p>
          <a:p>
            <a:r>
              <a:rPr lang="cs-CZ" sz="2400" dirty="0" err="1"/>
              <a:t>Č.Budějovice</a:t>
            </a:r>
            <a:r>
              <a:rPr lang="cs-CZ" sz="2400" dirty="0"/>
              <a:t>		60</a:t>
            </a:r>
          </a:p>
          <a:p>
            <a:r>
              <a:rPr lang="cs-CZ" sz="2400" dirty="0"/>
              <a:t>Olomouc		60</a:t>
            </a:r>
          </a:p>
          <a:p>
            <a:r>
              <a:rPr lang="cs-CZ" sz="2400" b="1" dirty="0"/>
              <a:t>Praha </a:t>
            </a:r>
            <a:r>
              <a:rPr lang="cs-CZ" sz="2400" b="1" dirty="0" err="1"/>
              <a:t>Thomayerka</a:t>
            </a:r>
            <a:r>
              <a:rPr lang="cs-CZ" sz="2400" b="1" dirty="0"/>
              <a:t>	100</a:t>
            </a:r>
          </a:p>
          <a:p>
            <a:r>
              <a:rPr lang="cs-CZ" sz="2400" b="1" dirty="0"/>
              <a:t>Hr. Králové		120</a:t>
            </a:r>
          </a:p>
          <a:p>
            <a:r>
              <a:rPr lang="cs-CZ" sz="2400" b="1" dirty="0"/>
              <a:t>Plzeň			200 	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CE4480F-25E5-4F85-AAE4-CCB385F1CF0E}"/>
              </a:ext>
            </a:extLst>
          </p:cNvPr>
          <p:cNvSpPr txBox="1"/>
          <p:nvPr/>
        </p:nvSpPr>
        <p:spPr>
          <a:xfrm>
            <a:off x="5019601" y="4969526"/>
            <a:ext cx="67237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cs-CZ" b="1" dirty="0"/>
          </a:p>
          <a:p>
            <a:pPr algn="ctr"/>
            <a:r>
              <a:rPr lang="cs-CZ" b="1" dirty="0"/>
              <a:t>Prevalence 3,6% dle </a:t>
            </a:r>
            <a:r>
              <a:rPr lang="cs-CZ" b="1" dirty="0" err="1"/>
              <a:t>Hekking</a:t>
            </a:r>
            <a:r>
              <a:rPr lang="cs-CZ" b="1" dirty="0"/>
              <a:t>, et al. ze všech astmatiků</a:t>
            </a:r>
          </a:p>
          <a:p>
            <a:pPr algn="ctr"/>
            <a:r>
              <a:rPr lang="cs-CZ" b="1" dirty="0"/>
              <a:t>tj. při prevalenci 8% v ČR cca 28.800 astmatiků.</a:t>
            </a:r>
          </a:p>
          <a:p>
            <a:pPr algn="ctr"/>
            <a:r>
              <a:rPr lang="cs-CZ" b="1" dirty="0"/>
              <a:t>Všichni pacienti s těžkým astmatem nemají přístup k péči v centrech.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63F7438-7023-47AE-BEB2-A7C4D1278F09}"/>
              </a:ext>
            </a:extLst>
          </p:cNvPr>
          <p:cNvSpPr/>
          <p:nvPr/>
        </p:nvSpPr>
        <p:spPr>
          <a:xfrm>
            <a:off x="6269108" y="4053478"/>
            <a:ext cx="420003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2800" b="1" dirty="0"/>
              <a:t>TRN všechna centra 707</a:t>
            </a:r>
          </a:p>
        </p:txBody>
      </p:sp>
    </p:spTree>
    <p:extLst>
      <p:ext uri="{BB962C8B-B14F-4D97-AF65-F5344CB8AC3E}">
        <p14:creationId xmlns:p14="http://schemas.microsoft.com/office/powerpoint/2010/main" val="22054594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996</Words>
  <Application>Microsoft Office PowerPoint</Application>
  <PresentationFormat>Širokoúhlá obrazovka</PresentationFormat>
  <Paragraphs>347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Situace v centrech pro těžké astma  PNEUMOLOGIE</vt:lpstr>
      <vt:lpstr>Dotazník</vt:lpstr>
      <vt:lpstr>Speciální poradna pro těžké astma - PNE</vt:lpstr>
      <vt:lpstr>Zvláštní tým sester na péči o těžké astma ?  </vt:lpstr>
      <vt:lpstr>Indikace k biologické léčbě rozhoduje</vt:lpstr>
      <vt:lpstr>Farmakologické studie s novými léky </vt:lpstr>
      <vt:lpstr>Zájem o vedení NCTA </vt:lpstr>
      <vt:lpstr>Číselné výsledky</vt:lpstr>
      <vt:lpstr>Kolik pacientů s těžkým refrakterním astmatem máte ve své péči</vt:lpstr>
      <vt:lpstr>Jak dlouhá je čekací lhůta na objednání pacienta s těžkým astmatem do poradny (ALG)</vt:lpstr>
      <vt:lpstr>Kortikodependentní astma – počet v centru</vt:lpstr>
      <vt:lpstr>Přehled léčených omalizumab ALG</vt:lpstr>
      <vt:lpstr>Přehled léčených mepolizumabem</vt:lpstr>
      <vt:lpstr>Prezentace aplikace PowerPoint</vt:lpstr>
      <vt:lpstr>Bronchiální termoplastika</vt:lpstr>
      <vt:lpstr>Jak léčíme těžké astma ? </vt:lpstr>
      <vt:lpstr>Jak léčíme těžké astma ? </vt:lpstr>
    </vt:vector>
  </TitlesOfParts>
  <Company>FNHK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Sedlák Vratislav</dc:creator>
  <cp:lastModifiedBy>rada.sedlak@gmail.com</cp:lastModifiedBy>
  <cp:revision>10</cp:revision>
  <dcterms:created xsi:type="dcterms:W3CDTF">2019-06-06T11:45:21Z</dcterms:created>
  <dcterms:modified xsi:type="dcterms:W3CDTF">2024-06-12T08:56:23Z</dcterms:modified>
</cp:coreProperties>
</file>