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8" r:id="rId6"/>
    <p:sldId id="275" r:id="rId7"/>
    <p:sldId id="287" r:id="rId8"/>
    <p:sldId id="289" r:id="rId9"/>
    <p:sldId id="280" r:id="rId10"/>
    <p:sldId id="664" r:id="rId11"/>
    <p:sldId id="257" r:id="rId12"/>
    <p:sldId id="258" r:id="rId13"/>
    <p:sldId id="263" r:id="rId14"/>
    <p:sldId id="265" r:id="rId15"/>
    <p:sldId id="666" r:id="rId16"/>
    <p:sldId id="667" r:id="rId17"/>
    <p:sldId id="668" r:id="rId18"/>
    <p:sldId id="669" r:id="rId19"/>
    <p:sldId id="670" r:id="rId20"/>
    <p:sldId id="672" r:id="rId21"/>
    <p:sldId id="673" r:id="rId22"/>
    <p:sldId id="266" r:id="rId23"/>
    <p:sldId id="675" r:id="rId24"/>
    <p:sldId id="267" r:id="rId25"/>
    <p:sldId id="674" r:id="rId26"/>
    <p:sldId id="676" r:id="rId27"/>
    <p:sldId id="677" r:id="rId28"/>
    <p:sldId id="259" r:id="rId29"/>
    <p:sldId id="260" r:id="rId30"/>
    <p:sldId id="262" r:id="rId31"/>
    <p:sldId id="261" r:id="rId32"/>
    <p:sldId id="679"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20139-8A52-E114-BA72-FED59D0F56DD}" v="1353" dt="2021-06-02T19:06:08.230"/>
    <p1510:client id="{4441AB2F-5CCE-3F6F-5A53-3E78977BA1C4}" v="776" dt="2021-06-02T10:20:27.055"/>
    <p1510:client id="{78465325-E50E-587C-3E46-BF0B9B6847CF}" v="1363" dt="2021-06-02T20:05:34.605"/>
    <p1510:client id="{83DBAA03-2E56-4598-A0C2-1D6085692F3F}" v="1568" dt="2021-06-02T09:56:13.48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16" autoAdjust="0"/>
  </p:normalViewPr>
  <p:slideViewPr>
    <p:cSldViewPr snapToGrid="0">
      <p:cViewPr varScale="1">
        <p:scale>
          <a:sx n="89" d="100"/>
          <a:sy n="89" d="100"/>
        </p:scale>
        <p:origin x="43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2T18:24:05.049"/>
    </inkml:context>
    <inkml:brush xml:id="br0">
      <inkml:brushProperty name="width" value="0.1" units="cm"/>
      <inkml:brushProperty name="height" value="0.1" units="cm"/>
      <inkml:brushProperty name="color" value="#FFC114"/>
    </inkml:brush>
  </inkml:definitions>
  <inkml:trace contextRef="#ctx0" brushRef="#br0">31141 13653 16383 0 0,'5'0'0'0'0,"5"0"0"0"0,6 0 0 0 0,4 0 0 0 0,4 4 0 0 0,1 2 0 0 0,2-1 0 0 0,-1 4 0 0 0,1 1 0 0 0,0-2 0 0 0,0-3 0 0 0,-1-1 0 0 0,0-2 0 0 0,0-1 0 0 0,3-1 0 0 0,3-5 0 0 0,-1-1 0 0 0,-1 0 0 0 0,-1 1 0 0 0,-1 1 0 0 0,-1 2 0 0 0,-1 1 0 0 0,0 0 0 0 0,0 1 0 0 0,-1 0 0 0 0,1 1 0 0 0,-1-1 0 0 0,1 0 0 0 0,0 6 0 0 0,4 4 0 0 0,2 1 0 0 0,-1-1 0 0 0,-1 2 0 0 0,-5 5 0 0 0,-3-3 0 0 0,-1-2 0 0 0,1-4 0 0 0,1 1 0 0 0,5 0 0 0 0,1-2 0 0 0,2-2 0 0 0,-1 2 0 0 0,-1 0 0 0 0,-1-1 0 0 0,3 3 0 0 0,6-1 0 0 0,0 0 0 0 0,-1-3 0 0 0,-3-1 0 0 0,2-2 0 0 0,0-1 0 0 0,-2 3 0 0 0,-3 2 0 0 0,-1-1 0 0 0,3-1 0 0 0,0-1 0 0 0,-1-1 0 0 0,-1-1 0 0 0,-1-1 0 0 0,-6-5 0 0 0,-2-1 0 0 0,-2 1 0 0 0,2 0 0 0 0,2 2 0 0 0,5-5 0 0 0,2-3 0 0 0,1-1 0 0 0,-5-3 0 0 0,-3-2 0 0 0,-1-5 0 0 0,1 3 0 0 0,4 0 0 0 0,-1-2 0 0 0,-6-1 0 0 0,-6 8 0 0 0,-6 5-16383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2T18:24:05.050"/>
    </inkml:context>
    <inkml:brush xml:id="br0">
      <inkml:brushProperty name="width" value="0.1" units="cm"/>
      <inkml:brushProperty name="height" value="0.1" units="cm"/>
      <inkml:brushProperty name="color" value="#FFC114"/>
    </inkml:brush>
  </inkml:definitions>
  <inkml:trace contextRef="#ctx0" brushRef="#br0">10266 14260 16383 0 0,'4'0'0'0'0,"6"0"0"0"0,6 0 0 0 0,5 0 0 0 0,2 0 0 0 0,2 0 0 0 0,2 0 0 0 0,0 0 0 0 0,0 0 0 0 0,-1 0 0 0 0,0 0 0 0 0,0 0 0 0 0,0 0 0 0 0,5-5 0 0 0,0-1 0 0 0,1 1 0 0 0,-2 0 0 0 0,-1 2 0 0 0,-1-3 0 0 0,-1-1 0 0 0,-1 1 0 0 0,4 1 0 0 0,0 2 0 0 0,2 2 0 0 0,-2 0 0 0 0,-2 1 0 0 0,0 0 0 0 0,-1 0 0 0 0,-1 0 0 0 0,4 1 0 0 0,2-1 0 0 0,-1 0 0 0 0,3 0 0 0 0,1 0 0 0 0,-2 0 0 0 0,-3 0 0 0 0,0 0 0 0 0,-2 0 0 0 0,-2 0 0 0 0,0 0 0 0 0,0 0 0 0 0,-1 4 0 0 0,1 2 0 0 0,-5 4 0 0 0,-1 1 0 0 0,0-3 0 0 0,1-1 0 0 0,1-3 0 0 0,2 3 0 0 0,1 0 0 0 0,-1-2 0 0 0,2-1 0 0 0,0-1 0 0 0,0-2 0 0 0,0 0 0 0 0,0-1 0 0 0,0 0 0 0 0,0-1 0 0 0,0 1 0 0 0,0 0 0 0 0,0 0 0 0 0,0-5 0 0 0,-1-1 0 0 0,1 2 0 0 0,0-5 0 0 0,-1 0 0 0 0,1 1 0 0 0,4 3 0 0 0,1 1 0 0 0,5 2 0 0 0,0 1 0 0 0,-1 1 0 0 0,-3 0 0 0 0,-6-4 0 0 0,-4-1 0 0 0,0 0 0 0 0,-1 0 0 0 0,2 2 0 0 0,0 1 0 0 0,0 1 0 0 0,2 1 0 0 0,1 0 0 0 0,0 0 0 0 0,0 0 0 0 0,0 1 0 0 0,0 3 0 0 0,0 2 0 0 0,-1 0 0 0 0,1 3 0 0 0,5 0 0 0 0,0-2 0 0 0,1-1 0 0 0,2-2 0 0 0,-4 2 0 0 0,-3 1 0 0 0,-1-3 0 0 0,-1 1 0 0 0,0-3 0 0 0,-5 4 0 0 0,-1 1 0 0 0,5-1 0 0 0,3-2 0 0 0,1-1 0 0 0,0-1 0 0 0,0-2 0 0 0,-1 1 0 0 0,0-1 0 0 0,-1-1 0 0 0,0-3 0 0 0,0-2 0 0 0,-1 0 0 0 0,1 1 0 0 0,0 2 0 0 0,0 1 0 0 0,-1 1 0 0 0,1 0 0 0 0,0 1 0 0 0,0 1 0 0 0,0-1 0 0 0,-1 0 0 0 0,1 0 0 0 0,4 0 0 0 0,1 1 0 0 0,0-1 0 0 0,0 0 0 0 0,-2 4 0 0 0,-1 2 0 0 0,-6 4 0 0 0,-2 0 0 0 0,1-1 0 0 0,0-3 0 0 0,1-1 0 0 0,2-3 0 0 0,5-1 0 0 0,2-1 0 0 0,0 0 0 0 0,-2 0 0 0 0,1-1 0 0 0,-2 1 0 0 0,-1-1 0 0 0,-1 1 0 0 0,0 0 0 0 0,-5-4 0 0 0,-5-7 0 0 0,-6-4 0 0 0,-9-1 0 0 0,-5 3-16383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2T18:24:05.051"/>
    </inkml:context>
    <inkml:brush xml:id="br0">
      <inkml:brushProperty name="width" value="0.1" units="cm"/>
      <inkml:brushProperty name="height" value="0.1" units="cm"/>
      <inkml:brushProperty name="color" value="#FFC114"/>
    </inkml:brush>
  </inkml:definitions>
  <inkml:trace contextRef="#ctx0" brushRef="#br0">21431 14631 16383 0 0,'5'0'0'0'0,"5"0"0"0"0,6 0 0 0 0,4 0 0 0 0,8 0 0 0 0,3 0 0 0 0,2 0 0 0 0,3 0 0 0 0,4 0 0 0 0,0 0 0 0 0,-2 0 0 0 0,-4 0 0 0 0,2 0 0 0 0,-1 0 0 0 0,-2 0 0 0 0,-7 5 0 0 0,-3 1 0 0 0,-1-1 0 0 0,-1 0 0 0 0,2-2 0 0 0,0-1 0 0 0,2 3 0 0 0,4 2 0 0 0,3-2 0 0 0,-5 4 0 0 0,2-1 0 0 0,1-1 0 0 0,-5 3 0 0 0,-3-1 0 0 0,0-2 0 0 0,0-1 0 0 0,1-3 0 0 0,1-1 0 0 0,1-1 0 0 0,0-1 0 0 0,6-1 0 0 0,1 1 0 0 0,0-1 0 0 0,-2 1 0 0 0,-1 0 0 0 0,-1 0 0 0 0,-1 0 0 0 0,-1 0 0 0 0,5 0 0 0 0,1 0 0 0 0,4 0 0 0 0,0 0 0 0 0,2 0 0 0 0,0 0 0 0 0,-2 0 0 0 0,-4 0 0 0 0,3 0 0 0 0,0-5 0 0 0,-3-1 0 0 0,-2 1 0 0 0,3 0 0 0 0,0 2 0 0 0,-1 1 0 0 0,-1-3 0 0 0,-3-1 0 0 0,0 0 0 0 0,-1-2 0 0 0,-1 0 0 0 0,0 0 0 0 0,-1 3 0 0 0,-4-3 0 0 0,-10 0 0 0 0,-7 2-16383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2T18:24:05.052"/>
    </inkml:context>
    <inkml:brush xml:id="br0">
      <inkml:brushProperty name="width" value="0.1" units="cm"/>
      <inkml:brushProperty name="height" value="0.1" units="cm"/>
      <inkml:brushProperty name="color" value="#FFC114"/>
    </inkml:brush>
  </inkml:definitions>
  <inkml:trace contextRef="#ctx0" brushRef="#br0">31274 16057 16383 0 0,'4'0'0'0'0,"6"0"0"0"0,6 0 0 0 0,4 0 0 0 0,4 0 0 0 0,2 0 0 0 0,1 0 0 0 0,0 0 0 0 0,0 0 0 0 0,-1 0 0 0 0,1 0 0 0 0,0 0 0 0 0,-1 0 0 0 0,0 0 0 0 0,4 0 0 0 0,2 0 0 0 0,5 0 0 0 0,3-4 0 0 0,1-2 0 0 0,-4-4 0 0 0,3-1 0 0 0,-2 3 0 0 0,-4-3 0 0 0,2-4 0 0 0,-1 2 0 0 0,-1 1 0 0 0,-3 5 0 0 0,-7-3 0 0 0,-2 2 0 0 0,-2 1 0 0 0,2 3 0 0 0,1 1 0 0 0,0 2 0 0 0,2 0 0 0 0,4 1 0 0 0,-2 5 0 0 0,-1 1 0 0 0,4 0 0 0 0,-4 3 0 0 0,-1 0 0 0 0,-1-1 0 0 0,0 2 0 0 0,0 0 0 0 0,2-3 0 0 0,-1-2 0 0 0,0-1 0 0 0,-4-2-16383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2T18:24:05.053"/>
    </inkml:context>
    <inkml:brush xml:id="br0">
      <inkml:brushProperty name="width" value="0.1" units="cm"/>
      <inkml:brushProperty name="height" value="0.1" units="cm"/>
      <inkml:brushProperty name="color" value="#FFC114"/>
    </inkml:brush>
  </inkml:definitions>
  <inkml:trace contextRef="#ctx0" brushRef="#br0">28310 15901 16383 0 0,'5'0'0'0'0,"5"0"0"0"0,6 0 0 0 0,4 0 0 0 0,3 5 0 0 0,2 1 0 0 0,2-1 0 0 0,-1 0 0 0 0,5 2 0 0 0,1 1 0 0 0,0 3 0 0 0,3 1 0 0 0,0-3 0 0 0,-2-3 0 0 0,2 2 0 0 0,0 5 0 0 0,-2-1 0 0 0,2-2 0 0 0,0-3 0 0 0,2 3 0 0 0,-1-2 0 0 0,-1-1 0 0 0,-3-3 0 0 0,-4-1 0 0 0,0-1 0 0 0,-1-2 0 0 0,7 5 0 0 0,11 5 0 0 0,16 1 0 0 0,6-1 0 0 0,-5-3 0 0 0,-7-2 0 0 0,-10-2 0 0 0,-7-1 0 0 0,-7-6 0 0 0,2-7 0 0 0,-3 0 0 0 0,0 0 0 0 0,-2 3 0 0 0,-6-3 0 0 0,-1 2 0 0 0,-5-3 0 0 0,-5 2-16383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2T18:24:05.054"/>
    </inkml:context>
    <inkml:brush xml:id="br0">
      <inkml:brushProperty name="width" value="0.1" units="cm"/>
      <inkml:brushProperty name="height" value="0.1" units="cm"/>
      <inkml:brushProperty name="color" value="#FFC114"/>
    </inkml:brush>
  </inkml:definitions>
  <inkml:trace contextRef="#ctx0" brushRef="#br0">22939 15875 16383 0 0,'5'0'0'0'0,"5"0"0"0"0,10 0 0 0 0,6 0 0 0 0,3 0 0 0 0,5 0 0 0 0,10 0 0 0 0,7 0 0 0 0,-2 0 0 0 0,-5 0 0 0 0,0 0 0 0 0,0 0 0 0 0,-2 0 0 0 0,-6 0 0 0 0,2 0 0 0 0,-2 0 0 0 0,-2 0 0 0 0,-3 0 0 0 0,-3 0 0 0 0,3 0 0 0 0,0 0 0 0 0,1 0 0 0 0,-3-4 0 0 0,0-2 0 0 0,-2 0 0 0 0,-1 1 0 0 0,0 2 0 0 0,4 1 0 0 0,1 1 0 0 0,0 0 0 0 0,-1 1 0 0 0,8 1 0 0 0,5-1 0 0 0,9 0 0 0 0,5 0 0 0 0,0 0 0 0 0,1 0 0 0 0,-6 1 0 0 0,-3-1 0 0 0,-7 0 0 0 0,-4 0 0 0 0,-5 0 0 0 0,1 0 0 0 0,-1 0 0 0 0,-3 0 0 0 0,-1 0 0 0 0,3 0 0 0 0,1 0 0 0 0,-1 0 0 0 0,-2 0 0 0 0,-2 0 0 0 0,-1 0 0 0 0,0 0 0 0 0,-1 0 0 0 0,-1 0 0 0 0,5 0 0 0 0,2 0 0 0 0,-2 4 0 0 0,0 2 0 0 0,3 5 0 0 0,5-1 0 0 0,-4 4 0 0 0,-4-2 0 0 0,-3-1 0 0 0,0-4 0 0 0,-2 2 0 0 0,0 0 0 0 0,4-3 0 0 0,2-1 0 0 0,-4 2 0 0 0,0 1 0 0 0,2-2 0 0 0,0-1 0 0 0,-1-2 0 0 0,4 3 0 0 0,1 1 0 0 0,-2-1 0 0 0,-1-2 0 0 0,-5-5 0 0 0,-8-8 0 0 0,-6-7 0 0 0,-9-5 0 0 0,-10-4 0 0 0,-4 3-16383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2T18:24:05.055"/>
    </inkml:context>
    <inkml:brush xml:id="br0">
      <inkml:brushProperty name="width" value="0.1" units="cm"/>
      <inkml:brushProperty name="height" value="0.1" units="cm"/>
      <inkml:brushProperty name="color" value="#FFC114"/>
    </inkml:brush>
  </inkml:definitions>
  <inkml:trace contextRef="#ctx0" brushRef="#br0">27762 14045 16383 0 0,'-4'0'0'0'0,"-6"0"0"0"0,-6 0 0 0 0,-9 0 0 0 0,-4 5 0 0 0,-2 0 0 0 0,-5 1 0 0 0,0-2 0 0 0,-3 0 0 0 0,1-2 0 0 0,3-1 0 0 0,2-1 0 0 0,3 0 0 0 0,2 0 0 0 0,2 0 0 0 0,5 4 0 0 0,1 1 0 0 0,-4 1 0 0 0,2 3 0 0 0,0 0 0 0 0,4 3 0 0 0,0-1 0 0 0,0-2 0 0 0,2 2 0 0 0,0-1 0 0 0,2 2 0 0 0,-1-1 0 0 0,3 2 0 0 0,-2 4 0 0 0,2 2 0 0 0,-1-1 0 0 0,1 0 0 0 0,3 2 0 0 0,3 2 0 0 0,2 1 0 0 0,2 2 0 0 0,2 1 0 0 0,0 0 0 0 0,0 0 0 0 0,5 0 0 0 0,2 0 0 0 0,-1 0 0 0 0,-2 0 0 0 0,4 0 0 0 0,5 0 0 0 0,-1 0 0 0 0,3-5 0 0 0,-2-1 0 0 0,2-4 0 0 0,-2-1 0 0 0,2-1 0 0 0,2-5 0 0 0,-2 1 0 0 0,1-1 0 0 0,-2 2 0 0 0,6 4 0 0 0,3 8 0 0 0,2 5 0 0 0,2 1 0 0 0,0 1 0 0 0,3 4 0 0 0,3-5 0 0 0,4 3 0 0 0,-1-5 0 0 0,-1 3 0 0 0,2 0 0 0 0,-1-5 0 0 0,2-3 0 0 0,-1-4 0 0 0,2-2 0 0 0,-1-3 0 0 0,-3 1 0 0 0,2-2 0 0 0,-2-4 0 0 0,-1 2 0 0 0,1-1 0 0 0,0-2 0 0 0,-2-2 0 0 0,-4-2 0 0 0,0-2 0 0 0,-1 0 0 0 0,-2-1 0 0 0,0-1 0 0 0,-1 1 0 0 0,5-1 0 0 0,1 1 0 0 0,0 0 0 0 0,0 0 0 0 0,-3 0 0 0 0,0 0 0 0 0,-1 0 0 0 0,4 0 0 0 0,0 0 0 0 0,0 0 0 0 0,4-5 0 0 0,0 0 0 0 0,2-5 0 0 0,0-1 0 0 0,-2 3 0 0 0,-4 1 0 0 0,-1 3 0 0 0,-2-3 0 0 0,-1 0 0 0 0,-1 1 0 0 0,3 2 0 0 0,3 1 0 0 0,-2 2 0 0 0,0 0 0 0 0,-1 1 0 0 0,-1 0 0 0 0,-2 0 0 0 0,5 1 0 0 0,1-1 0 0 0,-1 0 0 0 0,-1 0 0 0 0,-1 0 0 0 0,-2-4 0 0 0,5-2 0 0 0,-5-4 0 0 0,-1 0 0 0 0,3 1 0 0 0,0 3 0 0 0,1 1 0 0 0,-1-1 0 0 0,-1-6 0 0 0,-1 1 0 0 0,0 1 0 0 0,-1 2 0 0 0,-4-2 0 0 0,-3 2 0 0 0,1-3 0 0 0,2-4 0 0 0,4-4 0 0 0,4-3 0 0 0,0-2 0 0 0,5-1 0 0 0,-1 3 0 0 0,4-3 0 0 0,-5-2 0 0 0,1-5 0 0 0,-5-1 0 0 0,0 0 0 0 0,-4 2 0 0 0,-1 0 0 0 0,-2 3 0 0 0,4 1 0 0 0,4 0 0 0 0,-1 6 0 0 0,5 1 0 0 0,-4 0 0 0 0,-3 4 0 0 0,-1 3 0 0 0,-1 1 0 0 0,0-2 0 0 0,-5-4 0 0 0,-1-3 0 0 0,-3-2 0 0 0,-6-1 0 0 0,-3-2 0 0 0,-3-1 0 0 0,-8 5 0 0 0,-6 1 0 0 0,-6 5 0 0 0,-5 5 0 0 0,1-1 0 0 0,-1 3 0 0 0,0 2 0 0 0,3-2 0 0 0,0-4 0 0 0,-6 1 0 0 0,-3-3 0 0 0,-1 2 0 0 0,-1-2 0 0 0,-3-2 0 0 0,-1 1 0 0 0,1 0 0 0 0,1 2 0 0 0,1 3 0 0 0,7 0 0 0 0,2 1 0 0 0,0 2 0 0 0,0 3 0 0 0,3-2 0 0 0,0 0 0 0 0,0 1 0 0 0,-3-3 0 0 0,-2 1 0 0 0,0-5 0 0 0,-2 3 0 0 0,-5-4 0 0 0,-2 2 0 0 0,0 3 0 0 0,-3-2 0 0 0,0 1 0 0 0,1 2 0 0 0,3 3 0 0 0,1-2 0 0 0,2-1 0 0 0,2-2 0 0 0,-4 0 0 0 0,-1 1 0 0 0,0 3 0 0 0,1 2 0 0 0,-3 2 0 0 0,0-3 0 0 0,0-1 0 0 0,-2 1 0 0 0,1 1 0 0 0,0 1 0 0 0,-1 2 0 0 0,0 0 0 0 0,2 1 0 0 0,2 0 0 0 0,1 0 0 0 0,3 0 0 0 0,0 0 0 0 0,2 0 0 0 0,-1 1 0 0 0,1 3 0 0 0,-1 6 0 0 0,2 2 0 0 0,-6-2 0 0 0,3 2 0 0 0,1-1 0 0 0,-3 2 0 0 0,-1-1 0 0 0,-5-3 0 0 0,0-3 0 0 0,5 2 0 0 0,4 0 0 0 0,2-2 0 0 0,0-1 0 0 0,5 2 0 0 0,1 0 0 0 0,-1-1 0 0 0,-6 3 0 0 0,-7 4 0 0 0,-4 1 0 0 0,2-3 0 0 0,1-3 0 0 0,1-3 0 0 0,-1-3 0 0 0,0 0 0 0 0,1-2 0 0 0,6-1-16383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2T18:24:05.056"/>
    </inkml:context>
    <inkml:brush xml:id="br0">
      <inkml:brushProperty name="width" value="0.1" units="cm"/>
      <inkml:brushProperty name="height" value="0.1" units="cm"/>
      <inkml:brushProperty name="color" value="#FFC114"/>
    </inkml:brush>
  </inkml:definitions>
  <inkml:trace contextRef="#ctx0" brushRef="#br0">16592 18069 16383 0 0,'-5'0'0'0'0,"-9"0"0"0"0,-8 0 0 0 0,-8 0 0 0 0,-4 0 0 0 0,0 0 0 0 0,-4-4 0 0 0,2-2 0 0 0,1 0 0 0 0,-1 2 0 0 0,0-4 0 0 0,2 0 0 0 0,3 2 0 0 0,2 1 0 0 0,-3 2 0 0 0,0 1 0 0 0,-4 1 0 0 0,-4 1 0 0 0,-4 0 0 0 0,-4-4 0 0 0,3-2 0 0 0,3 1 0 0 0,6 1 0 0 0,4 1 0 0 0,3 1 0 0 0,2 1 0 0 0,1 1 0 0 0,1 0 0 0 0,0 0 0 0 0,1 0 0 0 0,-2 0 0 0 0,2 0 0 0 0,-1 0 0 0 0,-1 1 0 0 0,0-1 0 0 0,0 0 0 0 0,0 0 0 0 0,-4 0 0 0 0,-2 0 0 0 0,1 0 0 0 0,1 0 0 0 0,-4 0 0 0 0,1 0 0 0 0,0 0 0 0 0,-2 0 0 0 0,0 0 0 0 0,2 4 0 0 0,2 2 0 0 0,-3-1 0 0 0,1 0 0 0 0,-3-2 0 0 0,-5 3 0 0 0,1 1 0 0 0,-2 4 0 0 0,2-1 0 0 0,0 3 0 0 0,1 3 0 0 0,3 0 0 0 0,-1-4 0 0 0,2 1 0 0 0,2-2 0 0 0,2-2 0 0 0,2 0 0 0 0,2 5 0 0 0,-3 3 0 0 0,-6 7 0 0 0,-5 5 0 0 0,-1 2 0 0 0,-1-1 0 0 0,2-5 0 0 0,4-2 0 0 0,8-1 0 0 0,4-4 0 0 0,3-5 0 0 0,0-1 0 0 0,-5 3 0 0 0,-2-2 0 0 0,-1 1 0 0 0,2 4 0 0 0,-5-3 0 0 0,0 2 0 0 0,0-3 0 0 0,2-3 0 0 0,7 0 0 0 0,2-1 0 0 0,1-3 0 0 0,3 3 0 0 0,2 3 0 0 0,-2-1 0 0 0,2 2 0 0 0,0-1 0 0 0,-2 2 0 0 0,-2-2 0 0 0,2 1 0 0 0,4 3 0 0 0,0-2 0 0 0,3 2 0 0 0,12-3 0 0 0,9 0 0 0 0,9-1 0 0 0,4 1 0 0 0,4-2 0 0 0,1-2 0 0 0,9 0 0 0 0,2 0 0 0 0,8 1 0 0 0,10 4 0 0 0,12 0 0 0 0,11 1 0 0 0,6-2 0 0 0,-3-4 0 0 0,-2-3 0 0 0,-7 2 0 0 0,-6-1 0 0 0,-12 2 0 0 0,-5 0 0 0 0,1-1 0 0 0,10-4 0 0 0,2-1 0 0 0,-1-2 0 0 0,-1-1 0 0 0,-4 3 0 0 0,-2 2 0 0 0,3 3 0 0 0,-1 1 0 0 0,4-2 0 0 0,3-1 0 0 0,1-3 0 0 0,-3-2 0 0 0,-3-1 0 0 0,1-1 0 0 0,0 0 0 0 0,-4-5 0 0 0,-1-1 0 0 0,-6 0 0 0 0,-7 1 0 0 0,-2 2 0 0 0,-4 1 0 0 0,1 1 0 0 0,-2 0 0 0 0,-3 1 0 0 0,3 0 0 0 0,7 1 0 0 0,6-1 0 0 0,3 0 0 0 0,1 5 0 0 0,1 5 0 0 0,4 2 0 0 0,2-3 0 0 0,1-2 0 0 0,15 3 0 0 0,11-1 0 0 0,9-2 0 0 0,0-2 0 0 0,2-2 0 0 0,-2-2 0 0 0,-5 0 0 0 0,-5-6 0 0 0,-8-1 0 0 0,-13 0 0 0 0,-13 1 0 0 0,-6 2 0 0 0,1 1 0 0 0,7 0 0 0 0,11 2 0 0 0,12 0 0 0 0,11 0 0 0 0,8 0 0 0 0,-4 1 0 0 0,-5-1 0 0 0,-7 0 0 0 0,-14 0 0 0 0,-9 0 0 0 0,-10 0 0 0 0,-8 0 0 0 0,2 0 0 0 0,16 0 0 0 0,20 0 0 0 0,20 0 0 0 0,10 0 0 0 0,12 0 0 0 0,-3 0 0 0 0,-14 0 0 0 0,-20 0 0 0 0,-14 0 0 0 0,-15 0 0 0 0,-13 0 0 0 0,-3 0 0 0 0,-4 4 0 0 0,-3 2 0 0 0,2 0 0 0 0,4-2 0 0 0,5 0 0 0 0,-1-2 0 0 0,3-1 0 0 0,2-1 0 0 0,-2 0 0 0 0,-4 4 0 0 0,-5 2 0 0 0,2-1 0 0 0,-2-1 0 0 0,-2-1 0 0 0,-1-1 0 0 0,1-1 0 0 0,1 0 0 0 0,-1-1 0 0 0,-2 0 0 0 0,-2-1 0 0 0,0 1 0 0 0,-2 0 0 0 0,0 0 0 0 0,0 0 0 0 0,4 0 0 0 0,1 0 0 0 0,0 0 0 0 0,4 4 0 0 0,7 2 0 0 0,3 4 0 0 0,-2 0 0 0 0,-1-1 0 0 0,3 2 0 0 0,1 3 0 0 0,-2 0 0 0 0,0-3 0 0 0,2-3 0 0 0,-4 1 0 0 0,-3 0 0 0 0,0-2 0 0 0,-3-3 0 0 0,-2-1 0 0 0,-3-2 0 0 0,-3 0 0 0 0,-1-6 0 0 0,-1-1 0 0 0,0 0 0 0 0,-1 1 0 0 0,0 2 0 0 0,4 0 0 0 0,2 2 0 0 0,0 1 0 0 0,4-5 0 0 0,0 0 0 0 0,3-5 0 0 0,-1 0 0 0 0,-2 1 0 0 0,-3-1 0 0 0,2 0 0 0 0,0-3 0 0 0,-2 2 0 0 0,-1 2 0 0 0,-3-2 0 0 0,4 2 0 0 0,0 1 0 0 0,0-1 0 0 0,2-5 0 0 0,0-3 0 0 0,-1 2 0 0 0,3-3 0 0 0,-1 3 0 0 0,-6-1 0 0 0,-4-2 0 0 0,-2 3 0 0 0,0-2 0 0 0,5 3 0 0 0,1-1 0 0 0,1-6 0 0 0,4 0 0 0 0,-4-1 0 0 0,2-1 0 0 0,-5 0 0 0 0,2 2 0 0 0,-4 2 0 0 0,-6-1 0 0 0,-2-2 0 0 0,-4-1 0 0 0,-4-1 0 0 0,-4 0 0 0 0,2-1 0 0 0,0-1 0 0 0,-2-4 0 0 0,-1-2 0 0 0,-1-4 0 0 0,-2-1 0 0 0,-5 7 0 0 0,-2 4 0 0 0,-4 5 0 0 0,-5 4 0 0 0,-4-2 0 0 0,-4 0 0 0 0,-2 2 0 0 0,4 0 0 0 0,0-2 0 0 0,0 3 0 0 0,-1 3 0 0 0,3 1 0 0 0,0 2 0 0 0,0 2 0 0 0,-2 3 0 0 0,-2 2 0 0 0,-5 2 0 0 0,-3 1 0 0 0,0 0 0 0 0,-3 1 0 0 0,-10-1 0 0 0,-10 1 0 0 0,-9-1 0 0 0,-3 0 0 0 0,1 0 0 0 0,3 0 0 0 0,-1 0 0 0 0,6 0 0 0 0,3 0 0 0 0,7 0 0 0 0,7 0 0 0 0,2 5 0 0 0,2 0 0 0 0,-1 1 0 0 0,-2-2 0 0 0,0 3 0 0 0,-2 1 0 0 0,-7 3 0 0 0,0 0 0 0 0,5-3 0 0 0,-1 3 0 0 0,4-1 0 0 0,4-2 0 0 0,4 1 0 0 0,-2 1 0 0 0,1-3 0 0 0,2-2 0 0 0,-3-2 0 0 0,-5-1 0 0 0,-8-2 0 0 0,-5 0 0 0 0,-3 0 0 0 0,-5-1 0 0 0,-9 1 0 0 0,-2 0 0 0 0,-3-1 0 0 0,3 1 0 0 0,1 0 0 0 0,-2-4 0 0 0,-1-2 0 0 0,3-4 0 0 0,4-5 0 0 0,-3-4 0 0 0,-4 2 0 0 0,-2-2 0 0 0,2 0 0 0 0,1 1 0 0 0,8 0 0 0 0,11 3 0 0 0,10 5 0 0 0,7 3 0 0 0,7 3 0 0 0,2 2 0 0 0,3 2 0 0 0,0 1 0 0 0,0-1 0 0 0,0 1 0 0 0,-5-5 0 0 0,-2-1 0 0 0,-4-5 0 0 0,-6 0 0 0 0,-3-3 0 0 0,-8-4 0 0 0,-8-3 0 0 0,-8 2 0 0 0,-5 4 0 0 0,2 4 0 0 0,7 4 0 0 0,11 3 0 0 0,6 2 0 0 0,6 1 0 0 0,6 1 0 0 0,4-1 0 0 0,4 1 0 0 0,1 0 0 0 0,1-1 0 0 0,0 1 0 0 0,1-1 0 0 0,-6 0 0 0 0,-1 0 0 0 0,1 0 0 0 0,-4 0 0 0 0,-1 4 0 0 0,2 2 0 0 0,1 4 0 0 0,3 0 0 0 0,1-1 0 0 0,1 2 0 0 0,1-1 0 0 0,1-2 0 0 0,-1-3 0 0 0,1-1 0 0 0,-1 2 0 0 0,1 5 0 0 0,-1 0 0 0 0,1-1 0 0 0,-6 1 0 0 0,0 4 0 0 0,-1-1 0 0 0,-2-2 0 0 0,-1 0 0 0 0,1 3 0 0 0,-1-2 0 0 0,-1-2 0 0 0,3-3 0 0 0,2-3 0 0 0,-2 1 0 0 0,0 1 0 0 0,1-1 0 0 0,1-3 0 0 0,-2 0 0 0 0,0-2 0 0 0,1 0 0 0 0,-3 3 0 0 0,1 2 0 0 0,-4-1 0 0 0,2 0 0 0 0,1-3 0 0 0,3 0 0 0 0,6-5 0 0 0,4-7 0 0 0,6-6 0 0 0,5-4 0 0 0,0 0 0 0 0,2 2 0 0 0,2 1-16383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55AA3-9257-4713-AFDC-FE31BF53FEBB}" type="datetimeFigureOut">
              <a:rPr lang="cs-CZ" smtClean="0"/>
              <a:t>12.06.2024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DD5BE-B9DA-450D-A99F-FD094AEC8B4E}" type="slidenum">
              <a:rPr lang="cs-CZ" smtClean="0"/>
              <a:t>‹#›</a:t>
            </a:fld>
            <a:endParaRPr lang="cs-CZ"/>
          </a:p>
        </p:txBody>
      </p:sp>
    </p:spTree>
    <p:extLst>
      <p:ext uri="{BB962C8B-B14F-4D97-AF65-F5344CB8AC3E}">
        <p14:creationId xmlns:p14="http://schemas.microsoft.com/office/powerpoint/2010/main" val="93936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985838"/>
            <a:ext cx="6011863" cy="3381375"/>
          </a:xfrm>
        </p:spPr>
      </p:sp>
      <p:sp>
        <p:nvSpPr>
          <p:cNvPr id="3" name="Notes Placeholder 2"/>
          <p:cNvSpPr>
            <a:spLocks noGrp="1"/>
          </p:cNvSpPr>
          <p:nvPr>
            <p:ph type="body" idx="1"/>
          </p:nvPr>
        </p:nvSpPr>
        <p:spPr/>
        <p:txBody>
          <a:bodyPr/>
          <a:lstStyle/>
          <a:p>
            <a:r>
              <a:rPr lang="en-US" dirty="0"/>
              <a:t>In summary:</a:t>
            </a:r>
          </a:p>
          <a:p>
            <a:pPr marL="181154" indent="-181154">
              <a:spcBef>
                <a:spcPts val="634"/>
              </a:spcBef>
              <a:buFont typeface="Arial" panose="020B0604020202020204" pitchFamily="34" charset="0"/>
              <a:buChar char="•"/>
            </a:pPr>
            <a:r>
              <a:rPr lang="en-US" dirty="0"/>
              <a:t>Type 2 asthma is prevalent and driven by the Type 2 inflammatory cytokines IL-4, IL-13, and IL-5</a:t>
            </a:r>
            <a:r>
              <a:rPr lang="en-US" baseline="30000" dirty="0"/>
              <a:t>1-3</a:t>
            </a:r>
          </a:p>
          <a:p>
            <a:pPr marL="181154" indent="-181154">
              <a:spcBef>
                <a:spcPts val="634"/>
              </a:spcBef>
              <a:buFont typeface="Arial" panose="020B0604020202020204" pitchFamily="34" charset="0"/>
              <a:buChar char="•"/>
            </a:pPr>
            <a:r>
              <a:rPr lang="en-US" dirty="0"/>
              <a:t>Blocking IL-4R</a:t>
            </a:r>
            <a:r>
              <a:rPr lang="el-GR" dirty="0"/>
              <a:t>α</a:t>
            </a:r>
            <a:r>
              <a:rPr lang="en-US" dirty="0"/>
              <a:t> by dupilumab inhibits IL-4 and IL-13 signaling, which has the potential to provide beneficial effects in asthma patients by</a:t>
            </a:r>
            <a:r>
              <a:rPr lang="en-US" baseline="30000" dirty="0"/>
              <a:t>4</a:t>
            </a:r>
            <a:r>
              <a:rPr lang="en-US" dirty="0"/>
              <a:t>: </a:t>
            </a:r>
          </a:p>
          <a:p>
            <a:pPr marL="664232" lvl="1" indent="-181154">
              <a:spcBef>
                <a:spcPts val="634"/>
              </a:spcBef>
              <a:buFont typeface="Arial" panose="020B0604020202020204" pitchFamily="34" charset="0"/>
              <a:buChar char="•"/>
            </a:pPr>
            <a:r>
              <a:rPr lang="en-US" dirty="0"/>
              <a:t>Blocking T-cell activation of APCs (human B cells and </a:t>
            </a:r>
            <a:r>
              <a:rPr lang="en-US" dirty="0" err="1"/>
              <a:t>moDCs</a:t>
            </a:r>
            <a:r>
              <a:rPr lang="en-US" dirty="0"/>
              <a:t>)</a:t>
            </a:r>
          </a:p>
          <a:p>
            <a:pPr marL="664232" lvl="1" indent="-181154">
              <a:spcBef>
                <a:spcPts val="634"/>
              </a:spcBef>
              <a:buFont typeface="Arial" panose="020B0604020202020204" pitchFamily="34" charset="0"/>
              <a:buChar char="•"/>
            </a:pPr>
            <a:r>
              <a:rPr lang="en-US" dirty="0"/>
              <a:t>Blocking B-cell activation and isotype class switching during Type 2 inflammation</a:t>
            </a:r>
          </a:p>
          <a:p>
            <a:pPr marL="664232" lvl="1" indent="-181154">
              <a:spcBef>
                <a:spcPts val="634"/>
              </a:spcBef>
              <a:buFont typeface="Arial" panose="020B0604020202020204" pitchFamily="34" charset="0"/>
              <a:buChar char="•"/>
            </a:pPr>
            <a:r>
              <a:rPr lang="en-US" dirty="0"/>
              <a:t>Blocking infiltration of pathogenic T cells and eosinophils at the site of inflammation</a:t>
            </a:r>
          </a:p>
          <a:p>
            <a:pPr marL="664232" lvl="1" indent="-181154">
              <a:spcBef>
                <a:spcPts val="634"/>
              </a:spcBef>
              <a:buFont typeface="Arial" panose="020B0604020202020204" pitchFamily="34" charset="0"/>
              <a:buChar char="•"/>
            </a:pPr>
            <a:r>
              <a:rPr lang="en-US" dirty="0"/>
              <a:t>Preventing chemokine and Type 2 proinflammatory cytokine expression in lungs, lung goblet cell metaplasia, and impairment of lung function</a:t>
            </a:r>
          </a:p>
          <a:p>
            <a:pPr marL="664232" lvl="1" indent="-181154">
              <a:buFont typeface="Arial" panose="020B0604020202020204" pitchFamily="34" charset="0"/>
              <a:buChar char="•"/>
            </a:pPr>
            <a:endParaRPr lang="en-US" dirty="0"/>
          </a:p>
          <a:p>
            <a:pPr marL="0" lvl="1"/>
            <a:r>
              <a:rPr lang="en-US" b="1" dirty="0"/>
              <a:t>References:</a:t>
            </a:r>
          </a:p>
          <a:p>
            <a:pPr marL="241539" indent="-241539">
              <a:buAutoNum type="arabicPeriod"/>
            </a:pPr>
            <a:r>
              <a:rPr lang="it-IT" dirty="0"/>
              <a:t>Seys SF, et al. Respir Res. 2017;18(1):39.</a:t>
            </a:r>
          </a:p>
          <a:p>
            <a:pPr marL="241539" indent="-241539">
              <a:buAutoNum type="arabicPeriod"/>
            </a:pPr>
            <a:r>
              <a:rPr lang="it-IT" dirty="0"/>
              <a:t>Peters MC, et al. J Allergy Clin Immunol. 2014;133(2):388-394.</a:t>
            </a:r>
          </a:p>
          <a:p>
            <a:pPr marL="241539" indent="-241539">
              <a:buAutoNum type="arabicPeriod"/>
            </a:pPr>
            <a:r>
              <a:rPr lang="en-US" dirty="0"/>
              <a:t>Gandhi NA, et al. Nat Rev Drug </a:t>
            </a:r>
            <a:r>
              <a:rPr lang="en-US" dirty="0" err="1"/>
              <a:t>Discov</a:t>
            </a:r>
            <a:r>
              <a:rPr lang="en-US" dirty="0"/>
              <a:t>. 2016;15:35–50.</a:t>
            </a:r>
          </a:p>
          <a:p>
            <a:pPr marL="241539" indent="-241539">
              <a:buAutoNum type="arabicPeriod"/>
            </a:pPr>
            <a:r>
              <a:rPr lang="en-US" dirty="0" err="1"/>
              <a:t>Orengo</a:t>
            </a:r>
            <a:r>
              <a:rPr lang="en-US" dirty="0"/>
              <a:t> JM, et al. Poster presentation at ERS 2018.</a:t>
            </a:r>
          </a:p>
          <a:p>
            <a:pPr marL="0" lvl="1"/>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1A2A385B-B3A7-44A1-B040-743E307CF7CA}" type="slidenum">
              <a:rPr lang="en-GB" smtClean="0"/>
              <a:t>3</a:t>
            </a:fld>
            <a:endParaRPr lang="en-GB"/>
          </a:p>
        </p:txBody>
      </p:sp>
    </p:spTree>
    <p:extLst>
      <p:ext uri="{BB962C8B-B14F-4D97-AF65-F5344CB8AC3E}">
        <p14:creationId xmlns:p14="http://schemas.microsoft.com/office/powerpoint/2010/main" val="276186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1D0F324-BDA5-41B3-BFD4-F000D51E5BA2}"/>
              </a:ext>
            </a:extLst>
          </p:cNvPr>
          <p:cNvSpPr>
            <a:spLocks noGrp="1" noRot="1" noChangeAspect="1"/>
          </p:cNvSpPr>
          <p:nvPr>
            <p:ph type="sldImg"/>
          </p:nvPr>
        </p:nvSpPr>
        <p:spPr>
          <a:xfrm>
            <a:off x="438150" y="985838"/>
            <a:ext cx="6011863" cy="3381375"/>
          </a:xfrm>
        </p:spPr>
      </p:sp>
      <p:sp>
        <p:nvSpPr>
          <p:cNvPr id="5" name="Notes Placeholder 4">
            <a:extLst>
              <a:ext uri="{FF2B5EF4-FFF2-40B4-BE49-F238E27FC236}">
                <a16:creationId xmlns:a16="http://schemas.microsoft.com/office/drawing/2014/main" id="{8EFB789A-2E4A-410E-8C95-811BED24152F}"/>
              </a:ext>
            </a:extLst>
          </p:cNvPr>
          <p:cNvSpPr>
            <a:spLocks noGrp="1"/>
          </p:cNvSpPr>
          <p:nvPr>
            <p:ph type="body" idx="1"/>
          </p:nvPr>
        </p:nvSpPr>
        <p:spPr>
          <a:xfrm>
            <a:off x="688817" y="4456438"/>
            <a:ext cx="5510530" cy="5209438"/>
          </a:xfrm>
        </p:spPr>
        <p:txBody>
          <a:bodyPr/>
          <a:lstStyle/>
          <a:p>
            <a:pPr>
              <a:spcBef>
                <a:spcPts val="634"/>
              </a:spcBef>
            </a:pPr>
            <a:r>
              <a:rPr lang="en-US" dirty="0">
                <a:cs typeface="Arial" panose="020B0604020202020204" pitchFamily="34" charset="0"/>
              </a:rPr>
              <a:t>IL-4, IL-13, and IL-5 are key drivers of Type 2 inflammation, IL-4 and IL-13 are central to the inflammation that occurs in patients with Type 2 asthma. </a:t>
            </a:r>
          </a:p>
          <a:p>
            <a:pPr marL="196462" indent="-196462">
              <a:spcBef>
                <a:spcPts val="634"/>
              </a:spcBef>
              <a:buFont typeface="Arial" panose="020B0604020202020204" pitchFamily="34" charset="0"/>
              <a:buChar char="•"/>
            </a:pPr>
            <a:r>
              <a:rPr lang="en-US" dirty="0">
                <a:ea typeface="Trebuchet MS" charset="0"/>
                <a:cs typeface="Arial" panose="020B0604020202020204" pitchFamily="34" charset="0"/>
              </a:rPr>
              <a:t>Exposure to allergens, pollutants, viruses, or smoking activates the airway epithelium, results in the internalization of allergens and the secretion of IL-25, IL-33, and TSLP.</a:t>
            </a:r>
            <a:r>
              <a:rPr lang="en-US" baseline="30000" dirty="0">
                <a:ea typeface="Trebuchet MS" charset="0"/>
                <a:cs typeface="Arial" panose="020B0604020202020204" pitchFamily="34" charset="0"/>
              </a:rPr>
              <a:t>1,2</a:t>
            </a:r>
          </a:p>
          <a:p>
            <a:pPr marL="199665" indent="-199665">
              <a:spcBef>
                <a:spcPts val="634"/>
              </a:spcBef>
              <a:buFont typeface="Arial" charset="0"/>
              <a:buChar char="•"/>
            </a:pPr>
            <a:r>
              <a:rPr lang="en-US" dirty="0">
                <a:cs typeface="Arial" panose="020B0604020202020204" pitchFamily="34" charset="0"/>
              </a:rPr>
              <a:t>Antigen presentation to T</a:t>
            </a:r>
            <a:r>
              <a:rPr lang="en-US" baseline="-25000" dirty="0">
                <a:cs typeface="Arial" panose="020B0604020202020204" pitchFamily="34" charset="0"/>
              </a:rPr>
              <a:t>H</a:t>
            </a:r>
            <a:r>
              <a:rPr lang="en-US" dirty="0">
                <a:cs typeface="Arial" panose="020B0604020202020204" pitchFamily="34" charset="0"/>
              </a:rPr>
              <a:t>0 cells by dendritic cells stimulates T</a:t>
            </a:r>
            <a:r>
              <a:rPr lang="en-US" baseline="-25000" dirty="0">
                <a:cs typeface="Arial" panose="020B0604020202020204" pitchFamily="34" charset="0"/>
              </a:rPr>
              <a:t>H</a:t>
            </a:r>
            <a:r>
              <a:rPr lang="en-US" dirty="0">
                <a:cs typeface="Arial" panose="020B0604020202020204" pitchFamily="34" charset="0"/>
              </a:rPr>
              <a:t>2 cell differentiation.</a:t>
            </a:r>
            <a:r>
              <a:rPr lang="en-US" baseline="30000" dirty="0">
                <a:ea typeface="Trebuchet MS" charset="0"/>
                <a:cs typeface="Arial" panose="020B0604020202020204" pitchFamily="34" charset="0"/>
              </a:rPr>
              <a:t>1</a:t>
            </a:r>
            <a:r>
              <a:rPr lang="en-US" dirty="0">
                <a:cs typeface="Arial" panose="020B0604020202020204" pitchFamily="34" charset="0"/>
              </a:rPr>
              <a:t> </a:t>
            </a:r>
          </a:p>
          <a:p>
            <a:pPr marL="199665" indent="-199665">
              <a:spcBef>
                <a:spcPts val="634"/>
              </a:spcBef>
              <a:buFont typeface="Arial" charset="0"/>
              <a:buChar char="•"/>
            </a:pPr>
            <a:r>
              <a:rPr lang="en-US" dirty="0">
                <a:cs typeface="Arial" panose="020B0604020202020204" pitchFamily="34" charset="0"/>
              </a:rPr>
              <a:t>T</a:t>
            </a:r>
            <a:r>
              <a:rPr lang="en-US" baseline="-25000" dirty="0">
                <a:cs typeface="Arial" panose="020B0604020202020204" pitchFamily="34" charset="0"/>
              </a:rPr>
              <a:t>H</a:t>
            </a:r>
            <a:r>
              <a:rPr lang="en-US" dirty="0">
                <a:cs typeface="Arial" panose="020B0604020202020204" pitchFamily="34" charset="0"/>
              </a:rPr>
              <a:t>2 cells secrete IL-4, IL-13, and IL-5, key drivers of Type 2 inflammation.</a:t>
            </a:r>
            <a:r>
              <a:rPr lang="en-US" baseline="30000" dirty="0">
                <a:ea typeface="Trebuchet MS" charset="0"/>
                <a:cs typeface="Arial" panose="020B0604020202020204" pitchFamily="34" charset="0"/>
              </a:rPr>
              <a:t>1</a:t>
            </a:r>
            <a:endParaRPr lang="en-US" dirty="0">
              <a:cs typeface="Arial" panose="020B0604020202020204" pitchFamily="34" charset="0"/>
            </a:endParaRPr>
          </a:p>
          <a:p>
            <a:pPr marL="199665" indent="-199665">
              <a:spcBef>
                <a:spcPts val="634"/>
              </a:spcBef>
              <a:buFont typeface="Arial" charset="0"/>
              <a:buChar char="•"/>
            </a:pPr>
            <a:r>
              <a:rPr lang="en-US" dirty="0">
                <a:ea typeface="Trebuchet MS" charset="0"/>
                <a:cs typeface="Arial" panose="020B0604020202020204" pitchFamily="34" charset="0"/>
              </a:rPr>
              <a:t>IL-4 secreted by </a:t>
            </a:r>
            <a:r>
              <a:rPr lang="en-US" dirty="0">
                <a:cs typeface="Arial" panose="020B0604020202020204" pitchFamily="34" charset="0"/>
              </a:rPr>
              <a:t>T</a:t>
            </a:r>
            <a:r>
              <a:rPr lang="en-US" baseline="-25000" dirty="0">
                <a:cs typeface="Arial" panose="020B0604020202020204" pitchFamily="34" charset="0"/>
              </a:rPr>
              <a:t>H</a:t>
            </a:r>
            <a:r>
              <a:rPr lang="en-US" dirty="0">
                <a:cs typeface="Arial" panose="020B0604020202020204" pitchFamily="34" charset="0"/>
              </a:rPr>
              <a:t>2 </a:t>
            </a:r>
            <a:r>
              <a:rPr lang="en-US" dirty="0">
                <a:ea typeface="Trebuchet MS" charset="0"/>
                <a:cs typeface="Arial" panose="020B0604020202020204" pitchFamily="34" charset="0"/>
              </a:rPr>
              <a:t>cells promotes further differentiation of </a:t>
            </a:r>
            <a:r>
              <a:rPr lang="en-US" dirty="0">
                <a:cs typeface="Arial" panose="020B0604020202020204" pitchFamily="34" charset="0"/>
              </a:rPr>
              <a:t>T</a:t>
            </a:r>
            <a:r>
              <a:rPr lang="en-US" baseline="-25000" dirty="0">
                <a:cs typeface="Arial" panose="020B0604020202020204" pitchFamily="34" charset="0"/>
              </a:rPr>
              <a:t>H</a:t>
            </a:r>
            <a:r>
              <a:rPr lang="en-US" dirty="0">
                <a:cs typeface="Arial" panose="020B0604020202020204" pitchFamily="34" charset="0"/>
              </a:rPr>
              <a:t>0</a:t>
            </a:r>
            <a:r>
              <a:rPr lang="en-US" dirty="0">
                <a:ea typeface="Trebuchet MS" charset="0"/>
                <a:cs typeface="Arial" panose="020B0604020202020204" pitchFamily="34" charset="0"/>
              </a:rPr>
              <a:t> cells into </a:t>
            </a:r>
            <a:r>
              <a:rPr lang="en-US" dirty="0">
                <a:cs typeface="Arial" panose="020B0604020202020204" pitchFamily="34" charset="0"/>
              </a:rPr>
              <a:t>T</a:t>
            </a:r>
            <a:r>
              <a:rPr lang="en-US" baseline="-25000" dirty="0">
                <a:cs typeface="Arial" panose="020B0604020202020204" pitchFamily="34" charset="0"/>
              </a:rPr>
              <a:t>H</a:t>
            </a:r>
            <a:r>
              <a:rPr lang="en-US" dirty="0">
                <a:cs typeface="Arial" panose="020B0604020202020204" pitchFamily="34" charset="0"/>
              </a:rPr>
              <a:t>2.</a:t>
            </a:r>
            <a:r>
              <a:rPr lang="en-US" baseline="30000" dirty="0">
                <a:ea typeface="Trebuchet MS" charset="0"/>
                <a:cs typeface="Arial" panose="020B0604020202020204" pitchFamily="34" charset="0"/>
              </a:rPr>
              <a:t>1</a:t>
            </a:r>
            <a:endParaRPr lang="en-US" u="sng" dirty="0">
              <a:cs typeface="Arial" panose="020B0604020202020204" pitchFamily="34" charset="0"/>
            </a:endParaRPr>
          </a:p>
          <a:p>
            <a:pPr marL="199665" indent="-199665">
              <a:spcBef>
                <a:spcPts val="634"/>
              </a:spcBef>
              <a:buFont typeface="Arial" charset="0"/>
              <a:buChar char="•"/>
            </a:pPr>
            <a:r>
              <a:rPr lang="en-US" dirty="0">
                <a:cs typeface="Arial" panose="020B0604020202020204" pitchFamily="34" charset="0"/>
              </a:rPr>
              <a:t>TSLP, IL-25, and IL-33 secretion from epithelial cells activates ILC2 cells to produce IL-4, IL-13, and </a:t>
            </a:r>
            <a:br>
              <a:rPr lang="en-US" dirty="0">
                <a:cs typeface="Arial" panose="020B0604020202020204" pitchFamily="34" charset="0"/>
              </a:rPr>
            </a:br>
            <a:r>
              <a:rPr lang="en-US" dirty="0">
                <a:cs typeface="Arial" panose="020B0604020202020204" pitchFamily="34" charset="0"/>
              </a:rPr>
              <a:t>IL-5, leading to nonallergic eosinophilic Type 2 inflammation.</a:t>
            </a:r>
            <a:r>
              <a:rPr lang="en-US" baseline="30000" dirty="0">
                <a:cs typeface="Arial" panose="020B0604020202020204" pitchFamily="34" charset="0"/>
              </a:rPr>
              <a:t>2,3</a:t>
            </a:r>
            <a:endParaRPr lang="en-US" baseline="30000" dirty="0">
              <a:ea typeface="Trebuchet MS" charset="0"/>
              <a:cs typeface="Arial" panose="020B0604020202020204" pitchFamily="34" charset="0"/>
            </a:endParaRPr>
          </a:p>
          <a:p>
            <a:pPr marL="199665" lvl="1" indent="-199665">
              <a:spcBef>
                <a:spcPts val="634"/>
              </a:spcBef>
              <a:buFont typeface="Arial" panose="020B0604020202020204" pitchFamily="34" charset="0"/>
              <a:buChar char="•"/>
            </a:pPr>
            <a:r>
              <a:rPr lang="en-US" dirty="0">
                <a:cs typeface="Arial" panose="020B0604020202020204" pitchFamily="34" charset="0"/>
              </a:rPr>
              <a:t>IL-4 and IL-13 interact with B cells to induce antibody class switching to </a:t>
            </a:r>
            <a:r>
              <a:rPr lang="en-US" dirty="0" err="1">
                <a:cs typeface="Arial" panose="020B0604020202020204" pitchFamily="34" charset="0"/>
              </a:rPr>
              <a:t>IgE</a:t>
            </a:r>
            <a:r>
              <a:rPr lang="en-US" dirty="0">
                <a:cs typeface="Arial" panose="020B0604020202020204" pitchFamily="34" charset="0"/>
              </a:rPr>
              <a:t>. </a:t>
            </a:r>
            <a:r>
              <a:rPr lang="en-US" dirty="0" err="1">
                <a:cs typeface="Arial" panose="020B0604020202020204" pitchFamily="34" charset="0"/>
              </a:rPr>
              <a:t>IgE</a:t>
            </a:r>
            <a:r>
              <a:rPr lang="en-US" dirty="0">
                <a:cs typeface="Arial" panose="020B0604020202020204" pitchFamily="34" charset="0"/>
              </a:rPr>
              <a:t> production results in the binding of </a:t>
            </a:r>
            <a:r>
              <a:rPr lang="en-US" dirty="0" err="1">
                <a:cs typeface="Arial" panose="020B0604020202020204" pitchFamily="34" charset="0"/>
              </a:rPr>
              <a:t>IgE</a:t>
            </a:r>
            <a:r>
              <a:rPr lang="en-US" dirty="0">
                <a:cs typeface="Arial" panose="020B0604020202020204" pitchFamily="34" charset="0"/>
              </a:rPr>
              <a:t> to the high-affinity </a:t>
            </a:r>
            <a:r>
              <a:rPr lang="en-US" dirty="0" err="1">
                <a:cs typeface="Arial" panose="020B0604020202020204" pitchFamily="34" charset="0"/>
              </a:rPr>
              <a:t>IgE</a:t>
            </a:r>
            <a:r>
              <a:rPr lang="en-US" dirty="0">
                <a:cs typeface="Arial" panose="020B0604020202020204" pitchFamily="34" charset="0"/>
              </a:rPr>
              <a:t> receptor (</a:t>
            </a:r>
            <a:r>
              <a:rPr lang="en-US" dirty="0" err="1">
                <a:cs typeface="Arial" panose="020B0604020202020204" pitchFamily="34" charset="0"/>
              </a:rPr>
              <a:t>FcƐRI</a:t>
            </a:r>
            <a:r>
              <a:rPr lang="en-US" dirty="0">
                <a:cs typeface="Arial" panose="020B0604020202020204" pitchFamily="34" charset="0"/>
              </a:rPr>
              <a:t>) found on basophils and mast cells, and the crosslinking of </a:t>
            </a:r>
            <a:r>
              <a:rPr lang="en-US" dirty="0" err="1">
                <a:cs typeface="Arial" panose="020B0604020202020204" pitchFamily="34" charset="0"/>
              </a:rPr>
              <a:t>IgE</a:t>
            </a:r>
            <a:r>
              <a:rPr lang="en-US" dirty="0">
                <a:cs typeface="Arial" panose="020B0604020202020204" pitchFamily="34" charset="0"/>
              </a:rPr>
              <a:t> on these cells leads to cellular activation and the degranulation of several inflammatory cytokines, thus amplifying the Type 2 response.</a:t>
            </a:r>
            <a:r>
              <a:rPr lang="en-US" baseline="30000" dirty="0">
                <a:cs typeface="Arial" panose="020B0604020202020204" pitchFamily="34" charset="0"/>
              </a:rPr>
              <a:t>1</a:t>
            </a:r>
          </a:p>
          <a:p>
            <a:pPr marL="199665" lvl="1" indent="-199665">
              <a:spcBef>
                <a:spcPts val="634"/>
              </a:spcBef>
              <a:buFont typeface="Arial" panose="020B0604020202020204" pitchFamily="34" charset="0"/>
              <a:buChar char="•"/>
            </a:pPr>
            <a:r>
              <a:rPr lang="en-US" dirty="0">
                <a:cs typeface="Arial" panose="020B0604020202020204" pitchFamily="34" charset="0"/>
              </a:rPr>
              <a:t>Inflammatory mediators released from the recruited inflammatory cells cause chronic inflammation that leads to structural changes in the airway such as fibrosis, goblet cell hyperplasia and mucus overproduction, airway obstruction and hyperresponsiveness, and smooth muscle hypertrophy.</a:t>
            </a:r>
            <a:r>
              <a:rPr lang="en-US" baseline="30000" dirty="0">
                <a:cs typeface="Arial" panose="020B0604020202020204" pitchFamily="34" charset="0"/>
              </a:rPr>
              <a:t>4</a:t>
            </a:r>
          </a:p>
          <a:p>
            <a:pPr marL="199665" lvl="1" indent="-199665">
              <a:spcBef>
                <a:spcPts val="634"/>
              </a:spcBef>
              <a:buFont typeface="Arial" panose="020B0604020202020204" pitchFamily="34" charset="0"/>
              <a:buChar char="•"/>
            </a:pPr>
            <a:r>
              <a:rPr lang="en-US" dirty="0">
                <a:cs typeface="Arial" panose="020B0604020202020204" pitchFamily="34" charset="0"/>
              </a:rPr>
              <a:t>The secreted IL-4 and IL-13, as well as IL-5, promote eosinophil maturation and survival, which increase the inflammatory response, further affecting airway wall remodeling.</a:t>
            </a:r>
            <a:r>
              <a:rPr lang="en-US" baseline="30000" dirty="0">
                <a:cs typeface="Arial" panose="020B0604020202020204" pitchFamily="34" charset="0"/>
              </a:rPr>
              <a:t>4,5</a:t>
            </a:r>
            <a:br>
              <a:rPr lang="en-US" dirty="0">
                <a:cs typeface="Arial" panose="020B0604020202020204" pitchFamily="34" charset="0"/>
              </a:rPr>
            </a:br>
            <a:endParaRPr lang="en-US" dirty="0">
              <a:cs typeface="Arial" panose="020B0604020202020204" pitchFamily="34" charset="0"/>
            </a:endParaRPr>
          </a:p>
          <a:p>
            <a:r>
              <a:rPr lang="en-US" b="1" dirty="0">
                <a:cs typeface="Arial" panose="020B0604020202020204" pitchFamily="34" charset="0"/>
              </a:rPr>
              <a:t>References:</a:t>
            </a:r>
          </a:p>
          <a:p>
            <a:pPr marL="266219" indent="-266219">
              <a:buFontTx/>
              <a:buAutoNum type="arabicPeriod"/>
              <a:defRPr/>
            </a:pPr>
            <a:r>
              <a:rPr lang="en-US" altLang="en-US" dirty="0">
                <a:ea typeface="Trebuchet MS" charset="0"/>
                <a:cs typeface="Arial" panose="020B0604020202020204" pitchFamily="34" charset="0"/>
              </a:rPr>
              <a:t>Gandhi NA, et al.. Nat Rev Drug </a:t>
            </a:r>
            <a:r>
              <a:rPr lang="en-US" altLang="en-US" dirty="0" err="1">
                <a:ea typeface="Trebuchet MS" charset="0"/>
                <a:cs typeface="Arial" panose="020B0604020202020204" pitchFamily="34" charset="0"/>
              </a:rPr>
              <a:t>Discov</a:t>
            </a:r>
            <a:r>
              <a:rPr lang="en-US" altLang="en-US" dirty="0">
                <a:ea typeface="Trebuchet MS" charset="0"/>
                <a:cs typeface="Arial" panose="020B0604020202020204" pitchFamily="34" charset="0"/>
              </a:rPr>
              <a:t>. 2016;15(1):35-50. </a:t>
            </a:r>
          </a:p>
          <a:p>
            <a:pPr marL="266219" indent="-266219">
              <a:buFontTx/>
              <a:buAutoNum type="arabicPeriod"/>
              <a:defRPr/>
            </a:pPr>
            <a:r>
              <a:rPr lang="en-US" altLang="en-US" dirty="0">
                <a:ea typeface="Trebuchet MS" charset="0"/>
                <a:cs typeface="Arial" panose="020B0604020202020204" pitchFamily="34" charset="0"/>
              </a:rPr>
              <a:t>Fahy JV. Nat Rev Immunol. 2015;15(1):57-65.</a:t>
            </a:r>
          </a:p>
          <a:p>
            <a:pPr marL="266219" indent="-266219">
              <a:buFontTx/>
              <a:buAutoNum type="arabicPeriod"/>
              <a:defRPr/>
            </a:pPr>
            <a:r>
              <a:rPr lang="en-US" dirty="0">
                <a:cs typeface="Arial" panose="020B0604020202020204" pitchFamily="34" charset="0"/>
              </a:rPr>
              <a:t>Drake LY, et al. Allergy. 2014;69(10):1300-1307.</a:t>
            </a:r>
          </a:p>
          <a:p>
            <a:pPr marL="266219" indent="-266219">
              <a:buFontTx/>
              <a:buAutoNum type="arabicPeriod"/>
              <a:defRPr/>
            </a:pPr>
            <a:r>
              <a:rPr lang="sv-SE" dirty="0">
                <a:ea typeface="Trebuchet MS" charset="0"/>
                <a:cs typeface="Arial" panose="020B0604020202020204" pitchFamily="34" charset="0"/>
              </a:rPr>
              <a:t>Robinson D, et al. Clin Exp Allergy. 2017;47(2):161-175.</a:t>
            </a:r>
          </a:p>
          <a:p>
            <a:pPr marL="266219" indent="-266219">
              <a:buFontTx/>
              <a:buAutoNum type="arabicPeriod"/>
              <a:defRPr/>
            </a:pPr>
            <a:r>
              <a:rPr lang="sv-SE" dirty="0">
                <a:cs typeface="Arial" panose="020B0604020202020204" pitchFamily="34" charset="0"/>
              </a:rPr>
              <a:t>Menzies-Gow AN, et al. Clin Exp Allergy. 2007;37(7):1023-1032.</a:t>
            </a:r>
            <a:endParaRPr lang="en-US" dirty="0"/>
          </a:p>
          <a:p>
            <a:endParaRPr lang="en-US" dirty="0"/>
          </a:p>
        </p:txBody>
      </p:sp>
      <p:sp>
        <p:nvSpPr>
          <p:cNvPr id="10" name="Slide Number Placeholder 9">
            <a:extLst>
              <a:ext uri="{FF2B5EF4-FFF2-40B4-BE49-F238E27FC236}">
                <a16:creationId xmlns:a16="http://schemas.microsoft.com/office/drawing/2014/main" id="{F579CA1B-1CF1-458C-8EF6-6E0BC61545EE}"/>
              </a:ext>
            </a:extLst>
          </p:cNvPr>
          <p:cNvSpPr>
            <a:spLocks noGrp="1"/>
          </p:cNvSpPr>
          <p:nvPr>
            <p:ph type="sldNum" sz="quarter" idx="10"/>
          </p:nvPr>
        </p:nvSpPr>
        <p:spPr/>
        <p:txBody>
          <a:bodyPr/>
          <a:lstStyle/>
          <a:p>
            <a:fld id="{1A2A385B-B3A7-44A1-B040-743E307CF7CA}" type="slidenum">
              <a:rPr lang="en-GB" smtClean="0"/>
              <a:t>5</a:t>
            </a:fld>
            <a:endParaRPr lang="en-GB"/>
          </a:p>
        </p:txBody>
      </p:sp>
    </p:spTree>
    <p:extLst>
      <p:ext uri="{BB962C8B-B14F-4D97-AF65-F5344CB8AC3E}">
        <p14:creationId xmlns:p14="http://schemas.microsoft.com/office/powerpoint/2010/main" val="282585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985838"/>
            <a:ext cx="6011863" cy="3381375"/>
          </a:xfrm>
        </p:spPr>
      </p:sp>
      <p:sp>
        <p:nvSpPr>
          <p:cNvPr id="3" name="Notes Placeholder 2"/>
          <p:cNvSpPr>
            <a:spLocks noGrp="1"/>
          </p:cNvSpPr>
          <p:nvPr>
            <p:ph type="body" idx="1"/>
          </p:nvPr>
        </p:nvSpPr>
        <p:spPr/>
        <p:txBody>
          <a:bodyPr/>
          <a:lstStyle/>
          <a:p>
            <a:pPr marL="181154" indent="-181154">
              <a:spcBef>
                <a:spcPts val="634"/>
              </a:spcBef>
              <a:buFont typeface="Arial" panose="020B0604020202020204" pitchFamily="34" charset="0"/>
              <a:buChar char="•"/>
            </a:pPr>
            <a:r>
              <a:rPr lang="en-US" sz="1100" dirty="0"/>
              <a:t>Summary of change from baseline in type 2 biomarker levels is shown on the slide.</a:t>
            </a:r>
            <a:r>
              <a:rPr lang="en-US" sz="1100" baseline="30000" dirty="0"/>
              <a:t>1</a:t>
            </a:r>
          </a:p>
          <a:p>
            <a:pPr marL="181154" indent="-181154">
              <a:spcBef>
                <a:spcPts val="634"/>
              </a:spcBef>
              <a:buFont typeface="Arial" panose="020B0604020202020204" pitchFamily="34" charset="0"/>
              <a:buChar char="•"/>
            </a:pPr>
            <a:r>
              <a:rPr lang="en-US" sz="1100" dirty="0"/>
              <a:t>Patients who received dupilumab had greater reductions from baseline over the course of the intervention period in the </a:t>
            </a:r>
            <a:r>
              <a:rPr lang="en-US" sz="1100" dirty="0" err="1"/>
              <a:t>FeNO</a:t>
            </a:r>
            <a:r>
              <a:rPr lang="en-US" sz="1100" dirty="0"/>
              <a:t> and levels of total </a:t>
            </a:r>
            <a:r>
              <a:rPr lang="en-US" sz="1100" dirty="0" err="1"/>
              <a:t>IgE</a:t>
            </a:r>
            <a:r>
              <a:rPr lang="en-US" sz="1100" dirty="0"/>
              <a:t>, </a:t>
            </a:r>
            <a:r>
              <a:rPr lang="en-US" sz="1100" dirty="0" err="1"/>
              <a:t>periostin</a:t>
            </a:r>
            <a:r>
              <a:rPr lang="en-US" sz="1100" dirty="0"/>
              <a:t>, eotaxin-3, and TARC than did patients who received matched placebo.</a:t>
            </a:r>
            <a:r>
              <a:rPr lang="en-US" sz="1100" baseline="30000" dirty="0"/>
              <a:t>1 </a:t>
            </a:r>
            <a:r>
              <a:rPr lang="en-US" sz="1100" dirty="0"/>
              <a:t>Transient elevations in blood eosinophil counts were observed in both dupilumab groups; the counts decreased to close to baseline levels by week 52.</a:t>
            </a:r>
            <a:r>
              <a:rPr lang="en-US" sz="1100" baseline="30000" dirty="0"/>
              <a:t>1 </a:t>
            </a:r>
            <a:r>
              <a:rPr lang="en-US" sz="1100" dirty="0"/>
              <a:t>Transient increases were also observed in serum concentrations of eosinophil cationic protein in all intervention groups.</a:t>
            </a:r>
            <a:r>
              <a:rPr lang="en-US" sz="1100" baseline="30000" dirty="0"/>
              <a:t>1</a:t>
            </a:r>
            <a:endParaRPr lang="en-US" baseline="30000" dirty="0"/>
          </a:p>
          <a:p>
            <a:endParaRPr lang="en-US" baseline="30000" dirty="0"/>
          </a:p>
          <a:p>
            <a:r>
              <a:rPr lang="en-US" b="1" dirty="0"/>
              <a:t>Reference:</a:t>
            </a:r>
          </a:p>
          <a:p>
            <a:pPr marL="241539" indent="-241539" defTabSz="966155">
              <a:buFontTx/>
              <a:buAutoNum type="arabicPeriod"/>
              <a:defRPr/>
            </a:pPr>
            <a:r>
              <a:rPr lang="da-DK" sz="1100" dirty="0"/>
              <a:t>Castro M, et al. N Engl J Med. 2018;378(26):2486-2496.</a:t>
            </a:r>
          </a:p>
          <a:p>
            <a:endParaRPr lang="en-US" baseline="0" dirty="0"/>
          </a:p>
        </p:txBody>
      </p:sp>
      <p:sp>
        <p:nvSpPr>
          <p:cNvPr id="4" name="Slide Number Placeholder 3"/>
          <p:cNvSpPr>
            <a:spLocks noGrp="1"/>
          </p:cNvSpPr>
          <p:nvPr>
            <p:ph type="sldNum" sz="quarter" idx="10"/>
          </p:nvPr>
        </p:nvSpPr>
        <p:spPr/>
        <p:txBody>
          <a:bodyPr/>
          <a:lstStyle/>
          <a:p>
            <a:fld id="{1A2A385B-B3A7-44A1-B040-743E307CF7CA}" type="slidenum">
              <a:rPr lang="en-GB" smtClean="0"/>
              <a:t>7</a:t>
            </a:fld>
            <a:endParaRPr lang="en-GB"/>
          </a:p>
        </p:txBody>
      </p:sp>
    </p:spTree>
    <p:extLst>
      <p:ext uri="{BB962C8B-B14F-4D97-AF65-F5344CB8AC3E}">
        <p14:creationId xmlns:p14="http://schemas.microsoft.com/office/powerpoint/2010/main" val="239859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77130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7071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955787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1104901" y="145893"/>
            <a:ext cx="10560050" cy="741347"/>
          </a:xfrm>
        </p:spPr>
        <p:txBody>
          <a:bodyPr/>
          <a:lstStyle/>
          <a:p>
            <a:r>
              <a:rPr lang="en-US"/>
              <a:t>Click to edit master title style</a:t>
            </a:r>
            <a:endParaRPr lang="en-US" dirty="0"/>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11676063" y="6587624"/>
            <a:ext cx="346284" cy="169277"/>
          </a:xfrm>
          <a:prstGeom prst="rect">
            <a:avLst/>
          </a:prstGeom>
        </p:spPr>
        <p:txBody>
          <a:bodyPr vert="horz" wrap="square" lIns="0" tIns="0" rIns="0" bIns="0" anchor="ctr" anchorCtr="0">
            <a:spAutoFit/>
          </a:bodyPr>
          <a:lstStyle>
            <a:lvl1pPr algn="r" eaLnBrk="1" latinLnBrk="0" hangingPunct="1">
              <a:defRPr kumimoji="0" sz="1100">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B21C3444-AF59-4D28-9F7B-2F847D60656B}"/>
              </a:ext>
            </a:extLst>
          </p:cNvPr>
          <p:cNvSpPr>
            <a:spLocks noGrp="1"/>
          </p:cNvSpPr>
          <p:nvPr>
            <p:ph type="body" sz="quarter" idx="10"/>
          </p:nvPr>
        </p:nvSpPr>
        <p:spPr>
          <a:xfrm>
            <a:off x="587376" y="6595505"/>
            <a:ext cx="10514012" cy="138499"/>
          </a:xfrm>
        </p:spPr>
        <p:txBody>
          <a:bodyPr wrap="square" anchor="b">
            <a:spAutoFit/>
          </a:bodyPr>
          <a:lstStyle>
            <a:lvl1pPr>
              <a:spcBef>
                <a:spcPts val="600"/>
              </a:spcBef>
              <a:defRPr sz="1000"/>
            </a:lvl1pPr>
          </a:lstStyle>
          <a:p>
            <a:pPr lvl="0"/>
            <a:r>
              <a:rPr lang="en-US"/>
              <a:t>Edit Master text styles</a:t>
            </a:r>
          </a:p>
        </p:txBody>
      </p:sp>
    </p:spTree>
    <p:extLst>
      <p:ext uri="{BB962C8B-B14F-4D97-AF65-F5344CB8AC3E}">
        <p14:creationId xmlns:p14="http://schemas.microsoft.com/office/powerpoint/2010/main" val="428089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87376" y="1304925"/>
            <a:ext cx="11077576" cy="5184776"/>
          </a:xfrm>
        </p:spPr>
        <p:txBody>
          <a:bodyPr/>
          <a:lstStyle/>
          <a:p>
            <a:pPr lvl="0"/>
            <a:r>
              <a:rPr lang="en-US" dirty="0"/>
              <a:t>Edit Master text styles</a:t>
            </a:r>
          </a:p>
          <a:p>
            <a:pPr lvl="1"/>
            <a:r>
              <a:rPr lang="en-US" dirty="0"/>
              <a:t>Second level</a:t>
            </a:r>
          </a:p>
          <a:p>
            <a:pPr lvl="2"/>
            <a:r>
              <a:rPr lang="en-US" dirty="0"/>
              <a:t>Third level</a:t>
            </a:r>
          </a:p>
          <a:p>
            <a:pPr lvl="3"/>
            <a:r>
              <a:rPr lang="en-US" noProof="0" dirty="0"/>
              <a:t>Fourth level</a:t>
            </a:r>
          </a:p>
        </p:txBody>
      </p:sp>
      <p:sp>
        <p:nvSpPr>
          <p:cNvPr id="5" name="Segnaposto numero diapositiva 4">
            <a:extLst>
              <a:ext uri="{FF2B5EF4-FFF2-40B4-BE49-F238E27FC236}">
                <a16:creationId xmlns:a16="http://schemas.microsoft.com/office/drawing/2014/main" id="{9B3C358E-2D13-4E9F-B116-34C39CE69F48}"/>
              </a:ext>
            </a:extLst>
          </p:cNvPr>
          <p:cNvSpPr>
            <a:spLocks noGrp="1"/>
          </p:cNvSpPr>
          <p:nvPr>
            <p:ph type="sldNum" sz="quarter" idx="4"/>
          </p:nvPr>
        </p:nvSpPr>
        <p:spPr>
          <a:xfrm>
            <a:off x="11676063" y="6587624"/>
            <a:ext cx="346284" cy="169277"/>
          </a:xfrm>
          <a:prstGeom prst="rect">
            <a:avLst/>
          </a:prstGeom>
        </p:spPr>
        <p:txBody>
          <a:bodyPr vert="horz" wrap="square" lIns="0" tIns="0" rIns="0" bIns="0" anchor="ctr" anchorCtr="0">
            <a:spAutoFit/>
          </a:bodyPr>
          <a:lstStyle>
            <a:lvl1pPr algn="r" eaLnBrk="1" latinLnBrk="0" hangingPunct="1">
              <a:defRPr kumimoji="0" sz="1100">
                <a:solidFill>
                  <a:schemeClr val="accent2"/>
                </a:solidFill>
              </a:defRPr>
            </a:lvl1pPr>
            <a:extLst/>
          </a:lstStyle>
          <a:p>
            <a:fld id="{91974DF9-AD47-4691-BA21-BBFCE3637A9A}" type="slidenum">
              <a:rPr lang="en-US" smtClean="0"/>
              <a:pPr/>
              <a:t>‹#›</a:t>
            </a:fld>
            <a:endParaRPr lang="en-US" dirty="0"/>
          </a:p>
        </p:txBody>
      </p:sp>
      <p:sp>
        <p:nvSpPr>
          <p:cNvPr id="6" name="Text Placeholder 5">
            <a:extLst>
              <a:ext uri="{FF2B5EF4-FFF2-40B4-BE49-F238E27FC236}">
                <a16:creationId xmlns:a16="http://schemas.microsoft.com/office/drawing/2014/main" id="{F9CB8FD7-38AB-4DBA-B4EB-54F1AC547A6E}"/>
              </a:ext>
            </a:extLst>
          </p:cNvPr>
          <p:cNvSpPr>
            <a:spLocks noGrp="1"/>
          </p:cNvSpPr>
          <p:nvPr>
            <p:ph type="body" sz="quarter" idx="10"/>
          </p:nvPr>
        </p:nvSpPr>
        <p:spPr>
          <a:xfrm>
            <a:off x="587376" y="6595505"/>
            <a:ext cx="10514012" cy="138499"/>
          </a:xfrm>
        </p:spPr>
        <p:txBody>
          <a:bodyPr wrap="square" anchor="b">
            <a:spAutoFit/>
          </a:bodyPr>
          <a:lstStyle>
            <a:lvl1pPr>
              <a:spcBef>
                <a:spcPts val="600"/>
              </a:spcBef>
              <a:defRPr sz="1000"/>
            </a:lvl1pPr>
          </a:lstStyle>
          <a:p>
            <a:pPr lvl="0"/>
            <a:r>
              <a:rPr lang="en-US"/>
              <a:t>Edit Master text styles</a:t>
            </a:r>
          </a:p>
        </p:txBody>
      </p:sp>
    </p:spTree>
    <p:extLst>
      <p:ext uri="{BB962C8B-B14F-4D97-AF65-F5344CB8AC3E}">
        <p14:creationId xmlns:p14="http://schemas.microsoft.com/office/powerpoint/2010/main" val="318545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165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572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A3A43DF-04A3-4662-88CA-28FDED1CFC09}" type="datetimeFigureOut">
              <a:rPr lang="cs-CZ" smtClean="0"/>
              <a:t>12.06.2024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42610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A3A43DF-04A3-4662-88CA-28FDED1CFC09}" type="datetimeFigureOut">
              <a:rPr lang="cs-CZ" smtClean="0"/>
              <a:t>12.06.2024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9757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A3A43DF-04A3-4662-88CA-28FDED1CFC09}" type="datetimeFigureOut">
              <a:rPr lang="cs-CZ" smtClean="0"/>
              <a:t>12.06.2024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1498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A3A43DF-04A3-4662-88CA-28FDED1CFC09}" type="datetimeFigureOut">
              <a:rPr lang="cs-CZ" smtClean="0"/>
              <a:t>12.06.2024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7379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12.06.2024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0430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12.06.2024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408859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A43DF-04A3-4662-88CA-28FDED1CFC09}" type="datetimeFigureOut">
              <a:rPr lang="cs-CZ" smtClean="0"/>
              <a:t>12.06.2024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58ADA-DDE5-40A5-9BF1-B0BC81F4C7C5}" type="slidenum">
              <a:rPr lang="cs-CZ" smtClean="0"/>
              <a:t>‹#›</a:t>
            </a:fld>
            <a:endParaRPr lang="cs-CZ"/>
          </a:p>
        </p:txBody>
      </p:sp>
    </p:spTree>
    <p:extLst>
      <p:ext uri="{BB962C8B-B14F-4D97-AF65-F5344CB8AC3E}">
        <p14:creationId xmlns:p14="http://schemas.microsoft.com/office/powerpoint/2010/main" val="46425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Power_symbol"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customXml" Target="../ink/ink6.xml"/><Relationship Id="rId1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png"/><Relationship Id="rId17" Type="http://schemas.openxmlformats.org/officeDocument/2006/relationships/customXml" Target="../ink/ink8.xml"/><Relationship Id="rId2" Type="http://schemas.openxmlformats.org/officeDocument/2006/relationships/image" Target="../media/image53.png"/><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70.png"/><Relationship Id="rId4" Type="http://schemas.openxmlformats.org/officeDocument/2006/relationships/image" Target="../media/image410.png"/><Relationship Id="rId9" Type="http://schemas.openxmlformats.org/officeDocument/2006/relationships/customXml" Target="../ink/ink4.xml"/><Relationship Id="rId1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tiff"/><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png"/><Relationship Id="rId12" Type="http://schemas.openxmlformats.org/officeDocument/2006/relationships/image" Target="../media/image23.emf"/><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emf"/><Relationship Id="rId29"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emf"/><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tiff"/><Relationship Id="rId19" Type="http://schemas.openxmlformats.org/officeDocument/2006/relationships/image" Target="../media/image30.png"/><Relationship Id="rId31" Type="http://schemas.openxmlformats.org/officeDocument/2006/relationships/image" Target="../media/image42.tiff"/><Relationship Id="rId4" Type="http://schemas.openxmlformats.org/officeDocument/2006/relationships/image" Target="../media/image15.emf"/><Relationship Id="rId9" Type="http://schemas.openxmlformats.org/officeDocument/2006/relationships/image" Target="../media/image20.tiff"/><Relationship Id="rId14" Type="http://schemas.openxmlformats.org/officeDocument/2006/relationships/image" Target="../media/image25.tiff"/><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377372"/>
            <a:ext cx="9144000" cy="2387600"/>
          </a:xfrm>
        </p:spPr>
        <p:txBody>
          <a:bodyPr vert="horz" lIns="91440" tIns="45720" rIns="91440" bIns="45720" rtlCol="0" anchor="ctr">
            <a:normAutofit/>
            <a:scene3d>
              <a:camera prst="orthographicFront"/>
              <a:lightRig rig="threePt" dir="t"/>
            </a:scene3d>
            <a:sp3d extrusionH="57150">
              <a:bevelT w="82550" h="38100" prst="coolSlant"/>
            </a:sp3d>
          </a:bodyPr>
          <a:lstStyle/>
          <a:p>
            <a:r>
              <a:rPr lang="cs-CZ" sz="6600" b="1" dirty="0">
                <a:solidFill>
                  <a:srgbClr val="FF0000"/>
                </a:solidFill>
                <a:effectLst>
                  <a:outerShdw blurRad="38100" dist="38100" dir="2700000" algn="tl">
                    <a:srgbClr val="000000">
                      <a:alpha val="43137"/>
                    </a:srgbClr>
                  </a:outerShdw>
                </a:effectLst>
                <a:latin typeface="+mn-lt"/>
                <a:cs typeface="Calibri Light"/>
              </a:rPr>
              <a:t>První klinické zkušenosti s </a:t>
            </a:r>
            <a:r>
              <a:rPr lang="cs-CZ" sz="6600" b="1" dirty="0" err="1">
                <a:solidFill>
                  <a:srgbClr val="FF0000"/>
                </a:solidFill>
                <a:effectLst>
                  <a:outerShdw blurRad="38100" dist="38100" dir="2700000" algn="tl">
                    <a:srgbClr val="000000">
                      <a:alpha val="43137"/>
                    </a:srgbClr>
                  </a:outerShdw>
                </a:effectLst>
                <a:latin typeface="+mn-lt"/>
                <a:cs typeface="Calibri Light"/>
              </a:rPr>
              <a:t>dupilumabem</a:t>
            </a:r>
            <a:endParaRPr lang="cs-CZ" sz="6600" b="1" dirty="0">
              <a:solidFill>
                <a:srgbClr val="FF0000"/>
              </a:solidFill>
              <a:effectLst>
                <a:outerShdw blurRad="38100" dist="38100" dir="2700000" algn="tl">
                  <a:srgbClr val="000000">
                    <a:alpha val="43137"/>
                  </a:srgbClr>
                </a:outerShdw>
              </a:effectLst>
              <a:latin typeface="+mn-lt"/>
              <a:cs typeface="Calibri Light"/>
            </a:endParaRPr>
          </a:p>
        </p:txBody>
      </p:sp>
      <p:sp>
        <p:nvSpPr>
          <p:cNvPr id="3" name="Podnadpis 2"/>
          <p:cNvSpPr>
            <a:spLocks noGrp="1"/>
          </p:cNvSpPr>
          <p:nvPr>
            <p:ph type="subTitle" idx="1"/>
          </p:nvPr>
        </p:nvSpPr>
        <p:spPr>
          <a:xfrm>
            <a:off x="1524000" y="6014893"/>
            <a:ext cx="9144000" cy="495042"/>
          </a:xfrm>
        </p:spPr>
        <p:txBody>
          <a:bodyPr vert="horz" lIns="91440" tIns="45720" rIns="91440" bIns="45720" rtlCol="0" anchor="t">
            <a:normAutofit/>
          </a:bodyPr>
          <a:lstStyle/>
          <a:p>
            <a:r>
              <a:rPr lang="cs-CZ">
                <a:cs typeface="Calibri"/>
              </a:rPr>
              <a:t>Vratislav Sedlák, Jakub Novosad, Irena Krčmová, Pavla </a:t>
            </a:r>
            <a:r>
              <a:rPr lang="cs-CZ" err="1">
                <a:cs typeface="Calibri"/>
              </a:rPr>
              <a:t>Čižínská</a:t>
            </a:r>
            <a:endParaRPr lang="cs-CZ" err="1"/>
          </a:p>
        </p:txBody>
      </p:sp>
      <p:pic>
        <p:nvPicPr>
          <p:cNvPr id="4" name="Picture 4">
            <a:extLst>
              <a:ext uri="{FF2B5EF4-FFF2-40B4-BE49-F238E27FC236}">
                <a16:creationId xmlns:a16="http://schemas.microsoft.com/office/drawing/2014/main" id="{93907D9D-2F99-4393-8981-47E03E915D4C}"/>
              </a:ext>
            </a:extLst>
          </p:cNvPr>
          <p:cNvPicPr>
            <a:picLocks noChangeAspect="1"/>
          </p:cNvPicPr>
          <p:nvPr/>
        </p:nvPicPr>
        <p:blipFill>
          <a:blip r:embed="rId2"/>
          <a:stretch>
            <a:fillRect/>
          </a:stretch>
        </p:blipFill>
        <p:spPr>
          <a:xfrm>
            <a:off x="4274526" y="2870528"/>
            <a:ext cx="3644590" cy="2426496"/>
          </a:xfrm>
          <a:prstGeom prst="rect">
            <a:avLst/>
          </a:prstGeom>
        </p:spPr>
      </p:pic>
      <p:sp>
        <p:nvSpPr>
          <p:cNvPr id="6" name="TextovéPole 5">
            <a:extLst>
              <a:ext uri="{FF2B5EF4-FFF2-40B4-BE49-F238E27FC236}">
                <a16:creationId xmlns:a16="http://schemas.microsoft.com/office/drawing/2014/main" id="{B3B1B394-681C-387B-ACEE-E49739E08EC3}"/>
              </a:ext>
            </a:extLst>
          </p:cNvPr>
          <p:cNvSpPr txBox="1"/>
          <p:nvPr/>
        </p:nvSpPr>
        <p:spPr>
          <a:xfrm>
            <a:off x="3047281" y="3244334"/>
            <a:ext cx="6094562" cy="369332"/>
          </a:xfrm>
          <a:prstGeom prst="rect">
            <a:avLst/>
          </a:prstGeom>
          <a:noFill/>
        </p:spPr>
        <p:txBody>
          <a:bodyPr wrap="square">
            <a:spAutoFit/>
          </a:bodyPr>
          <a:lstStyle/>
          <a:p>
            <a:endParaRPr lang="cs-CZ"/>
          </a:p>
        </p:txBody>
      </p:sp>
    </p:spTree>
    <p:extLst>
      <p:ext uri="{BB962C8B-B14F-4D97-AF65-F5344CB8AC3E}">
        <p14:creationId xmlns:p14="http://schemas.microsoft.com/office/powerpoint/2010/main" val="379952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2457F0-F48D-48DF-94A2-F84E6FBC011B}"/>
              </a:ext>
            </a:extLst>
          </p:cNvPr>
          <p:cNvSpPr>
            <a:spLocks noGrp="1"/>
          </p:cNvSpPr>
          <p:nvPr>
            <p:ph type="title"/>
          </p:nvPr>
        </p:nvSpPr>
        <p:spPr>
          <a:xfrm>
            <a:off x="745067" y="331258"/>
            <a:ext cx="10515600" cy="1325563"/>
          </a:xfrm>
        </p:spPr>
        <p:txBody>
          <a:bodyPr>
            <a:scene3d>
              <a:camera prst="orthographicFront"/>
              <a:lightRig rig="threePt" dir="t"/>
            </a:scene3d>
            <a:sp3d extrusionH="57150">
              <a:bevelT w="82550" h="38100" prst="coolSlant"/>
            </a:sp3d>
          </a:bodyPr>
          <a:lstStyle/>
          <a:p>
            <a:r>
              <a:rPr lang="cs-CZ" b="1" dirty="0">
                <a:solidFill>
                  <a:srgbClr val="FF0000"/>
                </a:solidFill>
                <a:effectLst>
                  <a:outerShdw blurRad="38100" dist="38100" dir="2700000" algn="tl">
                    <a:srgbClr val="000000">
                      <a:alpha val="43137"/>
                    </a:srgbClr>
                  </a:outerShdw>
                </a:effectLst>
                <a:latin typeface="+mn-lt"/>
                <a:cs typeface="Calibri Light"/>
              </a:rPr>
              <a:t>Čistá indikace dermatologa - ekzém</a:t>
            </a:r>
            <a:endParaRPr lang="cs-CZ" b="1" dirty="0">
              <a:solidFill>
                <a:srgbClr val="FF0000"/>
              </a:solidFill>
              <a:effectLst>
                <a:outerShdw blurRad="38100" dist="38100" dir="2700000" algn="tl">
                  <a:srgbClr val="000000">
                    <a:alpha val="43137"/>
                  </a:srgbClr>
                </a:outerShdw>
              </a:effectLst>
              <a:latin typeface="+mn-lt"/>
            </a:endParaRPr>
          </a:p>
        </p:txBody>
      </p:sp>
      <p:sp>
        <p:nvSpPr>
          <p:cNvPr id="3" name="Zástupný obsah 2">
            <a:extLst>
              <a:ext uri="{FF2B5EF4-FFF2-40B4-BE49-F238E27FC236}">
                <a16:creationId xmlns:a16="http://schemas.microsoft.com/office/drawing/2014/main" id="{1EF89769-2DA5-44C4-B973-DEC39A333D75}"/>
              </a:ext>
            </a:extLst>
          </p:cNvPr>
          <p:cNvSpPr>
            <a:spLocks noGrp="1"/>
          </p:cNvSpPr>
          <p:nvPr>
            <p:ph idx="1"/>
          </p:nvPr>
        </p:nvSpPr>
        <p:spPr>
          <a:xfrm>
            <a:off x="838199" y="1825625"/>
            <a:ext cx="10930467" cy="4351338"/>
          </a:xfrm>
        </p:spPr>
        <p:txBody>
          <a:bodyPr vert="horz" lIns="91440" tIns="45720" rIns="91440" bIns="45720" rtlCol="0" anchor="t">
            <a:normAutofit/>
          </a:bodyPr>
          <a:lstStyle/>
          <a:p>
            <a:pPr marL="0" indent="0">
              <a:buNone/>
            </a:pPr>
            <a:r>
              <a:rPr lang="cs-CZ" dirty="0">
                <a:cs typeface="Calibri"/>
              </a:rPr>
              <a:t>muž 49 let - astma </a:t>
            </a:r>
            <a:r>
              <a:rPr lang="cs-CZ" b="1" dirty="0">
                <a:cs typeface="Calibri"/>
              </a:rPr>
              <a:t>středně těžké </a:t>
            </a:r>
            <a:r>
              <a:rPr lang="cs-CZ" dirty="0">
                <a:cs typeface="Calibri"/>
              </a:rPr>
              <a:t>perzistující </a:t>
            </a:r>
            <a:endParaRPr lang="cs-CZ" dirty="0"/>
          </a:p>
          <a:p>
            <a:pPr marL="457200" indent="-457200"/>
            <a:r>
              <a:rPr lang="cs-CZ" b="1" dirty="0" err="1">
                <a:cs typeface="Calibri"/>
              </a:rPr>
              <a:t>IgE</a:t>
            </a:r>
            <a:r>
              <a:rPr lang="cs-CZ" b="1" dirty="0">
                <a:cs typeface="Calibri"/>
              </a:rPr>
              <a:t> 7144</a:t>
            </a:r>
            <a:r>
              <a:rPr lang="cs-CZ" dirty="0">
                <a:cs typeface="Calibri"/>
              </a:rPr>
              <a:t>, </a:t>
            </a:r>
            <a:r>
              <a:rPr lang="cs-CZ" b="1" dirty="0" err="1">
                <a:cs typeface="Calibri"/>
              </a:rPr>
              <a:t>Eos</a:t>
            </a:r>
            <a:r>
              <a:rPr lang="cs-CZ" b="1" dirty="0">
                <a:cs typeface="Calibri"/>
              </a:rPr>
              <a:t> 660</a:t>
            </a:r>
            <a:r>
              <a:rPr lang="cs-CZ" dirty="0">
                <a:cs typeface="Calibri"/>
              </a:rPr>
              <a:t>, FEV1 100%, ACT 25, </a:t>
            </a:r>
            <a:r>
              <a:rPr lang="cs-CZ" dirty="0" err="1">
                <a:cs typeface="Calibri"/>
              </a:rPr>
              <a:t>FeNO</a:t>
            </a:r>
            <a:r>
              <a:rPr lang="cs-CZ" dirty="0">
                <a:cs typeface="Calibri"/>
              </a:rPr>
              <a:t> ?, </a:t>
            </a:r>
            <a:r>
              <a:rPr lang="cs-CZ" dirty="0" err="1">
                <a:cs typeface="Calibri"/>
              </a:rPr>
              <a:t>low</a:t>
            </a:r>
            <a:r>
              <a:rPr lang="cs-CZ" dirty="0">
                <a:cs typeface="Calibri"/>
              </a:rPr>
              <a:t> ICS+LABA, antihistaminikum, lokální nasální steroidy, potravin. alergie</a:t>
            </a:r>
          </a:p>
          <a:p>
            <a:pPr marL="457200" indent="-457200"/>
            <a:r>
              <a:rPr lang="cs-CZ" dirty="0">
                <a:cs typeface="Calibri"/>
              </a:rPr>
              <a:t>Ekzém od dětství, lokální léčba bez efektu, </a:t>
            </a:r>
            <a:r>
              <a:rPr lang="cs-CZ" dirty="0" err="1">
                <a:cs typeface="Calibri"/>
              </a:rPr>
              <a:t>medrol</a:t>
            </a:r>
            <a:r>
              <a:rPr lang="cs-CZ" dirty="0">
                <a:cs typeface="Calibri"/>
              </a:rPr>
              <a:t> při vzplanutí ekzému, nakonec </a:t>
            </a:r>
            <a:r>
              <a:rPr lang="cs-CZ" dirty="0" err="1">
                <a:cs typeface="Calibri"/>
              </a:rPr>
              <a:t>cyclosporin</a:t>
            </a:r>
            <a:r>
              <a:rPr lang="cs-CZ" dirty="0">
                <a:cs typeface="Calibri"/>
              </a:rPr>
              <a:t> A bez efektu, splývající ložiska</a:t>
            </a:r>
          </a:p>
          <a:p>
            <a:pPr marL="457200" indent="-457200"/>
            <a:r>
              <a:rPr lang="cs-CZ" dirty="0">
                <a:cs typeface="Calibri"/>
              </a:rPr>
              <a:t>Zahájení 10/2019 - dosud - </a:t>
            </a:r>
            <a:r>
              <a:rPr lang="cs-CZ" b="1" dirty="0">
                <a:cs typeface="Calibri"/>
              </a:rPr>
              <a:t>ekzém vymizel</a:t>
            </a:r>
            <a:r>
              <a:rPr lang="cs-CZ" dirty="0">
                <a:cs typeface="Calibri"/>
              </a:rPr>
              <a:t>, steroidy 0, astma pod kontrolou</a:t>
            </a:r>
          </a:p>
          <a:p>
            <a:pPr marL="457200" indent="-457200"/>
            <a:endParaRPr lang="cs-CZ" dirty="0">
              <a:cs typeface="Calibri"/>
            </a:endParaRPr>
          </a:p>
          <a:p>
            <a:pPr marL="0" indent="0">
              <a:buNone/>
            </a:pPr>
            <a:r>
              <a:rPr lang="cs-CZ" dirty="0">
                <a:cs typeface="Calibri"/>
              </a:rPr>
              <a:t>Ve FNHK je 16 pacientů sledováno Kožní klinikou a léčeno </a:t>
            </a:r>
            <a:r>
              <a:rPr lang="cs-CZ" dirty="0" err="1">
                <a:cs typeface="Calibri"/>
              </a:rPr>
              <a:t>dupilumabem</a:t>
            </a:r>
            <a:endParaRPr lang="cs-CZ" dirty="0">
              <a:cs typeface="Calibri"/>
            </a:endParaRPr>
          </a:p>
          <a:p>
            <a:pPr marL="457200" indent="-457200"/>
            <a:endParaRPr lang="cs-CZ" dirty="0">
              <a:cs typeface="Calibri"/>
            </a:endParaRPr>
          </a:p>
          <a:p>
            <a:endParaRPr lang="cs-CZ" dirty="0">
              <a:cs typeface="Calibri"/>
            </a:endParaRPr>
          </a:p>
          <a:p>
            <a:endParaRPr lang="cs-CZ" dirty="0">
              <a:cs typeface="Calibri"/>
            </a:endParaRPr>
          </a:p>
        </p:txBody>
      </p:sp>
    </p:spTree>
    <p:extLst>
      <p:ext uri="{BB962C8B-B14F-4D97-AF65-F5344CB8AC3E}">
        <p14:creationId xmlns:p14="http://schemas.microsoft.com/office/powerpoint/2010/main" val="322836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Demografie</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632550914"/>
              </p:ext>
            </p:extLst>
          </p:nvPr>
        </p:nvGraphicFramePr>
        <p:xfrm>
          <a:off x="316832" y="1237414"/>
          <a:ext cx="11250807" cy="5200152"/>
        </p:xfrm>
        <a:graphic>
          <a:graphicData uri="http://schemas.openxmlformats.org/drawingml/2006/table">
            <a:tbl>
              <a:tblPr firstRow="1" bandRow="1">
                <a:tableStyleId>{5C22544A-7EE6-4342-B048-85BDC9FD1C3A}</a:tableStyleId>
              </a:tblPr>
              <a:tblGrid>
                <a:gridCol w="691248">
                  <a:extLst>
                    <a:ext uri="{9D8B030D-6E8A-4147-A177-3AD203B41FA5}">
                      <a16:colId xmlns:a16="http://schemas.microsoft.com/office/drawing/2014/main" val="3950478504"/>
                    </a:ext>
                  </a:extLst>
                </a:gridCol>
                <a:gridCol w="1122947">
                  <a:extLst>
                    <a:ext uri="{9D8B030D-6E8A-4147-A177-3AD203B41FA5}">
                      <a16:colId xmlns:a16="http://schemas.microsoft.com/office/drawing/2014/main" val="1166029877"/>
                    </a:ext>
                  </a:extLst>
                </a:gridCol>
                <a:gridCol w="988964">
                  <a:extLst>
                    <a:ext uri="{9D8B030D-6E8A-4147-A177-3AD203B41FA5}">
                      <a16:colId xmlns:a16="http://schemas.microsoft.com/office/drawing/2014/main" val="3156174601"/>
                    </a:ext>
                  </a:extLst>
                </a:gridCol>
                <a:gridCol w="1055956">
                  <a:extLst>
                    <a:ext uri="{9D8B030D-6E8A-4147-A177-3AD203B41FA5}">
                      <a16:colId xmlns:a16="http://schemas.microsoft.com/office/drawing/2014/main" val="3342398326"/>
                    </a:ext>
                  </a:extLst>
                </a:gridCol>
                <a:gridCol w="1055956">
                  <a:extLst>
                    <a:ext uri="{9D8B030D-6E8A-4147-A177-3AD203B41FA5}">
                      <a16:colId xmlns:a16="http://schemas.microsoft.com/office/drawing/2014/main" val="1515742272"/>
                    </a:ext>
                  </a:extLst>
                </a:gridCol>
                <a:gridCol w="1055956">
                  <a:extLst>
                    <a:ext uri="{9D8B030D-6E8A-4147-A177-3AD203B41FA5}">
                      <a16:colId xmlns:a16="http://schemas.microsoft.com/office/drawing/2014/main" val="3569798661"/>
                    </a:ext>
                  </a:extLst>
                </a:gridCol>
                <a:gridCol w="1055956">
                  <a:extLst>
                    <a:ext uri="{9D8B030D-6E8A-4147-A177-3AD203B41FA5}">
                      <a16:colId xmlns:a16="http://schemas.microsoft.com/office/drawing/2014/main" val="323019117"/>
                    </a:ext>
                  </a:extLst>
                </a:gridCol>
                <a:gridCol w="1055956">
                  <a:extLst>
                    <a:ext uri="{9D8B030D-6E8A-4147-A177-3AD203B41FA5}">
                      <a16:colId xmlns:a16="http://schemas.microsoft.com/office/drawing/2014/main" val="1889594432"/>
                    </a:ext>
                  </a:extLst>
                </a:gridCol>
                <a:gridCol w="1055956">
                  <a:extLst>
                    <a:ext uri="{9D8B030D-6E8A-4147-A177-3AD203B41FA5}">
                      <a16:colId xmlns:a16="http://schemas.microsoft.com/office/drawing/2014/main" val="391986984"/>
                    </a:ext>
                  </a:extLst>
                </a:gridCol>
                <a:gridCol w="1055956">
                  <a:extLst>
                    <a:ext uri="{9D8B030D-6E8A-4147-A177-3AD203B41FA5}">
                      <a16:colId xmlns:a16="http://schemas.microsoft.com/office/drawing/2014/main" val="772294603"/>
                    </a:ext>
                  </a:extLst>
                </a:gridCol>
                <a:gridCol w="1055956">
                  <a:extLst>
                    <a:ext uri="{9D8B030D-6E8A-4147-A177-3AD203B41FA5}">
                      <a16:colId xmlns:a16="http://schemas.microsoft.com/office/drawing/2014/main" val="2472733645"/>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a:t>Sex</a:t>
                      </a:r>
                    </a:p>
                  </a:txBody>
                  <a:tcPr/>
                </a:tc>
                <a:tc>
                  <a:txBody>
                    <a:bodyPr/>
                    <a:lstStyle/>
                    <a:p>
                      <a:pPr algn="ctr"/>
                      <a:r>
                        <a:rPr lang="cs-CZ"/>
                        <a:t>Věk</a:t>
                      </a:r>
                    </a:p>
                  </a:txBody>
                  <a:tcPr/>
                </a:tc>
                <a:tc>
                  <a:txBody>
                    <a:bodyPr/>
                    <a:lstStyle/>
                    <a:p>
                      <a:pPr algn="ctr"/>
                      <a:r>
                        <a:rPr lang="cs-CZ"/>
                        <a:t>OCS/AE</a:t>
                      </a:r>
                    </a:p>
                  </a:txBody>
                  <a:tcPr/>
                </a:tc>
                <a:tc>
                  <a:txBody>
                    <a:bodyPr/>
                    <a:lstStyle/>
                    <a:p>
                      <a:pPr algn="ctr"/>
                      <a:r>
                        <a:rPr lang="cs-CZ"/>
                        <a:t>FEV1</a:t>
                      </a:r>
                    </a:p>
                  </a:txBody>
                  <a:tcPr/>
                </a:tc>
                <a:tc>
                  <a:txBody>
                    <a:bodyPr/>
                    <a:lstStyle/>
                    <a:p>
                      <a:pPr algn="ctr"/>
                      <a:r>
                        <a:rPr lang="cs-CZ"/>
                        <a:t>ACT</a:t>
                      </a:r>
                    </a:p>
                  </a:txBody>
                  <a:tcPr/>
                </a:tc>
                <a:tc>
                  <a:txBody>
                    <a:bodyPr/>
                    <a:lstStyle/>
                    <a:p>
                      <a:pPr algn="ctr"/>
                      <a:r>
                        <a:rPr lang="cs-CZ" err="1"/>
                        <a:t>FeNO</a:t>
                      </a:r>
                    </a:p>
                  </a:txBody>
                  <a:tcPr/>
                </a:tc>
                <a:tc>
                  <a:txBody>
                    <a:bodyPr/>
                    <a:lstStyle/>
                    <a:p>
                      <a:pPr lvl="0" algn="ctr">
                        <a:buNone/>
                      </a:pPr>
                      <a:r>
                        <a:rPr lang="cs-CZ"/>
                        <a:t>EOS</a:t>
                      </a:r>
                    </a:p>
                  </a:txBody>
                  <a:tcPr/>
                </a:tc>
                <a:tc>
                  <a:txBody>
                    <a:bodyPr/>
                    <a:lstStyle/>
                    <a:p>
                      <a:pPr lvl="0" algn="ctr">
                        <a:buNone/>
                      </a:pPr>
                      <a:r>
                        <a:rPr lang="cs-CZ" err="1"/>
                        <a:t>IgE</a:t>
                      </a:r>
                    </a:p>
                  </a:txBody>
                  <a:tcPr/>
                </a:tc>
                <a:tc>
                  <a:txBody>
                    <a:bodyPr/>
                    <a:lstStyle/>
                    <a:p>
                      <a:pPr lvl="0" algn="ctr">
                        <a:buNone/>
                      </a:pPr>
                      <a:r>
                        <a:rPr lang="cs-CZ"/>
                        <a:t>Switch</a:t>
                      </a:r>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sz="1600" dirty="0"/>
                        <a:t>Kožní/UKIA</a:t>
                      </a:r>
                      <a:endParaRPr lang="cs-CZ" dirty="0"/>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ANO</a:t>
                      </a:r>
                    </a:p>
                  </a:txBody>
                  <a:tcPr anchor="ctr">
                    <a:solidFill>
                      <a:srgbClr val="ED7D31"/>
                    </a:solidFill>
                  </a:tcPr>
                </a:tc>
                <a:tc>
                  <a:txBody>
                    <a:bodyPr/>
                    <a:lstStyle/>
                    <a:p>
                      <a:pPr algn="ctr"/>
                      <a:r>
                        <a:rPr lang="cs-CZ"/>
                        <a:t>82%</a:t>
                      </a:r>
                    </a:p>
                  </a:txBody>
                  <a:tcPr anchor="ctr"/>
                </a:tc>
                <a:tc>
                  <a:txBody>
                    <a:bodyPr/>
                    <a:lstStyle/>
                    <a:p>
                      <a:pPr algn="ctr"/>
                      <a:r>
                        <a:rPr lang="cs-CZ" i="1"/>
                        <a:t>10</a:t>
                      </a:r>
                    </a:p>
                  </a:txBody>
                  <a:tcPr anchor="ctr"/>
                </a:tc>
                <a:tc>
                  <a:txBody>
                    <a:bodyPr/>
                    <a:lstStyle/>
                    <a:p>
                      <a:pPr algn="ctr"/>
                      <a:r>
                        <a:rPr lang="cs-CZ"/>
                        <a:t>?</a:t>
                      </a:r>
                    </a:p>
                  </a:txBody>
                  <a:tcPr anchor="ctr"/>
                </a:tc>
                <a:tc>
                  <a:txBody>
                    <a:bodyPr/>
                    <a:lstStyle/>
                    <a:p>
                      <a:pPr lvl="0" algn="ctr">
                        <a:buNone/>
                      </a:pPr>
                      <a:r>
                        <a:rPr lang="cs-CZ"/>
                        <a:t>550</a:t>
                      </a:r>
                    </a:p>
                  </a:txBody>
                  <a:tcPr anchor="ctr"/>
                </a:tc>
                <a:tc>
                  <a:txBody>
                    <a:bodyPr/>
                    <a:lstStyle/>
                    <a:p>
                      <a:pPr lvl="0" algn="ctr">
                        <a:buNone/>
                      </a:pPr>
                      <a:r>
                        <a:rPr lang="cs-CZ"/>
                        <a:t>≥20 tis.</a:t>
                      </a:r>
                    </a:p>
                  </a:txBody>
                  <a:tcPr anchor="ctr"/>
                </a:tc>
                <a:tc>
                  <a:txBody>
                    <a:bodyPr/>
                    <a:lstStyle/>
                    <a:p>
                      <a:pPr lvl="0" algn="ctr">
                        <a:buNone/>
                      </a:pPr>
                      <a:r>
                        <a:rPr lang="cs-CZ"/>
                        <a:t>NE</a:t>
                      </a:r>
                    </a:p>
                  </a:txBody>
                  <a:tcPr anchor="ct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a:t>35%</a:t>
                      </a:r>
                    </a:p>
                  </a:txBody>
                  <a:tcPr anchor="ctr"/>
                </a:tc>
                <a:tc>
                  <a:txBody>
                    <a:bodyPr/>
                    <a:lstStyle/>
                    <a:p>
                      <a:pPr algn="ctr"/>
                      <a:r>
                        <a:rPr lang="cs-CZ"/>
                        <a:t>15</a:t>
                      </a:r>
                    </a:p>
                  </a:txBody>
                  <a:tcPr anchor="ctr"/>
                </a:tc>
                <a:tc>
                  <a:txBody>
                    <a:bodyPr/>
                    <a:lstStyle/>
                    <a:p>
                      <a:pPr algn="ctr"/>
                      <a:r>
                        <a:rPr lang="cs-CZ"/>
                        <a:t>25</a:t>
                      </a:r>
                    </a:p>
                  </a:txBody>
                  <a:tcPr anchor="ctr"/>
                </a:tc>
                <a:tc>
                  <a:txBody>
                    <a:bodyPr/>
                    <a:lstStyle/>
                    <a:p>
                      <a:pPr lvl="0" algn="ctr">
                        <a:buNone/>
                      </a:pPr>
                      <a:r>
                        <a:rPr lang="cs-CZ" i="1"/>
                        <a:t>400</a:t>
                      </a:r>
                    </a:p>
                  </a:txBody>
                  <a:tcPr anchor="ctr"/>
                </a:tc>
                <a:tc>
                  <a:txBody>
                    <a:bodyPr/>
                    <a:lstStyle/>
                    <a:p>
                      <a:pPr lvl="0" algn="ctr">
                        <a:buNone/>
                      </a:pPr>
                      <a:r>
                        <a:rPr lang="cs-CZ"/>
                        <a:t>4989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57</a:t>
                      </a:r>
                    </a:p>
                  </a:txBody>
                  <a:tcPr anchor="ctr"/>
                </a:tc>
                <a:tc>
                  <a:txBody>
                    <a:bodyPr/>
                    <a:lstStyle/>
                    <a:p>
                      <a:pPr algn="ctr"/>
                      <a:r>
                        <a:rPr lang="cs-CZ"/>
                        <a:t>Časté AE</a:t>
                      </a:r>
                    </a:p>
                  </a:txBody>
                  <a:tcPr anchor="ctr"/>
                </a:tc>
                <a:tc>
                  <a:txBody>
                    <a:bodyPr/>
                    <a:lstStyle/>
                    <a:p>
                      <a:pPr algn="ctr"/>
                      <a:r>
                        <a:rPr lang="cs-CZ"/>
                        <a:t>55%</a:t>
                      </a:r>
                    </a:p>
                  </a:txBody>
                  <a:tcPr anchor="ctr"/>
                </a:tc>
                <a:tc>
                  <a:txBody>
                    <a:bodyPr/>
                    <a:lstStyle/>
                    <a:p>
                      <a:pPr algn="ctr"/>
                      <a:r>
                        <a:rPr lang="cs-CZ" i="1"/>
                        <a:t>10</a:t>
                      </a:r>
                    </a:p>
                  </a:txBody>
                  <a:tcPr anchor="ctr"/>
                </a:tc>
                <a:tc>
                  <a:txBody>
                    <a:bodyPr/>
                    <a:lstStyle/>
                    <a:p>
                      <a:pPr algn="ctr"/>
                      <a:r>
                        <a:rPr lang="cs-CZ"/>
                        <a:t>46</a:t>
                      </a:r>
                    </a:p>
                  </a:txBody>
                  <a:tcPr anchor="ctr"/>
                </a:tc>
                <a:tc>
                  <a:txBody>
                    <a:bodyPr/>
                    <a:lstStyle/>
                    <a:p>
                      <a:pPr lvl="0" algn="ctr">
                        <a:buNone/>
                      </a:pPr>
                      <a:r>
                        <a:rPr lang="cs-CZ"/>
                        <a:t>1160</a:t>
                      </a:r>
                    </a:p>
                  </a:txBody>
                  <a:tcPr anchor="ctr"/>
                </a:tc>
                <a:tc>
                  <a:txBody>
                    <a:bodyPr/>
                    <a:lstStyle/>
                    <a:p>
                      <a:pPr lvl="0" algn="ctr">
                        <a:buNone/>
                      </a:pPr>
                      <a:r>
                        <a:rPr lang="cs-CZ"/>
                        <a:t>62</a:t>
                      </a:r>
                    </a:p>
                  </a:txBody>
                  <a:tcPr anchor="ctr"/>
                </a:tc>
                <a:tc>
                  <a:txBody>
                    <a:bodyPr/>
                    <a:lstStyle/>
                    <a:p>
                      <a:pPr lvl="0" algn="ctr">
                        <a:buNone/>
                      </a:pPr>
                      <a:r>
                        <a:rPr lang="cs-CZ"/>
                        <a:t>NE</a:t>
                      </a:r>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a:t>25%</a:t>
                      </a:r>
                    </a:p>
                  </a:txBody>
                  <a:tcPr anchor="ctr"/>
                </a:tc>
                <a:tc>
                  <a:txBody>
                    <a:bodyPr/>
                    <a:lstStyle/>
                    <a:p>
                      <a:pPr algn="ctr"/>
                      <a:r>
                        <a:rPr lang="cs-CZ"/>
                        <a:t>8</a:t>
                      </a:r>
                    </a:p>
                  </a:txBody>
                  <a:tcPr anchor="ctr"/>
                </a:tc>
                <a:tc>
                  <a:txBody>
                    <a:bodyPr/>
                    <a:lstStyle/>
                    <a:p>
                      <a:pPr algn="ctr"/>
                      <a:r>
                        <a:rPr lang="cs-CZ"/>
                        <a:t>71</a:t>
                      </a:r>
                    </a:p>
                  </a:txBody>
                  <a:tcPr anchor="ctr"/>
                </a:tc>
                <a:tc>
                  <a:txBody>
                    <a:bodyPr/>
                    <a:lstStyle/>
                    <a:p>
                      <a:pPr lvl="0" algn="ctr">
                        <a:buNone/>
                      </a:pPr>
                      <a:r>
                        <a:rPr lang="cs-CZ"/>
                        <a:t>91</a:t>
                      </a:r>
                    </a:p>
                  </a:txBody>
                  <a:tcPr anchor="ctr"/>
                </a:tc>
                <a:tc>
                  <a:txBody>
                    <a:bodyPr/>
                    <a:lstStyle/>
                    <a:p>
                      <a:pPr lvl="0" algn="ctr">
                        <a:buNone/>
                      </a:pPr>
                      <a:r>
                        <a:rPr lang="cs-CZ"/>
                        <a:t>689</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785934743"/>
                  </a:ext>
                </a:extLst>
              </a:tr>
              <a:tr h="531985">
                <a:tc>
                  <a:txBody>
                    <a:bodyPr/>
                    <a:lstStyle/>
                    <a:p>
                      <a:pPr algn="ct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39</a:t>
                      </a:r>
                    </a:p>
                  </a:txBody>
                  <a:tcPr anchor="ctr"/>
                </a:tc>
                <a:tc>
                  <a:txBody>
                    <a:bodyPr/>
                    <a:lstStyle/>
                    <a:p>
                      <a:pPr algn="ctr"/>
                      <a:r>
                        <a:rPr lang="cs-CZ"/>
                        <a:t>Časté AE</a:t>
                      </a:r>
                    </a:p>
                  </a:txBody>
                  <a:tcPr anchor="ctr"/>
                </a:tc>
                <a:tc>
                  <a:txBody>
                    <a:bodyPr/>
                    <a:lstStyle/>
                    <a:p>
                      <a:pPr algn="ctr"/>
                      <a:r>
                        <a:rPr lang="cs-CZ"/>
                        <a:t>42%</a:t>
                      </a:r>
                    </a:p>
                  </a:txBody>
                  <a:tcPr anchor="ctr"/>
                </a:tc>
                <a:tc>
                  <a:txBody>
                    <a:bodyPr/>
                    <a:lstStyle/>
                    <a:p>
                      <a:pPr algn="ctr"/>
                      <a:r>
                        <a:rPr lang="cs-CZ"/>
                        <a:t>7</a:t>
                      </a:r>
                    </a:p>
                  </a:txBody>
                  <a:tcPr anchor="ctr"/>
                </a:tc>
                <a:tc>
                  <a:txBody>
                    <a:bodyPr/>
                    <a:lstStyle/>
                    <a:p>
                      <a:pPr algn="ctr"/>
                      <a:r>
                        <a:rPr lang="cs-CZ"/>
                        <a:t>18</a:t>
                      </a:r>
                    </a:p>
                  </a:txBody>
                  <a:tcPr anchor="ctr"/>
                </a:tc>
                <a:tc>
                  <a:txBody>
                    <a:bodyPr/>
                    <a:lstStyle/>
                    <a:p>
                      <a:pPr lvl="0" algn="ctr">
                        <a:buNone/>
                      </a:pPr>
                      <a:r>
                        <a:rPr lang="cs-CZ"/>
                        <a:t>130</a:t>
                      </a:r>
                    </a:p>
                  </a:txBody>
                  <a:tcPr anchor="ctr"/>
                </a:tc>
                <a:tc>
                  <a:txBody>
                    <a:bodyPr/>
                    <a:lstStyle/>
                    <a:p>
                      <a:pPr lvl="0" algn="ctr">
                        <a:buNone/>
                      </a:pPr>
                      <a:r>
                        <a:rPr lang="cs-CZ"/>
                        <a:t>1820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47</a:t>
                      </a:r>
                    </a:p>
                  </a:txBody>
                  <a:tcPr anchor="ctr"/>
                </a:tc>
                <a:tc>
                  <a:txBody>
                    <a:bodyPr/>
                    <a:lstStyle/>
                    <a:p>
                      <a:pPr algn="ctr"/>
                      <a:r>
                        <a:rPr lang="cs-CZ"/>
                        <a:t>Časté AE</a:t>
                      </a:r>
                    </a:p>
                  </a:txBody>
                  <a:tcPr anchor="ctr"/>
                </a:tc>
                <a:tc>
                  <a:txBody>
                    <a:bodyPr/>
                    <a:lstStyle/>
                    <a:p>
                      <a:pPr algn="ctr"/>
                      <a:r>
                        <a:rPr lang="cs-CZ"/>
                        <a:t>85%</a:t>
                      </a:r>
                    </a:p>
                  </a:txBody>
                  <a:tcPr anchor="ctr"/>
                </a:tc>
                <a:tc>
                  <a:txBody>
                    <a:bodyPr/>
                    <a:lstStyle/>
                    <a:p>
                      <a:pPr algn="ctr"/>
                      <a:r>
                        <a:rPr lang="cs-CZ"/>
                        <a:t>10</a:t>
                      </a:r>
                    </a:p>
                  </a:txBody>
                  <a:tcPr anchor="ctr"/>
                </a:tc>
                <a:tc>
                  <a:txBody>
                    <a:bodyPr/>
                    <a:lstStyle/>
                    <a:p>
                      <a:pPr algn="ctr"/>
                      <a:r>
                        <a:rPr lang="cs-CZ"/>
                        <a:t>44</a:t>
                      </a:r>
                    </a:p>
                  </a:txBody>
                  <a:tcPr anchor="ctr"/>
                </a:tc>
                <a:tc>
                  <a:txBody>
                    <a:bodyPr/>
                    <a:lstStyle/>
                    <a:p>
                      <a:pPr lvl="0" algn="ctr">
                        <a:buNone/>
                      </a:pPr>
                      <a:r>
                        <a:rPr lang="cs-CZ"/>
                        <a:t>60</a:t>
                      </a:r>
                    </a:p>
                  </a:txBody>
                  <a:tcPr anchor="ctr"/>
                </a:tc>
                <a:tc>
                  <a:txBody>
                    <a:bodyPr/>
                    <a:lstStyle/>
                    <a:p>
                      <a:pPr lvl="0" algn="ctr">
                        <a:buNone/>
                      </a:pPr>
                      <a:r>
                        <a:rPr lang="cs-CZ"/>
                        <a:t>4327</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45</a:t>
                      </a:r>
                    </a:p>
                  </a:txBody>
                  <a:tcPr anchor="ctr"/>
                </a:tc>
                <a:tc>
                  <a:txBody>
                    <a:bodyPr/>
                    <a:lstStyle/>
                    <a:p>
                      <a:pPr algn="ctr"/>
                      <a:r>
                        <a:rPr lang="cs-CZ"/>
                        <a:t>Časté AE</a:t>
                      </a:r>
                    </a:p>
                  </a:txBody>
                  <a:tcPr anchor="ctr"/>
                </a:tc>
                <a:tc>
                  <a:txBody>
                    <a:bodyPr/>
                    <a:lstStyle/>
                    <a:p>
                      <a:pPr algn="ctr"/>
                      <a:r>
                        <a:rPr lang="cs-CZ"/>
                        <a:t>65%</a:t>
                      </a:r>
                    </a:p>
                  </a:txBody>
                  <a:tcPr anchor="ctr"/>
                </a:tc>
                <a:tc>
                  <a:txBody>
                    <a:bodyPr/>
                    <a:lstStyle/>
                    <a:p>
                      <a:pPr algn="ctr"/>
                      <a:r>
                        <a:rPr lang="cs-CZ"/>
                        <a:t>8</a:t>
                      </a:r>
                    </a:p>
                  </a:txBody>
                  <a:tcPr anchor="ctr"/>
                </a:tc>
                <a:tc>
                  <a:txBody>
                    <a:bodyPr/>
                    <a:lstStyle/>
                    <a:p>
                      <a:pPr algn="ctr"/>
                      <a:r>
                        <a:rPr lang="cs-CZ"/>
                        <a:t>?</a:t>
                      </a:r>
                    </a:p>
                  </a:txBody>
                  <a:tcPr anchor="ctr"/>
                </a:tc>
                <a:tc>
                  <a:txBody>
                    <a:bodyPr/>
                    <a:lstStyle/>
                    <a:p>
                      <a:pPr lvl="0" algn="ctr">
                        <a:buNone/>
                      </a:pPr>
                      <a:r>
                        <a:rPr lang="cs-CZ"/>
                        <a:t>130</a:t>
                      </a:r>
                    </a:p>
                  </a:txBody>
                  <a:tcPr anchor="ctr"/>
                </a:tc>
                <a:tc>
                  <a:txBody>
                    <a:bodyPr/>
                    <a:lstStyle/>
                    <a:p>
                      <a:pPr lvl="0" algn="ctr">
                        <a:buNone/>
                      </a:pPr>
                      <a:r>
                        <a:rPr lang="cs-CZ"/>
                        <a:t>4203</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dirty="0"/>
                        <a:t>59</a:t>
                      </a:r>
                    </a:p>
                  </a:txBody>
                  <a:tcPr anchor="ctr">
                    <a:solidFill>
                      <a:srgbClr val="FF0000"/>
                    </a:solidFill>
                  </a:tcPr>
                </a:tc>
                <a:tc>
                  <a:txBody>
                    <a:bodyPr/>
                    <a:lstStyle/>
                    <a:p>
                      <a:pPr lvl="0" algn="ctr">
                        <a:buNone/>
                      </a:pPr>
                      <a:r>
                        <a:rPr lang="cs-CZ"/>
                        <a:t>ANO</a:t>
                      </a:r>
                    </a:p>
                  </a:txBody>
                  <a:tcPr anchor="ctr">
                    <a:solidFill>
                      <a:srgbClr val="ED7D31"/>
                    </a:solidFill>
                  </a:tcPr>
                </a:tc>
                <a:tc>
                  <a:txBody>
                    <a:bodyPr/>
                    <a:lstStyle/>
                    <a:p>
                      <a:pPr lvl="0" algn="ctr">
                        <a:buNone/>
                      </a:pPr>
                      <a:r>
                        <a:rPr lang="cs-CZ"/>
                        <a:t>51%</a:t>
                      </a:r>
                    </a:p>
                  </a:txBody>
                  <a:tcPr anchor="ctr"/>
                </a:tc>
                <a:tc>
                  <a:txBody>
                    <a:bodyPr/>
                    <a:lstStyle/>
                    <a:p>
                      <a:pPr lvl="0" algn="ctr">
                        <a:buNone/>
                      </a:pPr>
                      <a:r>
                        <a:rPr lang="cs-CZ"/>
                        <a:t>15</a:t>
                      </a:r>
                    </a:p>
                  </a:txBody>
                  <a:tcPr anchor="ctr"/>
                </a:tc>
                <a:tc>
                  <a:txBody>
                    <a:bodyPr/>
                    <a:lstStyle/>
                    <a:p>
                      <a:pPr lvl="0" algn="ctr">
                        <a:buNone/>
                      </a:pPr>
                      <a:r>
                        <a:rPr lang="cs-CZ"/>
                        <a:t>23</a:t>
                      </a:r>
                    </a:p>
                  </a:txBody>
                  <a:tcPr anchor="ctr"/>
                </a:tc>
                <a:tc>
                  <a:txBody>
                    <a:bodyPr/>
                    <a:lstStyle/>
                    <a:p>
                      <a:pPr lvl="0" algn="ctr">
                        <a:buNone/>
                      </a:pPr>
                      <a:r>
                        <a:rPr lang="cs-CZ"/>
                        <a:t>350</a:t>
                      </a:r>
                    </a:p>
                  </a:txBody>
                  <a:tcPr anchor="ctr"/>
                </a:tc>
                <a:tc>
                  <a:txBody>
                    <a:bodyPr/>
                    <a:lstStyle/>
                    <a:p>
                      <a:pPr lvl="0" algn="ctr">
                        <a:buNone/>
                      </a:pPr>
                      <a:r>
                        <a:rPr lang="cs-CZ"/>
                        <a:t>600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1447334687"/>
                  </a:ext>
                </a:extLst>
              </a:tr>
              <a:tr h="531984">
                <a:tc>
                  <a:txBody>
                    <a:bodyPr/>
                    <a:lstStyle/>
                    <a:p>
                      <a:pPr lvl="0" algn="ctr">
                        <a:buNone/>
                      </a:pPr>
                      <a:r>
                        <a:rPr lang="cs-CZ" dirty="0"/>
                        <a:t>9</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dirty="0"/>
                        <a:t>35</a:t>
                      </a:r>
                    </a:p>
                  </a:txBody>
                  <a:tcPr anchor="ctr">
                    <a:solidFill>
                      <a:srgbClr val="FFC000"/>
                    </a:solidFill>
                  </a:tcPr>
                </a:tc>
                <a:tc>
                  <a:txBody>
                    <a:bodyPr/>
                    <a:lstStyle/>
                    <a:p>
                      <a:pPr lvl="0" algn="ctr">
                        <a:buNone/>
                      </a:pPr>
                      <a:r>
                        <a:rPr lang="cs-CZ"/>
                        <a:t>Časté AE</a:t>
                      </a:r>
                    </a:p>
                  </a:txBody>
                  <a:tcPr anchor="ctr"/>
                </a:tc>
                <a:tc>
                  <a:txBody>
                    <a:bodyPr/>
                    <a:lstStyle/>
                    <a:p>
                      <a:pPr lvl="0" algn="ctr">
                        <a:buNone/>
                      </a:pPr>
                      <a:r>
                        <a:rPr lang="cs-CZ"/>
                        <a:t>66%</a:t>
                      </a:r>
                    </a:p>
                  </a:txBody>
                  <a:tcPr anchor="ctr"/>
                </a:tc>
                <a:tc>
                  <a:txBody>
                    <a:bodyPr/>
                    <a:lstStyle/>
                    <a:p>
                      <a:pPr lvl="0" algn="ctr">
                        <a:buNone/>
                      </a:pPr>
                      <a:r>
                        <a:rPr lang="cs-CZ"/>
                        <a:t>17</a:t>
                      </a:r>
                    </a:p>
                  </a:txBody>
                  <a:tcPr anchor="ctr"/>
                </a:tc>
                <a:tc>
                  <a:txBody>
                    <a:bodyPr/>
                    <a:lstStyle/>
                    <a:p>
                      <a:pPr lvl="0" algn="ctr">
                        <a:buNone/>
                      </a:pPr>
                      <a:r>
                        <a:rPr lang="cs-CZ"/>
                        <a:t>44</a:t>
                      </a:r>
                    </a:p>
                  </a:txBody>
                  <a:tcPr anchor="ctr"/>
                </a:tc>
                <a:tc>
                  <a:txBody>
                    <a:bodyPr/>
                    <a:lstStyle/>
                    <a:p>
                      <a:pPr lvl="0" algn="ctr">
                        <a:buNone/>
                      </a:pPr>
                      <a:r>
                        <a:rPr lang="cs-CZ"/>
                        <a:t>200</a:t>
                      </a:r>
                    </a:p>
                  </a:txBody>
                  <a:tcPr anchor="ctr"/>
                </a:tc>
                <a:tc>
                  <a:txBody>
                    <a:bodyPr/>
                    <a:lstStyle/>
                    <a:p>
                      <a:pPr lvl="0" algn="ctr">
                        <a:buNone/>
                      </a:pPr>
                      <a:r>
                        <a:rPr lang="cs-CZ"/>
                        <a:t>1131</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3639677791"/>
                  </a:ext>
                </a:extLst>
              </a:tr>
            </a:tbl>
          </a:graphicData>
        </a:graphic>
      </p:graphicFrame>
      <p:sp>
        <p:nvSpPr>
          <p:cNvPr id="3" name="Obdélník 2"/>
          <p:cNvSpPr/>
          <p:nvPr/>
        </p:nvSpPr>
        <p:spPr>
          <a:xfrm>
            <a:off x="4182533" y="1237415"/>
            <a:ext cx="7385106" cy="520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Průměrný věk 45 let</a:t>
            </a:r>
          </a:p>
          <a:p>
            <a:pPr algn="ctr"/>
            <a:r>
              <a:rPr lang="cs-CZ" dirty="0"/>
              <a:t>5 mužů/4 ženy</a:t>
            </a:r>
          </a:p>
        </p:txBody>
      </p:sp>
    </p:spTree>
    <p:extLst>
      <p:ext uri="{BB962C8B-B14F-4D97-AF65-F5344CB8AC3E}">
        <p14:creationId xmlns:p14="http://schemas.microsoft.com/office/powerpoint/2010/main" val="119050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err="1">
                <a:cs typeface="Calibri Light"/>
              </a:rPr>
              <a:t>Kortikodependence</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1686430462"/>
              </p:ext>
            </p:extLst>
          </p:nvPr>
        </p:nvGraphicFramePr>
        <p:xfrm>
          <a:off x="316832" y="1237414"/>
          <a:ext cx="11250807" cy="5200152"/>
        </p:xfrm>
        <a:graphic>
          <a:graphicData uri="http://schemas.openxmlformats.org/drawingml/2006/table">
            <a:tbl>
              <a:tblPr firstRow="1" bandRow="1">
                <a:tableStyleId>{5C22544A-7EE6-4342-B048-85BDC9FD1C3A}</a:tableStyleId>
              </a:tblPr>
              <a:tblGrid>
                <a:gridCol w="691248">
                  <a:extLst>
                    <a:ext uri="{9D8B030D-6E8A-4147-A177-3AD203B41FA5}">
                      <a16:colId xmlns:a16="http://schemas.microsoft.com/office/drawing/2014/main" val="3950478504"/>
                    </a:ext>
                  </a:extLst>
                </a:gridCol>
                <a:gridCol w="1122947">
                  <a:extLst>
                    <a:ext uri="{9D8B030D-6E8A-4147-A177-3AD203B41FA5}">
                      <a16:colId xmlns:a16="http://schemas.microsoft.com/office/drawing/2014/main" val="1166029877"/>
                    </a:ext>
                  </a:extLst>
                </a:gridCol>
                <a:gridCol w="988964">
                  <a:extLst>
                    <a:ext uri="{9D8B030D-6E8A-4147-A177-3AD203B41FA5}">
                      <a16:colId xmlns:a16="http://schemas.microsoft.com/office/drawing/2014/main" val="3156174601"/>
                    </a:ext>
                  </a:extLst>
                </a:gridCol>
                <a:gridCol w="1055956">
                  <a:extLst>
                    <a:ext uri="{9D8B030D-6E8A-4147-A177-3AD203B41FA5}">
                      <a16:colId xmlns:a16="http://schemas.microsoft.com/office/drawing/2014/main" val="3342398326"/>
                    </a:ext>
                  </a:extLst>
                </a:gridCol>
                <a:gridCol w="1055956">
                  <a:extLst>
                    <a:ext uri="{9D8B030D-6E8A-4147-A177-3AD203B41FA5}">
                      <a16:colId xmlns:a16="http://schemas.microsoft.com/office/drawing/2014/main" val="1515742272"/>
                    </a:ext>
                  </a:extLst>
                </a:gridCol>
                <a:gridCol w="1055956">
                  <a:extLst>
                    <a:ext uri="{9D8B030D-6E8A-4147-A177-3AD203B41FA5}">
                      <a16:colId xmlns:a16="http://schemas.microsoft.com/office/drawing/2014/main" val="3569798661"/>
                    </a:ext>
                  </a:extLst>
                </a:gridCol>
                <a:gridCol w="1055956">
                  <a:extLst>
                    <a:ext uri="{9D8B030D-6E8A-4147-A177-3AD203B41FA5}">
                      <a16:colId xmlns:a16="http://schemas.microsoft.com/office/drawing/2014/main" val="323019117"/>
                    </a:ext>
                  </a:extLst>
                </a:gridCol>
                <a:gridCol w="1055956">
                  <a:extLst>
                    <a:ext uri="{9D8B030D-6E8A-4147-A177-3AD203B41FA5}">
                      <a16:colId xmlns:a16="http://schemas.microsoft.com/office/drawing/2014/main" val="1889594432"/>
                    </a:ext>
                  </a:extLst>
                </a:gridCol>
                <a:gridCol w="1055956">
                  <a:extLst>
                    <a:ext uri="{9D8B030D-6E8A-4147-A177-3AD203B41FA5}">
                      <a16:colId xmlns:a16="http://schemas.microsoft.com/office/drawing/2014/main" val="391986984"/>
                    </a:ext>
                  </a:extLst>
                </a:gridCol>
                <a:gridCol w="1055956">
                  <a:extLst>
                    <a:ext uri="{9D8B030D-6E8A-4147-A177-3AD203B41FA5}">
                      <a16:colId xmlns:a16="http://schemas.microsoft.com/office/drawing/2014/main" val="772294603"/>
                    </a:ext>
                  </a:extLst>
                </a:gridCol>
                <a:gridCol w="1055956">
                  <a:extLst>
                    <a:ext uri="{9D8B030D-6E8A-4147-A177-3AD203B41FA5}">
                      <a16:colId xmlns:a16="http://schemas.microsoft.com/office/drawing/2014/main" val="2472733645"/>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a:t>Sex</a:t>
                      </a:r>
                    </a:p>
                  </a:txBody>
                  <a:tcPr/>
                </a:tc>
                <a:tc>
                  <a:txBody>
                    <a:bodyPr/>
                    <a:lstStyle/>
                    <a:p>
                      <a:pPr algn="ctr"/>
                      <a:r>
                        <a:rPr lang="cs-CZ"/>
                        <a:t>Věk</a:t>
                      </a:r>
                    </a:p>
                  </a:txBody>
                  <a:tcPr/>
                </a:tc>
                <a:tc>
                  <a:txBody>
                    <a:bodyPr/>
                    <a:lstStyle/>
                    <a:p>
                      <a:pPr algn="ctr"/>
                      <a:r>
                        <a:rPr lang="cs-CZ"/>
                        <a:t>OCS/AE</a:t>
                      </a:r>
                    </a:p>
                  </a:txBody>
                  <a:tcPr/>
                </a:tc>
                <a:tc>
                  <a:txBody>
                    <a:bodyPr/>
                    <a:lstStyle/>
                    <a:p>
                      <a:pPr algn="ctr"/>
                      <a:r>
                        <a:rPr lang="cs-CZ"/>
                        <a:t>FEV1</a:t>
                      </a:r>
                    </a:p>
                  </a:txBody>
                  <a:tcPr/>
                </a:tc>
                <a:tc>
                  <a:txBody>
                    <a:bodyPr/>
                    <a:lstStyle/>
                    <a:p>
                      <a:pPr algn="ctr"/>
                      <a:r>
                        <a:rPr lang="cs-CZ"/>
                        <a:t>ACT</a:t>
                      </a:r>
                    </a:p>
                  </a:txBody>
                  <a:tcPr/>
                </a:tc>
                <a:tc>
                  <a:txBody>
                    <a:bodyPr/>
                    <a:lstStyle/>
                    <a:p>
                      <a:pPr algn="ctr"/>
                      <a:r>
                        <a:rPr lang="cs-CZ" err="1"/>
                        <a:t>FeNO</a:t>
                      </a:r>
                    </a:p>
                  </a:txBody>
                  <a:tcPr/>
                </a:tc>
                <a:tc>
                  <a:txBody>
                    <a:bodyPr/>
                    <a:lstStyle/>
                    <a:p>
                      <a:pPr lvl="0" algn="ctr">
                        <a:buNone/>
                      </a:pPr>
                      <a:r>
                        <a:rPr lang="cs-CZ"/>
                        <a:t>EOS</a:t>
                      </a:r>
                    </a:p>
                  </a:txBody>
                  <a:tcPr/>
                </a:tc>
                <a:tc>
                  <a:txBody>
                    <a:bodyPr/>
                    <a:lstStyle/>
                    <a:p>
                      <a:pPr lvl="0" algn="ctr">
                        <a:buNone/>
                      </a:pPr>
                      <a:r>
                        <a:rPr lang="cs-CZ" err="1"/>
                        <a:t>IgE</a:t>
                      </a:r>
                    </a:p>
                  </a:txBody>
                  <a:tcPr/>
                </a:tc>
                <a:tc>
                  <a:txBody>
                    <a:bodyPr/>
                    <a:lstStyle/>
                    <a:p>
                      <a:pPr lvl="0" algn="ctr">
                        <a:buNone/>
                      </a:pPr>
                      <a:r>
                        <a:rPr lang="cs-CZ"/>
                        <a:t>Switch</a:t>
                      </a:r>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sz="1600" dirty="0"/>
                        <a:t>Kožní/UKIA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ANO</a:t>
                      </a:r>
                    </a:p>
                  </a:txBody>
                  <a:tcPr anchor="ctr">
                    <a:solidFill>
                      <a:srgbClr val="ED7D31"/>
                    </a:solidFill>
                  </a:tcPr>
                </a:tc>
                <a:tc>
                  <a:txBody>
                    <a:bodyPr/>
                    <a:lstStyle/>
                    <a:p>
                      <a:pPr algn="ctr"/>
                      <a:r>
                        <a:rPr lang="cs-CZ"/>
                        <a:t>82%</a:t>
                      </a:r>
                    </a:p>
                  </a:txBody>
                  <a:tcPr anchor="ctr"/>
                </a:tc>
                <a:tc>
                  <a:txBody>
                    <a:bodyPr/>
                    <a:lstStyle/>
                    <a:p>
                      <a:pPr algn="ctr"/>
                      <a:r>
                        <a:rPr lang="cs-CZ" i="1"/>
                        <a:t>10</a:t>
                      </a:r>
                    </a:p>
                  </a:txBody>
                  <a:tcPr anchor="ctr"/>
                </a:tc>
                <a:tc>
                  <a:txBody>
                    <a:bodyPr/>
                    <a:lstStyle/>
                    <a:p>
                      <a:pPr algn="ctr"/>
                      <a:r>
                        <a:rPr lang="cs-CZ"/>
                        <a:t>?</a:t>
                      </a:r>
                    </a:p>
                  </a:txBody>
                  <a:tcPr anchor="ctr"/>
                </a:tc>
                <a:tc>
                  <a:txBody>
                    <a:bodyPr/>
                    <a:lstStyle/>
                    <a:p>
                      <a:pPr lvl="0" algn="ctr">
                        <a:buNone/>
                      </a:pPr>
                      <a:r>
                        <a:rPr lang="cs-CZ"/>
                        <a:t>550</a:t>
                      </a:r>
                    </a:p>
                  </a:txBody>
                  <a:tcPr anchor="ctr"/>
                </a:tc>
                <a:tc>
                  <a:txBody>
                    <a:bodyPr/>
                    <a:lstStyle/>
                    <a:p>
                      <a:pPr lvl="0" algn="ctr">
                        <a:buNone/>
                      </a:pPr>
                      <a:r>
                        <a:rPr lang="cs-CZ"/>
                        <a:t>≥20 tis.</a:t>
                      </a:r>
                    </a:p>
                  </a:txBody>
                  <a:tcPr anchor="ctr"/>
                </a:tc>
                <a:tc>
                  <a:txBody>
                    <a:bodyPr/>
                    <a:lstStyle/>
                    <a:p>
                      <a:pPr lvl="0" algn="ctr">
                        <a:buNone/>
                      </a:pPr>
                      <a:r>
                        <a:rPr lang="cs-CZ"/>
                        <a:t>NE</a:t>
                      </a:r>
                    </a:p>
                  </a:txBody>
                  <a:tcPr anchor="ct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a:t>35%</a:t>
                      </a:r>
                    </a:p>
                  </a:txBody>
                  <a:tcPr anchor="ctr"/>
                </a:tc>
                <a:tc>
                  <a:txBody>
                    <a:bodyPr/>
                    <a:lstStyle/>
                    <a:p>
                      <a:pPr algn="ctr"/>
                      <a:r>
                        <a:rPr lang="cs-CZ"/>
                        <a:t>15</a:t>
                      </a:r>
                    </a:p>
                  </a:txBody>
                  <a:tcPr anchor="ctr"/>
                </a:tc>
                <a:tc>
                  <a:txBody>
                    <a:bodyPr/>
                    <a:lstStyle/>
                    <a:p>
                      <a:pPr algn="ctr"/>
                      <a:r>
                        <a:rPr lang="cs-CZ"/>
                        <a:t>25</a:t>
                      </a:r>
                    </a:p>
                  </a:txBody>
                  <a:tcPr anchor="ctr"/>
                </a:tc>
                <a:tc>
                  <a:txBody>
                    <a:bodyPr/>
                    <a:lstStyle/>
                    <a:p>
                      <a:pPr lvl="0" algn="ctr">
                        <a:buNone/>
                      </a:pPr>
                      <a:r>
                        <a:rPr lang="cs-CZ" i="1"/>
                        <a:t>400</a:t>
                      </a:r>
                    </a:p>
                  </a:txBody>
                  <a:tcPr anchor="ctr"/>
                </a:tc>
                <a:tc>
                  <a:txBody>
                    <a:bodyPr/>
                    <a:lstStyle/>
                    <a:p>
                      <a:pPr lvl="0" algn="ctr">
                        <a:buNone/>
                      </a:pPr>
                      <a:r>
                        <a:rPr lang="cs-CZ"/>
                        <a:t>4989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57</a:t>
                      </a:r>
                    </a:p>
                  </a:txBody>
                  <a:tcPr anchor="ctr"/>
                </a:tc>
                <a:tc>
                  <a:txBody>
                    <a:bodyPr/>
                    <a:lstStyle/>
                    <a:p>
                      <a:pPr algn="ctr"/>
                      <a:r>
                        <a:rPr lang="cs-CZ"/>
                        <a:t>Časté AE</a:t>
                      </a:r>
                    </a:p>
                  </a:txBody>
                  <a:tcPr anchor="ctr"/>
                </a:tc>
                <a:tc>
                  <a:txBody>
                    <a:bodyPr/>
                    <a:lstStyle/>
                    <a:p>
                      <a:pPr algn="ctr"/>
                      <a:r>
                        <a:rPr lang="cs-CZ"/>
                        <a:t>55%</a:t>
                      </a:r>
                    </a:p>
                  </a:txBody>
                  <a:tcPr anchor="ctr"/>
                </a:tc>
                <a:tc>
                  <a:txBody>
                    <a:bodyPr/>
                    <a:lstStyle/>
                    <a:p>
                      <a:pPr algn="ctr"/>
                      <a:r>
                        <a:rPr lang="cs-CZ" i="1"/>
                        <a:t>10</a:t>
                      </a:r>
                    </a:p>
                  </a:txBody>
                  <a:tcPr anchor="ctr"/>
                </a:tc>
                <a:tc>
                  <a:txBody>
                    <a:bodyPr/>
                    <a:lstStyle/>
                    <a:p>
                      <a:pPr algn="ctr"/>
                      <a:r>
                        <a:rPr lang="cs-CZ"/>
                        <a:t>46</a:t>
                      </a:r>
                    </a:p>
                  </a:txBody>
                  <a:tcPr anchor="ctr"/>
                </a:tc>
                <a:tc>
                  <a:txBody>
                    <a:bodyPr/>
                    <a:lstStyle/>
                    <a:p>
                      <a:pPr lvl="0" algn="ctr">
                        <a:buNone/>
                      </a:pPr>
                      <a:r>
                        <a:rPr lang="cs-CZ"/>
                        <a:t>1160</a:t>
                      </a:r>
                    </a:p>
                  </a:txBody>
                  <a:tcPr anchor="ctr"/>
                </a:tc>
                <a:tc>
                  <a:txBody>
                    <a:bodyPr/>
                    <a:lstStyle/>
                    <a:p>
                      <a:pPr lvl="0" algn="ctr">
                        <a:buNone/>
                      </a:pPr>
                      <a:r>
                        <a:rPr lang="cs-CZ"/>
                        <a:t>62</a:t>
                      </a:r>
                    </a:p>
                  </a:txBody>
                  <a:tcPr anchor="ctr"/>
                </a:tc>
                <a:tc>
                  <a:txBody>
                    <a:bodyPr/>
                    <a:lstStyle/>
                    <a:p>
                      <a:pPr lvl="0" algn="ctr">
                        <a:buNone/>
                      </a:pPr>
                      <a:r>
                        <a:rPr lang="cs-CZ"/>
                        <a:t>NE</a:t>
                      </a:r>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a:t>25%</a:t>
                      </a:r>
                    </a:p>
                  </a:txBody>
                  <a:tcPr anchor="ctr"/>
                </a:tc>
                <a:tc>
                  <a:txBody>
                    <a:bodyPr/>
                    <a:lstStyle/>
                    <a:p>
                      <a:pPr algn="ctr"/>
                      <a:r>
                        <a:rPr lang="cs-CZ"/>
                        <a:t>8</a:t>
                      </a:r>
                    </a:p>
                  </a:txBody>
                  <a:tcPr anchor="ctr"/>
                </a:tc>
                <a:tc>
                  <a:txBody>
                    <a:bodyPr/>
                    <a:lstStyle/>
                    <a:p>
                      <a:pPr algn="ctr"/>
                      <a:r>
                        <a:rPr lang="cs-CZ"/>
                        <a:t>71</a:t>
                      </a:r>
                    </a:p>
                  </a:txBody>
                  <a:tcPr anchor="ctr"/>
                </a:tc>
                <a:tc>
                  <a:txBody>
                    <a:bodyPr/>
                    <a:lstStyle/>
                    <a:p>
                      <a:pPr lvl="0" algn="ctr">
                        <a:buNone/>
                      </a:pPr>
                      <a:r>
                        <a:rPr lang="cs-CZ"/>
                        <a:t>91</a:t>
                      </a:r>
                    </a:p>
                  </a:txBody>
                  <a:tcPr anchor="ctr"/>
                </a:tc>
                <a:tc>
                  <a:txBody>
                    <a:bodyPr/>
                    <a:lstStyle/>
                    <a:p>
                      <a:pPr lvl="0" algn="ctr">
                        <a:buNone/>
                      </a:pPr>
                      <a:r>
                        <a:rPr lang="cs-CZ"/>
                        <a:t>689</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785934743"/>
                  </a:ext>
                </a:extLst>
              </a:tr>
              <a:tr h="531985">
                <a:tc>
                  <a:txBody>
                    <a:bodyPr/>
                    <a:lstStyle/>
                    <a:p>
                      <a:pPr algn="ct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39</a:t>
                      </a:r>
                    </a:p>
                  </a:txBody>
                  <a:tcPr anchor="ctr"/>
                </a:tc>
                <a:tc>
                  <a:txBody>
                    <a:bodyPr/>
                    <a:lstStyle/>
                    <a:p>
                      <a:pPr algn="ctr"/>
                      <a:r>
                        <a:rPr lang="cs-CZ"/>
                        <a:t>Časté AE</a:t>
                      </a:r>
                    </a:p>
                  </a:txBody>
                  <a:tcPr anchor="ctr"/>
                </a:tc>
                <a:tc>
                  <a:txBody>
                    <a:bodyPr/>
                    <a:lstStyle/>
                    <a:p>
                      <a:pPr algn="ctr"/>
                      <a:r>
                        <a:rPr lang="cs-CZ"/>
                        <a:t>42%</a:t>
                      </a:r>
                    </a:p>
                  </a:txBody>
                  <a:tcPr anchor="ctr"/>
                </a:tc>
                <a:tc>
                  <a:txBody>
                    <a:bodyPr/>
                    <a:lstStyle/>
                    <a:p>
                      <a:pPr algn="ctr"/>
                      <a:r>
                        <a:rPr lang="cs-CZ"/>
                        <a:t>7</a:t>
                      </a:r>
                    </a:p>
                  </a:txBody>
                  <a:tcPr anchor="ctr"/>
                </a:tc>
                <a:tc>
                  <a:txBody>
                    <a:bodyPr/>
                    <a:lstStyle/>
                    <a:p>
                      <a:pPr algn="ctr"/>
                      <a:r>
                        <a:rPr lang="cs-CZ"/>
                        <a:t>18</a:t>
                      </a:r>
                    </a:p>
                  </a:txBody>
                  <a:tcPr anchor="ctr"/>
                </a:tc>
                <a:tc>
                  <a:txBody>
                    <a:bodyPr/>
                    <a:lstStyle/>
                    <a:p>
                      <a:pPr lvl="0" algn="ctr">
                        <a:buNone/>
                      </a:pPr>
                      <a:r>
                        <a:rPr lang="cs-CZ"/>
                        <a:t>130</a:t>
                      </a:r>
                    </a:p>
                  </a:txBody>
                  <a:tcPr anchor="ctr"/>
                </a:tc>
                <a:tc>
                  <a:txBody>
                    <a:bodyPr/>
                    <a:lstStyle/>
                    <a:p>
                      <a:pPr lvl="0" algn="ctr">
                        <a:buNone/>
                      </a:pPr>
                      <a:r>
                        <a:rPr lang="cs-CZ"/>
                        <a:t>1820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47</a:t>
                      </a:r>
                    </a:p>
                  </a:txBody>
                  <a:tcPr anchor="ctr"/>
                </a:tc>
                <a:tc>
                  <a:txBody>
                    <a:bodyPr/>
                    <a:lstStyle/>
                    <a:p>
                      <a:pPr algn="ctr"/>
                      <a:r>
                        <a:rPr lang="cs-CZ"/>
                        <a:t>Časté AE</a:t>
                      </a:r>
                    </a:p>
                  </a:txBody>
                  <a:tcPr anchor="ctr"/>
                </a:tc>
                <a:tc>
                  <a:txBody>
                    <a:bodyPr/>
                    <a:lstStyle/>
                    <a:p>
                      <a:pPr algn="ctr"/>
                      <a:r>
                        <a:rPr lang="cs-CZ"/>
                        <a:t>85%</a:t>
                      </a:r>
                    </a:p>
                  </a:txBody>
                  <a:tcPr anchor="ctr"/>
                </a:tc>
                <a:tc>
                  <a:txBody>
                    <a:bodyPr/>
                    <a:lstStyle/>
                    <a:p>
                      <a:pPr algn="ctr"/>
                      <a:r>
                        <a:rPr lang="cs-CZ"/>
                        <a:t>10</a:t>
                      </a:r>
                    </a:p>
                  </a:txBody>
                  <a:tcPr anchor="ctr"/>
                </a:tc>
                <a:tc>
                  <a:txBody>
                    <a:bodyPr/>
                    <a:lstStyle/>
                    <a:p>
                      <a:pPr algn="ctr"/>
                      <a:r>
                        <a:rPr lang="cs-CZ"/>
                        <a:t>44</a:t>
                      </a:r>
                    </a:p>
                  </a:txBody>
                  <a:tcPr anchor="ctr"/>
                </a:tc>
                <a:tc>
                  <a:txBody>
                    <a:bodyPr/>
                    <a:lstStyle/>
                    <a:p>
                      <a:pPr lvl="0" algn="ctr">
                        <a:buNone/>
                      </a:pPr>
                      <a:r>
                        <a:rPr lang="cs-CZ"/>
                        <a:t>60</a:t>
                      </a:r>
                    </a:p>
                  </a:txBody>
                  <a:tcPr anchor="ctr"/>
                </a:tc>
                <a:tc>
                  <a:txBody>
                    <a:bodyPr/>
                    <a:lstStyle/>
                    <a:p>
                      <a:pPr lvl="0" algn="ctr">
                        <a:buNone/>
                      </a:pPr>
                      <a:r>
                        <a:rPr lang="cs-CZ"/>
                        <a:t>4327</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45</a:t>
                      </a:r>
                    </a:p>
                  </a:txBody>
                  <a:tcPr anchor="ctr"/>
                </a:tc>
                <a:tc>
                  <a:txBody>
                    <a:bodyPr/>
                    <a:lstStyle/>
                    <a:p>
                      <a:pPr algn="ctr"/>
                      <a:r>
                        <a:rPr lang="cs-CZ"/>
                        <a:t>Časté AE</a:t>
                      </a:r>
                    </a:p>
                  </a:txBody>
                  <a:tcPr anchor="ctr"/>
                </a:tc>
                <a:tc>
                  <a:txBody>
                    <a:bodyPr/>
                    <a:lstStyle/>
                    <a:p>
                      <a:pPr algn="ctr"/>
                      <a:r>
                        <a:rPr lang="cs-CZ"/>
                        <a:t>65%</a:t>
                      </a:r>
                    </a:p>
                  </a:txBody>
                  <a:tcPr anchor="ctr"/>
                </a:tc>
                <a:tc>
                  <a:txBody>
                    <a:bodyPr/>
                    <a:lstStyle/>
                    <a:p>
                      <a:pPr algn="ctr"/>
                      <a:r>
                        <a:rPr lang="cs-CZ"/>
                        <a:t>8</a:t>
                      </a:r>
                    </a:p>
                  </a:txBody>
                  <a:tcPr anchor="ctr"/>
                </a:tc>
                <a:tc>
                  <a:txBody>
                    <a:bodyPr/>
                    <a:lstStyle/>
                    <a:p>
                      <a:pPr algn="ctr"/>
                      <a:r>
                        <a:rPr lang="cs-CZ"/>
                        <a:t>?</a:t>
                      </a:r>
                    </a:p>
                  </a:txBody>
                  <a:tcPr anchor="ctr"/>
                </a:tc>
                <a:tc>
                  <a:txBody>
                    <a:bodyPr/>
                    <a:lstStyle/>
                    <a:p>
                      <a:pPr lvl="0" algn="ctr">
                        <a:buNone/>
                      </a:pPr>
                      <a:r>
                        <a:rPr lang="cs-CZ"/>
                        <a:t>130</a:t>
                      </a:r>
                    </a:p>
                  </a:txBody>
                  <a:tcPr anchor="ctr"/>
                </a:tc>
                <a:tc>
                  <a:txBody>
                    <a:bodyPr/>
                    <a:lstStyle/>
                    <a:p>
                      <a:pPr lvl="0" algn="ctr">
                        <a:buNone/>
                      </a:pPr>
                      <a:r>
                        <a:rPr lang="cs-CZ"/>
                        <a:t>4203</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59</a:t>
                      </a:r>
                    </a:p>
                  </a:txBody>
                  <a:tcPr anchor="ctr"/>
                </a:tc>
                <a:tc>
                  <a:txBody>
                    <a:bodyPr/>
                    <a:lstStyle/>
                    <a:p>
                      <a:pPr lvl="0" algn="ctr">
                        <a:buNone/>
                      </a:pPr>
                      <a:r>
                        <a:rPr lang="cs-CZ"/>
                        <a:t>ANO</a:t>
                      </a:r>
                    </a:p>
                  </a:txBody>
                  <a:tcPr anchor="ctr">
                    <a:solidFill>
                      <a:srgbClr val="ED7D31"/>
                    </a:solidFill>
                  </a:tcPr>
                </a:tc>
                <a:tc>
                  <a:txBody>
                    <a:bodyPr/>
                    <a:lstStyle/>
                    <a:p>
                      <a:pPr lvl="0" algn="ctr">
                        <a:buNone/>
                      </a:pPr>
                      <a:r>
                        <a:rPr lang="cs-CZ"/>
                        <a:t>51%</a:t>
                      </a:r>
                    </a:p>
                  </a:txBody>
                  <a:tcPr anchor="ctr"/>
                </a:tc>
                <a:tc>
                  <a:txBody>
                    <a:bodyPr/>
                    <a:lstStyle/>
                    <a:p>
                      <a:pPr lvl="0" algn="ctr">
                        <a:buNone/>
                      </a:pPr>
                      <a:r>
                        <a:rPr lang="cs-CZ"/>
                        <a:t>15</a:t>
                      </a:r>
                    </a:p>
                  </a:txBody>
                  <a:tcPr anchor="ctr"/>
                </a:tc>
                <a:tc>
                  <a:txBody>
                    <a:bodyPr/>
                    <a:lstStyle/>
                    <a:p>
                      <a:pPr lvl="0" algn="ctr">
                        <a:buNone/>
                      </a:pPr>
                      <a:r>
                        <a:rPr lang="cs-CZ"/>
                        <a:t>23</a:t>
                      </a:r>
                    </a:p>
                  </a:txBody>
                  <a:tcPr anchor="ctr"/>
                </a:tc>
                <a:tc>
                  <a:txBody>
                    <a:bodyPr/>
                    <a:lstStyle/>
                    <a:p>
                      <a:pPr lvl="0" algn="ctr">
                        <a:buNone/>
                      </a:pPr>
                      <a:r>
                        <a:rPr lang="cs-CZ"/>
                        <a:t>350</a:t>
                      </a:r>
                    </a:p>
                  </a:txBody>
                  <a:tcPr anchor="ctr"/>
                </a:tc>
                <a:tc>
                  <a:txBody>
                    <a:bodyPr/>
                    <a:lstStyle/>
                    <a:p>
                      <a:pPr lvl="0" algn="ctr">
                        <a:buNone/>
                      </a:pPr>
                      <a:r>
                        <a:rPr lang="cs-CZ"/>
                        <a:t>600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1447334687"/>
                  </a:ext>
                </a:extLst>
              </a:tr>
              <a:tr h="531984">
                <a:tc>
                  <a:txBody>
                    <a:bodyPr/>
                    <a:lstStyle/>
                    <a:p>
                      <a:pPr lvl="0" algn="ctr">
                        <a:buNone/>
                      </a:pPr>
                      <a:r>
                        <a:rPr lang="cs-CZ" dirty="0"/>
                        <a:t>9</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35</a:t>
                      </a:r>
                    </a:p>
                  </a:txBody>
                  <a:tcPr anchor="ctr"/>
                </a:tc>
                <a:tc>
                  <a:txBody>
                    <a:bodyPr/>
                    <a:lstStyle/>
                    <a:p>
                      <a:pPr lvl="0" algn="ctr">
                        <a:buNone/>
                      </a:pPr>
                      <a:r>
                        <a:rPr lang="cs-CZ"/>
                        <a:t>Časté AE</a:t>
                      </a:r>
                    </a:p>
                  </a:txBody>
                  <a:tcPr anchor="ctr"/>
                </a:tc>
                <a:tc>
                  <a:txBody>
                    <a:bodyPr/>
                    <a:lstStyle/>
                    <a:p>
                      <a:pPr lvl="0" algn="ctr">
                        <a:buNone/>
                      </a:pPr>
                      <a:r>
                        <a:rPr lang="cs-CZ"/>
                        <a:t>66%</a:t>
                      </a:r>
                    </a:p>
                  </a:txBody>
                  <a:tcPr anchor="ctr"/>
                </a:tc>
                <a:tc>
                  <a:txBody>
                    <a:bodyPr/>
                    <a:lstStyle/>
                    <a:p>
                      <a:pPr lvl="0" algn="ctr">
                        <a:buNone/>
                      </a:pPr>
                      <a:r>
                        <a:rPr lang="cs-CZ"/>
                        <a:t>17</a:t>
                      </a:r>
                    </a:p>
                  </a:txBody>
                  <a:tcPr anchor="ctr"/>
                </a:tc>
                <a:tc>
                  <a:txBody>
                    <a:bodyPr/>
                    <a:lstStyle/>
                    <a:p>
                      <a:pPr lvl="0" algn="ctr">
                        <a:buNone/>
                      </a:pPr>
                      <a:r>
                        <a:rPr lang="cs-CZ"/>
                        <a:t>44</a:t>
                      </a:r>
                    </a:p>
                  </a:txBody>
                  <a:tcPr anchor="ctr"/>
                </a:tc>
                <a:tc>
                  <a:txBody>
                    <a:bodyPr/>
                    <a:lstStyle/>
                    <a:p>
                      <a:pPr lvl="0" algn="ctr">
                        <a:buNone/>
                      </a:pPr>
                      <a:r>
                        <a:rPr lang="cs-CZ"/>
                        <a:t>200</a:t>
                      </a:r>
                    </a:p>
                  </a:txBody>
                  <a:tcPr anchor="ctr"/>
                </a:tc>
                <a:tc>
                  <a:txBody>
                    <a:bodyPr/>
                    <a:lstStyle/>
                    <a:p>
                      <a:pPr lvl="0" algn="ctr">
                        <a:buNone/>
                      </a:pPr>
                      <a:r>
                        <a:rPr lang="cs-CZ"/>
                        <a:t>1131</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3639677791"/>
                  </a:ext>
                </a:extLst>
              </a:tr>
            </a:tbl>
          </a:graphicData>
        </a:graphic>
      </p:graphicFrame>
      <p:sp>
        <p:nvSpPr>
          <p:cNvPr id="3" name="Obdélník 2"/>
          <p:cNvSpPr/>
          <p:nvPr/>
        </p:nvSpPr>
        <p:spPr>
          <a:xfrm>
            <a:off x="5223933" y="1237415"/>
            <a:ext cx="6343706" cy="520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Průměrný věk 45 let</a:t>
            </a:r>
          </a:p>
          <a:p>
            <a:pPr algn="ctr"/>
            <a:r>
              <a:rPr lang="cs-CZ" dirty="0"/>
              <a:t>5 mužů/4 ženy</a:t>
            </a:r>
          </a:p>
          <a:p>
            <a:pPr algn="ctr"/>
            <a:endParaRPr lang="cs-CZ" dirty="0"/>
          </a:p>
          <a:p>
            <a:pPr algn="ctr"/>
            <a:r>
              <a:rPr lang="cs-CZ" dirty="0"/>
              <a:t>2 na trvalé kortikoterapii</a:t>
            </a:r>
          </a:p>
        </p:txBody>
      </p:sp>
    </p:spTree>
    <p:extLst>
      <p:ext uri="{BB962C8B-B14F-4D97-AF65-F5344CB8AC3E}">
        <p14:creationId xmlns:p14="http://schemas.microsoft.com/office/powerpoint/2010/main" val="11966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Plicní funkce</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4165823847"/>
              </p:ext>
            </p:extLst>
          </p:nvPr>
        </p:nvGraphicFramePr>
        <p:xfrm>
          <a:off x="316832" y="1237414"/>
          <a:ext cx="11250807" cy="5200152"/>
        </p:xfrm>
        <a:graphic>
          <a:graphicData uri="http://schemas.openxmlformats.org/drawingml/2006/table">
            <a:tbl>
              <a:tblPr firstRow="1" bandRow="1">
                <a:tableStyleId>{5C22544A-7EE6-4342-B048-85BDC9FD1C3A}</a:tableStyleId>
              </a:tblPr>
              <a:tblGrid>
                <a:gridCol w="691248">
                  <a:extLst>
                    <a:ext uri="{9D8B030D-6E8A-4147-A177-3AD203B41FA5}">
                      <a16:colId xmlns:a16="http://schemas.microsoft.com/office/drawing/2014/main" val="3950478504"/>
                    </a:ext>
                  </a:extLst>
                </a:gridCol>
                <a:gridCol w="1122947">
                  <a:extLst>
                    <a:ext uri="{9D8B030D-6E8A-4147-A177-3AD203B41FA5}">
                      <a16:colId xmlns:a16="http://schemas.microsoft.com/office/drawing/2014/main" val="1166029877"/>
                    </a:ext>
                  </a:extLst>
                </a:gridCol>
                <a:gridCol w="988964">
                  <a:extLst>
                    <a:ext uri="{9D8B030D-6E8A-4147-A177-3AD203B41FA5}">
                      <a16:colId xmlns:a16="http://schemas.microsoft.com/office/drawing/2014/main" val="3156174601"/>
                    </a:ext>
                  </a:extLst>
                </a:gridCol>
                <a:gridCol w="1055956">
                  <a:extLst>
                    <a:ext uri="{9D8B030D-6E8A-4147-A177-3AD203B41FA5}">
                      <a16:colId xmlns:a16="http://schemas.microsoft.com/office/drawing/2014/main" val="3342398326"/>
                    </a:ext>
                  </a:extLst>
                </a:gridCol>
                <a:gridCol w="1055956">
                  <a:extLst>
                    <a:ext uri="{9D8B030D-6E8A-4147-A177-3AD203B41FA5}">
                      <a16:colId xmlns:a16="http://schemas.microsoft.com/office/drawing/2014/main" val="1515742272"/>
                    </a:ext>
                  </a:extLst>
                </a:gridCol>
                <a:gridCol w="1055956">
                  <a:extLst>
                    <a:ext uri="{9D8B030D-6E8A-4147-A177-3AD203B41FA5}">
                      <a16:colId xmlns:a16="http://schemas.microsoft.com/office/drawing/2014/main" val="3569798661"/>
                    </a:ext>
                  </a:extLst>
                </a:gridCol>
                <a:gridCol w="1055956">
                  <a:extLst>
                    <a:ext uri="{9D8B030D-6E8A-4147-A177-3AD203B41FA5}">
                      <a16:colId xmlns:a16="http://schemas.microsoft.com/office/drawing/2014/main" val="323019117"/>
                    </a:ext>
                  </a:extLst>
                </a:gridCol>
                <a:gridCol w="1055956">
                  <a:extLst>
                    <a:ext uri="{9D8B030D-6E8A-4147-A177-3AD203B41FA5}">
                      <a16:colId xmlns:a16="http://schemas.microsoft.com/office/drawing/2014/main" val="1889594432"/>
                    </a:ext>
                  </a:extLst>
                </a:gridCol>
                <a:gridCol w="1055956">
                  <a:extLst>
                    <a:ext uri="{9D8B030D-6E8A-4147-A177-3AD203B41FA5}">
                      <a16:colId xmlns:a16="http://schemas.microsoft.com/office/drawing/2014/main" val="391986984"/>
                    </a:ext>
                  </a:extLst>
                </a:gridCol>
                <a:gridCol w="1055956">
                  <a:extLst>
                    <a:ext uri="{9D8B030D-6E8A-4147-A177-3AD203B41FA5}">
                      <a16:colId xmlns:a16="http://schemas.microsoft.com/office/drawing/2014/main" val="772294603"/>
                    </a:ext>
                  </a:extLst>
                </a:gridCol>
                <a:gridCol w="1055956">
                  <a:extLst>
                    <a:ext uri="{9D8B030D-6E8A-4147-A177-3AD203B41FA5}">
                      <a16:colId xmlns:a16="http://schemas.microsoft.com/office/drawing/2014/main" val="2472733645"/>
                    </a:ext>
                  </a:extLst>
                </a:gridCol>
              </a:tblGrid>
              <a:tr h="412288">
                <a:tc>
                  <a:txBody>
                    <a:bodyPr/>
                    <a:lstStyle/>
                    <a:p>
                      <a:pPr algn="ctr"/>
                      <a:r>
                        <a:rPr lang="cs-CZ"/>
                        <a:t>Číslo</a:t>
                      </a:r>
                    </a:p>
                  </a:txBody>
                  <a:tcPr/>
                </a:tc>
                <a:tc>
                  <a:txBody>
                    <a:bodyPr/>
                    <a:lstStyle/>
                    <a:p>
                      <a:pPr algn="ctr"/>
                      <a:r>
                        <a:rPr lang="cs-CZ" dirty="0" err="1"/>
                        <a:t>Dr</a:t>
                      </a:r>
                      <a:endParaRPr lang="cs-CZ" dirty="0"/>
                    </a:p>
                  </a:txBody>
                  <a:tcPr/>
                </a:tc>
                <a:tc>
                  <a:txBody>
                    <a:bodyPr/>
                    <a:lstStyle/>
                    <a:p>
                      <a:pPr algn="ctr"/>
                      <a:r>
                        <a:rPr lang="cs-CZ"/>
                        <a:t>Sex</a:t>
                      </a:r>
                    </a:p>
                  </a:txBody>
                  <a:tcPr/>
                </a:tc>
                <a:tc>
                  <a:txBody>
                    <a:bodyPr/>
                    <a:lstStyle/>
                    <a:p>
                      <a:pPr algn="ctr"/>
                      <a:r>
                        <a:rPr lang="cs-CZ"/>
                        <a:t>Věk</a:t>
                      </a:r>
                    </a:p>
                  </a:txBody>
                  <a:tcPr/>
                </a:tc>
                <a:tc>
                  <a:txBody>
                    <a:bodyPr/>
                    <a:lstStyle/>
                    <a:p>
                      <a:pPr algn="ctr"/>
                      <a:r>
                        <a:rPr lang="cs-CZ"/>
                        <a:t>OCS/AE</a:t>
                      </a:r>
                    </a:p>
                  </a:txBody>
                  <a:tcPr/>
                </a:tc>
                <a:tc>
                  <a:txBody>
                    <a:bodyPr/>
                    <a:lstStyle/>
                    <a:p>
                      <a:pPr algn="ctr"/>
                      <a:r>
                        <a:rPr lang="cs-CZ"/>
                        <a:t>FEV1</a:t>
                      </a:r>
                    </a:p>
                  </a:txBody>
                  <a:tcPr/>
                </a:tc>
                <a:tc>
                  <a:txBody>
                    <a:bodyPr/>
                    <a:lstStyle/>
                    <a:p>
                      <a:pPr algn="ctr"/>
                      <a:r>
                        <a:rPr lang="cs-CZ"/>
                        <a:t>ACT</a:t>
                      </a:r>
                    </a:p>
                  </a:txBody>
                  <a:tcPr/>
                </a:tc>
                <a:tc>
                  <a:txBody>
                    <a:bodyPr/>
                    <a:lstStyle/>
                    <a:p>
                      <a:pPr algn="ctr"/>
                      <a:r>
                        <a:rPr lang="cs-CZ" err="1"/>
                        <a:t>FeNO</a:t>
                      </a:r>
                    </a:p>
                  </a:txBody>
                  <a:tcPr/>
                </a:tc>
                <a:tc>
                  <a:txBody>
                    <a:bodyPr/>
                    <a:lstStyle/>
                    <a:p>
                      <a:pPr lvl="0" algn="ctr">
                        <a:buNone/>
                      </a:pPr>
                      <a:r>
                        <a:rPr lang="cs-CZ"/>
                        <a:t>EOS</a:t>
                      </a:r>
                    </a:p>
                  </a:txBody>
                  <a:tcPr/>
                </a:tc>
                <a:tc>
                  <a:txBody>
                    <a:bodyPr/>
                    <a:lstStyle/>
                    <a:p>
                      <a:pPr lvl="0" algn="ctr">
                        <a:buNone/>
                      </a:pPr>
                      <a:r>
                        <a:rPr lang="cs-CZ" err="1"/>
                        <a:t>IgE</a:t>
                      </a:r>
                    </a:p>
                  </a:txBody>
                  <a:tcPr/>
                </a:tc>
                <a:tc>
                  <a:txBody>
                    <a:bodyPr/>
                    <a:lstStyle/>
                    <a:p>
                      <a:pPr lvl="0" algn="ctr">
                        <a:buNone/>
                      </a:pPr>
                      <a:r>
                        <a:rPr lang="cs-CZ"/>
                        <a:t>Switch</a:t>
                      </a:r>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sz="1600" dirty="0"/>
                        <a:t>Kožní/UKIA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ANO</a:t>
                      </a:r>
                    </a:p>
                  </a:txBody>
                  <a:tcPr anchor="ctr">
                    <a:solidFill>
                      <a:srgbClr val="ED7D31"/>
                    </a:solidFill>
                  </a:tcPr>
                </a:tc>
                <a:tc>
                  <a:txBody>
                    <a:bodyPr/>
                    <a:lstStyle/>
                    <a:p>
                      <a:pPr algn="ctr"/>
                      <a:r>
                        <a:rPr lang="cs-CZ" dirty="0"/>
                        <a:t>82%</a:t>
                      </a:r>
                    </a:p>
                  </a:txBody>
                  <a:tcPr anchor="ctr">
                    <a:solidFill>
                      <a:srgbClr val="FFC000"/>
                    </a:solidFill>
                  </a:tcPr>
                </a:tc>
                <a:tc>
                  <a:txBody>
                    <a:bodyPr/>
                    <a:lstStyle/>
                    <a:p>
                      <a:pPr algn="ctr"/>
                      <a:r>
                        <a:rPr lang="cs-CZ" i="1"/>
                        <a:t>10</a:t>
                      </a:r>
                    </a:p>
                  </a:txBody>
                  <a:tcPr anchor="ctr"/>
                </a:tc>
                <a:tc>
                  <a:txBody>
                    <a:bodyPr/>
                    <a:lstStyle/>
                    <a:p>
                      <a:pPr algn="ctr"/>
                      <a:r>
                        <a:rPr lang="cs-CZ"/>
                        <a:t>?</a:t>
                      </a:r>
                    </a:p>
                  </a:txBody>
                  <a:tcPr anchor="ctr"/>
                </a:tc>
                <a:tc>
                  <a:txBody>
                    <a:bodyPr/>
                    <a:lstStyle/>
                    <a:p>
                      <a:pPr lvl="0" algn="ctr">
                        <a:buNone/>
                      </a:pPr>
                      <a:r>
                        <a:rPr lang="cs-CZ"/>
                        <a:t>550</a:t>
                      </a:r>
                    </a:p>
                  </a:txBody>
                  <a:tcPr anchor="ctr"/>
                </a:tc>
                <a:tc>
                  <a:txBody>
                    <a:bodyPr/>
                    <a:lstStyle/>
                    <a:p>
                      <a:pPr lvl="0" algn="ctr">
                        <a:buNone/>
                      </a:pPr>
                      <a:r>
                        <a:rPr lang="cs-CZ"/>
                        <a:t>≥20 tis.</a:t>
                      </a:r>
                    </a:p>
                  </a:txBody>
                  <a:tcPr anchor="ctr"/>
                </a:tc>
                <a:tc>
                  <a:txBody>
                    <a:bodyPr/>
                    <a:lstStyle/>
                    <a:p>
                      <a:pPr lvl="0" algn="ctr">
                        <a:buNone/>
                      </a:pPr>
                      <a:r>
                        <a:rPr lang="cs-CZ"/>
                        <a:t>NE</a:t>
                      </a:r>
                    </a:p>
                  </a:txBody>
                  <a:tcPr anchor="ct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35%</a:t>
                      </a:r>
                    </a:p>
                  </a:txBody>
                  <a:tcPr anchor="ctr"/>
                </a:tc>
                <a:tc>
                  <a:txBody>
                    <a:bodyPr/>
                    <a:lstStyle/>
                    <a:p>
                      <a:pPr algn="ctr"/>
                      <a:r>
                        <a:rPr lang="cs-CZ"/>
                        <a:t>15</a:t>
                      </a:r>
                    </a:p>
                  </a:txBody>
                  <a:tcPr anchor="ctr"/>
                </a:tc>
                <a:tc>
                  <a:txBody>
                    <a:bodyPr/>
                    <a:lstStyle/>
                    <a:p>
                      <a:pPr algn="ctr"/>
                      <a:r>
                        <a:rPr lang="cs-CZ"/>
                        <a:t>25</a:t>
                      </a:r>
                    </a:p>
                  </a:txBody>
                  <a:tcPr anchor="ctr"/>
                </a:tc>
                <a:tc>
                  <a:txBody>
                    <a:bodyPr/>
                    <a:lstStyle/>
                    <a:p>
                      <a:pPr lvl="0" algn="ctr">
                        <a:buNone/>
                      </a:pPr>
                      <a:r>
                        <a:rPr lang="cs-CZ" i="1"/>
                        <a:t>400</a:t>
                      </a:r>
                    </a:p>
                  </a:txBody>
                  <a:tcPr anchor="ctr"/>
                </a:tc>
                <a:tc>
                  <a:txBody>
                    <a:bodyPr/>
                    <a:lstStyle/>
                    <a:p>
                      <a:pPr lvl="0" algn="ctr">
                        <a:buNone/>
                      </a:pPr>
                      <a:r>
                        <a:rPr lang="cs-CZ"/>
                        <a:t>4989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57</a:t>
                      </a:r>
                    </a:p>
                  </a:txBody>
                  <a:tcPr anchor="ctr"/>
                </a:tc>
                <a:tc>
                  <a:txBody>
                    <a:bodyPr/>
                    <a:lstStyle/>
                    <a:p>
                      <a:pPr algn="ctr"/>
                      <a:r>
                        <a:rPr lang="cs-CZ"/>
                        <a:t>Časté AE</a:t>
                      </a:r>
                    </a:p>
                  </a:txBody>
                  <a:tcPr anchor="ctr"/>
                </a:tc>
                <a:tc>
                  <a:txBody>
                    <a:bodyPr/>
                    <a:lstStyle/>
                    <a:p>
                      <a:pPr algn="ctr"/>
                      <a:r>
                        <a:rPr lang="cs-CZ" dirty="0"/>
                        <a:t>55%</a:t>
                      </a:r>
                    </a:p>
                  </a:txBody>
                  <a:tcPr anchor="ctr"/>
                </a:tc>
                <a:tc>
                  <a:txBody>
                    <a:bodyPr/>
                    <a:lstStyle/>
                    <a:p>
                      <a:pPr algn="ctr"/>
                      <a:r>
                        <a:rPr lang="cs-CZ" i="1"/>
                        <a:t>10</a:t>
                      </a:r>
                    </a:p>
                  </a:txBody>
                  <a:tcPr anchor="ctr"/>
                </a:tc>
                <a:tc>
                  <a:txBody>
                    <a:bodyPr/>
                    <a:lstStyle/>
                    <a:p>
                      <a:pPr algn="ctr"/>
                      <a:r>
                        <a:rPr lang="cs-CZ"/>
                        <a:t>46</a:t>
                      </a:r>
                    </a:p>
                  </a:txBody>
                  <a:tcPr anchor="ctr"/>
                </a:tc>
                <a:tc>
                  <a:txBody>
                    <a:bodyPr/>
                    <a:lstStyle/>
                    <a:p>
                      <a:pPr lvl="0" algn="ctr">
                        <a:buNone/>
                      </a:pPr>
                      <a:r>
                        <a:rPr lang="cs-CZ"/>
                        <a:t>1160</a:t>
                      </a:r>
                    </a:p>
                  </a:txBody>
                  <a:tcPr anchor="ctr"/>
                </a:tc>
                <a:tc>
                  <a:txBody>
                    <a:bodyPr/>
                    <a:lstStyle/>
                    <a:p>
                      <a:pPr lvl="0" algn="ctr">
                        <a:buNone/>
                      </a:pPr>
                      <a:r>
                        <a:rPr lang="cs-CZ"/>
                        <a:t>62</a:t>
                      </a:r>
                    </a:p>
                  </a:txBody>
                  <a:tcPr anchor="ctr"/>
                </a:tc>
                <a:tc>
                  <a:txBody>
                    <a:bodyPr/>
                    <a:lstStyle/>
                    <a:p>
                      <a:pPr lvl="0" algn="ctr">
                        <a:buNone/>
                      </a:pPr>
                      <a:r>
                        <a:rPr lang="cs-CZ"/>
                        <a:t>NE</a:t>
                      </a:r>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25%</a:t>
                      </a:r>
                    </a:p>
                  </a:txBody>
                  <a:tcPr anchor="ctr"/>
                </a:tc>
                <a:tc>
                  <a:txBody>
                    <a:bodyPr/>
                    <a:lstStyle/>
                    <a:p>
                      <a:pPr algn="ctr"/>
                      <a:r>
                        <a:rPr lang="cs-CZ"/>
                        <a:t>8</a:t>
                      </a:r>
                    </a:p>
                  </a:txBody>
                  <a:tcPr anchor="ctr"/>
                </a:tc>
                <a:tc>
                  <a:txBody>
                    <a:bodyPr/>
                    <a:lstStyle/>
                    <a:p>
                      <a:pPr algn="ctr"/>
                      <a:r>
                        <a:rPr lang="cs-CZ"/>
                        <a:t>71</a:t>
                      </a:r>
                    </a:p>
                  </a:txBody>
                  <a:tcPr anchor="ctr"/>
                </a:tc>
                <a:tc>
                  <a:txBody>
                    <a:bodyPr/>
                    <a:lstStyle/>
                    <a:p>
                      <a:pPr lvl="0" algn="ctr">
                        <a:buNone/>
                      </a:pPr>
                      <a:r>
                        <a:rPr lang="cs-CZ"/>
                        <a:t>91</a:t>
                      </a:r>
                    </a:p>
                  </a:txBody>
                  <a:tcPr anchor="ctr"/>
                </a:tc>
                <a:tc>
                  <a:txBody>
                    <a:bodyPr/>
                    <a:lstStyle/>
                    <a:p>
                      <a:pPr lvl="0" algn="ctr">
                        <a:buNone/>
                      </a:pPr>
                      <a:r>
                        <a:rPr lang="cs-CZ"/>
                        <a:t>689</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785934743"/>
                  </a:ext>
                </a:extLst>
              </a:tr>
              <a:tr h="531985">
                <a:tc>
                  <a:txBody>
                    <a:bodyPr/>
                    <a:lstStyle/>
                    <a:p>
                      <a:pPr algn="ct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39</a:t>
                      </a:r>
                    </a:p>
                  </a:txBody>
                  <a:tcPr anchor="ctr"/>
                </a:tc>
                <a:tc>
                  <a:txBody>
                    <a:bodyPr/>
                    <a:lstStyle/>
                    <a:p>
                      <a:pPr algn="ctr"/>
                      <a:r>
                        <a:rPr lang="cs-CZ"/>
                        <a:t>Časté AE</a:t>
                      </a:r>
                    </a:p>
                  </a:txBody>
                  <a:tcPr anchor="ctr"/>
                </a:tc>
                <a:tc>
                  <a:txBody>
                    <a:bodyPr/>
                    <a:lstStyle/>
                    <a:p>
                      <a:pPr algn="ctr"/>
                      <a:r>
                        <a:rPr lang="cs-CZ" dirty="0"/>
                        <a:t>42%</a:t>
                      </a:r>
                    </a:p>
                  </a:txBody>
                  <a:tcPr anchor="ctr"/>
                </a:tc>
                <a:tc>
                  <a:txBody>
                    <a:bodyPr/>
                    <a:lstStyle/>
                    <a:p>
                      <a:pPr algn="ctr"/>
                      <a:r>
                        <a:rPr lang="cs-CZ" dirty="0"/>
                        <a:t>7</a:t>
                      </a:r>
                    </a:p>
                  </a:txBody>
                  <a:tcPr anchor="ctr"/>
                </a:tc>
                <a:tc>
                  <a:txBody>
                    <a:bodyPr/>
                    <a:lstStyle/>
                    <a:p>
                      <a:pPr algn="ctr"/>
                      <a:r>
                        <a:rPr lang="cs-CZ"/>
                        <a:t>18</a:t>
                      </a:r>
                    </a:p>
                  </a:txBody>
                  <a:tcPr anchor="ctr"/>
                </a:tc>
                <a:tc>
                  <a:txBody>
                    <a:bodyPr/>
                    <a:lstStyle/>
                    <a:p>
                      <a:pPr lvl="0" algn="ctr">
                        <a:buNone/>
                      </a:pPr>
                      <a:r>
                        <a:rPr lang="cs-CZ"/>
                        <a:t>130</a:t>
                      </a:r>
                    </a:p>
                  </a:txBody>
                  <a:tcPr anchor="ctr"/>
                </a:tc>
                <a:tc>
                  <a:txBody>
                    <a:bodyPr/>
                    <a:lstStyle/>
                    <a:p>
                      <a:pPr lvl="0" algn="ctr">
                        <a:buNone/>
                      </a:pPr>
                      <a:r>
                        <a:rPr lang="cs-CZ"/>
                        <a:t>1820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47</a:t>
                      </a:r>
                    </a:p>
                  </a:txBody>
                  <a:tcPr anchor="ctr"/>
                </a:tc>
                <a:tc>
                  <a:txBody>
                    <a:bodyPr/>
                    <a:lstStyle/>
                    <a:p>
                      <a:pPr algn="ctr"/>
                      <a:r>
                        <a:rPr lang="cs-CZ"/>
                        <a:t>Časté AE</a:t>
                      </a:r>
                    </a:p>
                  </a:txBody>
                  <a:tcPr anchor="ctr"/>
                </a:tc>
                <a:tc>
                  <a:txBody>
                    <a:bodyPr/>
                    <a:lstStyle/>
                    <a:p>
                      <a:pPr algn="ctr"/>
                      <a:r>
                        <a:rPr lang="cs-CZ" dirty="0"/>
                        <a:t>85%</a:t>
                      </a:r>
                    </a:p>
                  </a:txBody>
                  <a:tcPr anchor="ctr">
                    <a:solidFill>
                      <a:srgbClr val="FFC000"/>
                    </a:solidFill>
                  </a:tcPr>
                </a:tc>
                <a:tc>
                  <a:txBody>
                    <a:bodyPr/>
                    <a:lstStyle/>
                    <a:p>
                      <a:pPr algn="ctr"/>
                      <a:r>
                        <a:rPr lang="cs-CZ"/>
                        <a:t>10</a:t>
                      </a:r>
                    </a:p>
                  </a:txBody>
                  <a:tcPr anchor="ctr"/>
                </a:tc>
                <a:tc>
                  <a:txBody>
                    <a:bodyPr/>
                    <a:lstStyle/>
                    <a:p>
                      <a:pPr algn="ctr"/>
                      <a:r>
                        <a:rPr lang="cs-CZ"/>
                        <a:t>44</a:t>
                      </a:r>
                    </a:p>
                  </a:txBody>
                  <a:tcPr anchor="ctr"/>
                </a:tc>
                <a:tc>
                  <a:txBody>
                    <a:bodyPr/>
                    <a:lstStyle/>
                    <a:p>
                      <a:pPr lvl="0" algn="ctr">
                        <a:buNone/>
                      </a:pPr>
                      <a:r>
                        <a:rPr lang="cs-CZ"/>
                        <a:t>60</a:t>
                      </a:r>
                    </a:p>
                  </a:txBody>
                  <a:tcPr anchor="ctr"/>
                </a:tc>
                <a:tc>
                  <a:txBody>
                    <a:bodyPr/>
                    <a:lstStyle/>
                    <a:p>
                      <a:pPr lvl="0" algn="ctr">
                        <a:buNone/>
                      </a:pPr>
                      <a:r>
                        <a:rPr lang="cs-CZ"/>
                        <a:t>4327</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45</a:t>
                      </a:r>
                    </a:p>
                  </a:txBody>
                  <a:tcPr anchor="ctr"/>
                </a:tc>
                <a:tc>
                  <a:txBody>
                    <a:bodyPr/>
                    <a:lstStyle/>
                    <a:p>
                      <a:pPr algn="ctr"/>
                      <a:r>
                        <a:rPr lang="cs-CZ"/>
                        <a:t>Časté AE</a:t>
                      </a:r>
                    </a:p>
                  </a:txBody>
                  <a:tcPr anchor="ctr"/>
                </a:tc>
                <a:tc>
                  <a:txBody>
                    <a:bodyPr/>
                    <a:lstStyle/>
                    <a:p>
                      <a:pPr algn="ctr"/>
                      <a:r>
                        <a:rPr lang="cs-CZ" dirty="0"/>
                        <a:t>65%</a:t>
                      </a:r>
                    </a:p>
                  </a:txBody>
                  <a:tcPr anchor="ctr"/>
                </a:tc>
                <a:tc>
                  <a:txBody>
                    <a:bodyPr/>
                    <a:lstStyle/>
                    <a:p>
                      <a:pPr algn="ctr"/>
                      <a:r>
                        <a:rPr lang="cs-CZ"/>
                        <a:t>8</a:t>
                      </a:r>
                    </a:p>
                  </a:txBody>
                  <a:tcPr anchor="ctr"/>
                </a:tc>
                <a:tc>
                  <a:txBody>
                    <a:bodyPr/>
                    <a:lstStyle/>
                    <a:p>
                      <a:pPr algn="ctr"/>
                      <a:r>
                        <a:rPr lang="cs-CZ"/>
                        <a:t>?</a:t>
                      </a:r>
                    </a:p>
                  </a:txBody>
                  <a:tcPr anchor="ctr"/>
                </a:tc>
                <a:tc>
                  <a:txBody>
                    <a:bodyPr/>
                    <a:lstStyle/>
                    <a:p>
                      <a:pPr lvl="0" algn="ctr">
                        <a:buNone/>
                      </a:pPr>
                      <a:r>
                        <a:rPr lang="cs-CZ"/>
                        <a:t>130</a:t>
                      </a:r>
                    </a:p>
                  </a:txBody>
                  <a:tcPr anchor="ctr"/>
                </a:tc>
                <a:tc>
                  <a:txBody>
                    <a:bodyPr/>
                    <a:lstStyle/>
                    <a:p>
                      <a:pPr lvl="0" algn="ctr">
                        <a:buNone/>
                      </a:pPr>
                      <a:r>
                        <a:rPr lang="cs-CZ"/>
                        <a:t>4203</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59</a:t>
                      </a:r>
                    </a:p>
                  </a:txBody>
                  <a:tcPr anchor="ctr"/>
                </a:tc>
                <a:tc>
                  <a:txBody>
                    <a:bodyPr/>
                    <a:lstStyle/>
                    <a:p>
                      <a:pPr lvl="0" algn="ctr">
                        <a:buNone/>
                      </a:pPr>
                      <a:r>
                        <a:rPr lang="cs-CZ"/>
                        <a:t>ANO</a:t>
                      </a:r>
                    </a:p>
                  </a:txBody>
                  <a:tcPr anchor="ctr">
                    <a:solidFill>
                      <a:srgbClr val="ED7D31"/>
                    </a:solidFill>
                  </a:tcPr>
                </a:tc>
                <a:tc>
                  <a:txBody>
                    <a:bodyPr/>
                    <a:lstStyle/>
                    <a:p>
                      <a:pPr lvl="0" algn="ctr">
                        <a:buNone/>
                      </a:pPr>
                      <a:r>
                        <a:rPr lang="cs-CZ" dirty="0"/>
                        <a:t>51%</a:t>
                      </a:r>
                    </a:p>
                  </a:txBody>
                  <a:tcPr anchor="ctr"/>
                </a:tc>
                <a:tc>
                  <a:txBody>
                    <a:bodyPr/>
                    <a:lstStyle/>
                    <a:p>
                      <a:pPr lvl="0" algn="ctr">
                        <a:buNone/>
                      </a:pPr>
                      <a:r>
                        <a:rPr lang="cs-CZ"/>
                        <a:t>15</a:t>
                      </a:r>
                    </a:p>
                  </a:txBody>
                  <a:tcPr anchor="ctr"/>
                </a:tc>
                <a:tc>
                  <a:txBody>
                    <a:bodyPr/>
                    <a:lstStyle/>
                    <a:p>
                      <a:pPr lvl="0" algn="ctr">
                        <a:buNone/>
                      </a:pPr>
                      <a:r>
                        <a:rPr lang="cs-CZ"/>
                        <a:t>23</a:t>
                      </a:r>
                    </a:p>
                  </a:txBody>
                  <a:tcPr anchor="ctr"/>
                </a:tc>
                <a:tc>
                  <a:txBody>
                    <a:bodyPr/>
                    <a:lstStyle/>
                    <a:p>
                      <a:pPr lvl="0" algn="ctr">
                        <a:buNone/>
                      </a:pPr>
                      <a:r>
                        <a:rPr lang="cs-CZ"/>
                        <a:t>350</a:t>
                      </a:r>
                    </a:p>
                  </a:txBody>
                  <a:tcPr anchor="ctr"/>
                </a:tc>
                <a:tc>
                  <a:txBody>
                    <a:bodyPr/>
                    <a:lstStyle/>
                    <a:p>
                      <a:pPr lvl="0" algn="ctr">
                        <a:buNone/>
                      </a:pPr>
                      <a:r>
                        <a:rPr lang="cs-CZ"/>
                        <a:t>600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1447334687"/>
                  </a:ext>
                </a:extLst>
              </a:tr>
              <a:tr h="531984">
                <a:tc>
                  <a:txBody>
                    <a:bodyPr/>
                    <a:lstStyle/>
                    <a:p>
                      <a:pPr lvl="0" algn="ctr">
                        <a:buNone/>
                      </a:pPr>
                      <a:r>
                        <a:rPr lang="cs-CZ" dirty="0"/>
                        <a:t>9</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35</a:t>
                      </a:r>
                    </a:p>
                  </a:txBody>
                  <a:tcPr anchor="ctr"/>
                </a:tc>
                <a:tc>
                  <a:txBody>
                    <a:bodyPr/>
                    <a:lstStyle/>
                    <a:p>
                      <a:pPr lvl="0" algn="ctr">
                        <a:buNone/>
                      </a:pPr>
                      <a:r>
                        <a:rPr lang="cs-CZ"/>
                        <a:t>Časté AE</a:t>
                      </a:r>
                    </a:p>
                  </a:txBody>
                  <a:tcPr anchor="ctr"/>
                </a:tc>
                <a:tc>
                  <a:txBody>
                    <a:bodyPr/>
                    <a:lstStyle/>
                    <a:p>
                      <a:pPr lvl="0" algn="ctr">
                        <a:buNone/>
                      </a:pPr>
                      <a:r>
                        <a:rPr lang="cs-CZ" dirty="0"/>
                        <a:t>66%</a:t>
                      </a:r>
                    </a:p>
                  </a:txBody>
                  <a:tcPr anchor="ctr"/>
                </a:tc>
                <a:tc>
                  <a:txBody>
                    <a:bodyPr/>
                    <a:lstStyle/>
                    <a:p>
                      <a:pPr lvl="0" algn="ctr">
                        <a:buNone/>
                      </a:pPr>
                      <a:r>
                        <a:rPr lang="cs-CZ"/>
                        <a:t>17</a:t>
                      </a:r>
                    </a:p>
                  </a:txBody>
                  <a:tcPr anchor="ctr"/>
                </a:tc>
                <a:tc>
                  <a:txBody>
                    <a:bodyPr/>
                    <a:lstStyle/>
                    <a:p>
                      <a:pPr lvl="0" algn="ctr">
                        <a:buNone/>
                      </a:pPr>
                      <a:r>
                        <a:rPr lang="cs-CZ"/>
                        <a:t>44</a:t>
                      </a:r>
                    </a:p>
                  </a:txBody>
                  <a:tcPr anchor="ctr"/>
                </a:tc>
                <a:tc>
                  <a:txBody>
                    <a:bodyPr/>
                    <a:lstStyle/>
                    <a:p>
                      <a:pPr lvl="0" algn="ctr">
                        <a:buNone/>
                      </a:pPr>
                      <a:r>
                        <a:rPr lang="cs-CZ"/>
                        <a:t>200</a:t>
                      </a:r>
                    </a:p>
                  </a:txBody>
                  <a:tcPr anchor="ctr"/>
                </a:tc>
                <a:tc>
                  <a:txBody>
                    <a:bodyPr/>
                    <a:lstStyle/>
                    <a:p>
                      <a:pPr lvl="0" algn="ctr">
                        <a:buNone/>
                      </a:pPr>
                      <a:r>
                        <a:rPr lang="cs-CZ"/>
                        <a:t>1131</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3639677791"/>
                  </a:ext>
                </a:extLst>
              </a:tr>
            </a:tbl>
          </a:graphicData>
        </a:graphic>
      </p:graphicFrame>
      <p:sp>
        <p:nvSpPr>
          <p:cNvPr id="3" name="Obdélník 2"/>
          <p:cNvSpPr/>
          <p:nvPr/>
        </p:nvSpPr>
        <p:spPr>
          <a:xfrm>
            <a:off x="6307667" y="1237415"/>
            <a:ext cx="5259972" cy="520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Průměrný věk 45 let</a:t>
            </a:r>
          </a:p>
          <a:p>
            <a:pPr algn="ctr"/>
            <a:r>
              <a:rPr lang="cs-CZ" dirty="0"/>
              <a:t>5 mužů/4 ženy</a:t>
            </a:r>
          </a:p>
          <a:p>
            <a:pPr algn="ctr"/>
            <a:endParaRPr lang="cs-CZ" dirty="0"/>
          </a:p>
          <a:p>
            <a:pPr algn="ctr"/>
            <a:r>
              <a:rPr lang="cs-CZ" dirty="0"/>
              <a:t>2 na trvalé kortikoterapii</a:t>
            </a:r>
          </a:p>
          <a:p>
            <a:pPr algn="ctr"/>
            <a:endParaRPr lang="cs-CZ" dirty="0"/>
          </a:p>
          <a:p>
            <a:pPr algn="ctr"/>
            <a:r>
              <a:rPr lang="cs-CZ" dirty="0"/>
              <a:t>2 s normálními plicními funkcemi</a:t>
            </a:r>
          </a:p>
        </p:txBody>
      </p:sp>
    </p:spTree>
    <p:extLst>
      <p:ext uri="{BB962C8B-B14F-4D97-AF65-F5344CB8AC3E}">
        <p14:creationId xmlns:p14="http://schemas.microsoft.com/office/powerpoint/2010/main" val="333125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Astma kontrol test</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3384544578"/>
              </p:ext>
            </p:extLst>
          </p:nvPr>
        </p:nvGraphicFramePr>
        <p:xfrm>
          <a:off x="316832" y="1237414"/>
          <a:ext cx="11250807" cy="5200152"/>
        </p:xfrm>
        <a:graphic>
          <a:graphicData uri="http://schemas.openxmlformats.org/drawingml/2006/table">
            <a:tbl>
              <a:tblPr firstRow="1" bandRow="1">
                <a:tableStyleId>{5C22544A-7EE6-4342-B048-85BDC9FD1C3A}</a:tableStyleId>
              </a:tblPr>
              <a:tblGrid>
                <a:gridCol w="691248">
                  <a:extLst>
                    <a:ext uri="{9D8B030D-6E8A-4147-A177-3AD203B41FA5}">
                      <a16:colId xmlns:a16="http://schemas.microsoft.com/office/drawing/2014/main" val="3950478504"/>
                    </a:ext>
                  </a:extLst>
                </a:gridCol>
                <a:gridCol w="1122947">
                  <a:extLst>
                    <a:ext uri="{9D8B030D-6E8A-4147-A177-3AD203B41FA5}">
                      <a16:colId xmlns:a16="http://schemas.microsoft.com/office/drawing/2014/main" val="1166029877"/>
                    </a:ext>
                  </a:extLst>
                </a:gridCol>
                <a:gridCol w="988964">
                  <a:extLst>
                    <a:ext uri="{9D8B030D-6E8A-4147-A177-3AD203B41FA5}">
                      <a16:colId xmlns:a16="http://schemas.microsoft.com/office/drawing/2014/main" val="3156174601"/>
                    </a:ext>
                  </a:extLst>
                </a:gridCol>
                <a:gridCol w="1055956">
                  <a:extLst>
                    <a:ext uri="{9D8B030D-6E8A-4147-A177-3AD203B41FA5}">
                      <a16:colId xmlns:a16="http://schemas.microsoft.com/office/drawing/2014/main" val="3342398326"/>
                    </a:ext>
                  </a:extLst>
                </a:gridCol>
                <a:gridCol w="1055956">
                  <a:extLst>
                    <a:ext uri="{9D8B030D-6E8A-4147-A177-3AD203B41FA5}">
                      <a16:colId xmlns:a16="http://schemas.microsoft.com/office/drawing/2014/main" val="1515742272"/>
                    </a:ext>
                  </a:extLst>
                </a:gridCol>
                <a:gridCol w="1055956">
                  <a:extLst>
                    <a:ext uri="{9D8B030D-6E8A-4147-A177-3AD203B41FA5}">
                      <a16:colId xmlns:a16="http://schemas.microsoft.com/office/drawing/2014/main" val="3569798661"/>
                    </a:ext>
                  </a:extLst>
                </a:gridCol>
                <a:gridCol w="1055956">
                  <a:extLst>
                    <a:ext uri="{9D8B030D-6E8A-4147-A177-3AD203B41FA5}">
                      <a16:colId xmlns:a16="http://schemas.microsoft.com/office/drawing/2014/main" val="323019117"/>
                    </a:ext>
                  </a:extLst>
                </a:gridCol>
                <a:gridCol w="1055956">
                  <a:extLst>
                    <a:ext uri="{9D8B030D-6E8A-4147-A177-3AD203B41FA5}">
                      <a16:colId xmlns:a16="http://schemas.microsoft.com/office/drawing/2014/main" val="1889594432"/>
                    </a:ext>
                  </a:extLst>
                </a:gridCol>
                <a:gridCol w="1055956">
                  <a:extLst>
                    <a:ext uri="{9D8B030D-6E8A-4147-A177-3AD203B41FA5}">
                      <a16:colId xmlns:a16="http://schemas.microsoft.com/office/drawing/2014/main" val="391986984"/>
                    </a:ext>
                  </a:extLst>
                </a:gridCol>
                <a:gridCol w="1055956">
                  <a:extLst>
                    <a:ext uri="{9D8B030D-6E8A-4147-A177-3AD203B41FA5}">
                      <a16:colId xmlns:a16="http://schemas.microsoft.com/office/drawing/2014/main" val="772294603"/>
                    </a:ext>
                  </a:extLst>
                </a:gridCol>
                <a:gridCol w="1055956">
                  <a:extLst>
                    <a:ext uri="{9D8B030D-6E8A-4147-A177-3AD203B41FA5}">
                      <a16:colId xmlns:a16="http://schemas.microsoft.com/office/drawing/2014/main" val="2472733645"/>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a:t>Sex</a:t>
                      </a:r>
                    </a:p>
                  </a:txBody>
                  <a:tcPr/>
                </a:tc>
                <a:tc>
                  <a:txBody>
                    <a:bodyPr/>
                    <a:lstStyle/>
                    <a:p>
                      <a:pPr algn="ctr"/>
                      <a:r>
                        <a:rPr lang="cs-CZ"/>
                        <a:t>Věk</a:t>
                      </a:r>
                    </a:p>
                  </a:txBody>
                  <a:tcPr/>
                </a:tc>
                <a:tc>
                  <a:txBody>
                    <a:bodyPr/>
                    <a:lstStyle/>
                    <a:p>
                      <a:pPr algn="ctr"/>
                      <a:r>
                        <a:rPr lang="cs-CZ"/>
                        <a:t>OCS/AE</a:t>
                      </a:r>
                    </a:p>
                  </a:txBody>
                  <a:tcPr/>
                </a:tc>
                <a:tc>
                  <a:txBody>
                    <a:bodyPr/>
                    <a:lstStyle/>
                    <a:p>
                      <a:pPr algn="ctr"/>
                      <a:r>
                        <a:rPr lang="cs-CZ"/>
                        <a:t>FEV1</a:t>
                      </a:r>
                    </a:p>
                  </a:txBody>
                  <a:tcPr/>
                </a:tc>
                <a:tc>
                  <a:txBody>
                    <a:bodyPr/>
                    <a:lstStyle/>
                    <a:p>
                      <a:pPr algn="ctr"/>
                      <a:r>
                        <a:rPr lang="cs-CZ"/>
                        <a:t>ACT</a:t>
                      </a:r>
                    </a:p>
                  </a:txBody>
                  <a:tcPr/>
                </a:tc>
                <a:tc>
                  <a:txBody>
                    <a:bodyPr/>
                    <a:lstStyle/>
                    <a:p>
                      <a:pPr algn="ctr"/>
                      <a:r>
                        <a:rPr lang="cs-CZ" err="1"/>
                        <a:t>FeNO</a:t>
                      </a:r>
                    </a:p>
                  </a:txBody>
                  <a:tcPr/>
                </a:tc>
                <a:tc>
                  <a:txBody>
                    <a:bodyPr/>
                    <a:lstStyle/>
                    <a:p>
                      <a:pPr lvl="0" algn="ctr">
                        <a:buNone/>
                      </a:pPr>
                      <a:r>
                        <a:rPr lang="cs-CZ"/>
                        <a:t>EOS</a:t>
                      </a:r>
                    </a:p>
                  </a:txBody>
                  <a:tcPr/>
                </a:tc>
                <a:tc>
                  <a:txBody>
                    <a:bodyPr/>
                    <a:lstStyle/>
                    <a:p>
                      <a:pPr lvl="0" algn="ctr">
                        <a:buNone/>
                      </a:pPr>
                      <a:r>
                        <a:rPr lang="cs-CZ" err="1"/>
                        <a:t>IgE</a:t>
                      </a:r>
                    </a:p>
                  </a:txBody>
                  <a:tcPr/>
                </a:tc>
                <a:tc>
                  <a:txBody>
                    <a:bodyPr/>
                    <a:lstStyle/>
                    <a:p>
                      <a:pPr lvl="0" algn="ctr">
                        <a:buNone/>
                      </a:pPr>
                      <a:r>
                        <a:rPr lang="cs-CZ"/>
                        <a:t>Switch</a:t>
                      </a:r>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sz="1600" dirty="0"/>
                        <a:t>Kožní/UKIA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ANO</a:t>
                      </a:r>
                    </a:p>
                  </a:txBody>
                  <a:tcPr anchor="ctr">
                    <a:solidFill>
                      <a:srgbClr val="ED7D31"/>
                    </a:solidFill>
                  </a:tcPr>
                </a:tc>
                <a:tc>
                  <a:txBody>
                    <a:bodyPr/>
                    <a:lstStyle/>
                    <a:p>
                      <a:pPr algn="ctr"/>
                      <a:r>
                        <a:rPr lang="cs-CZ" dirty="0"/>
                        <a:t>82%</a:t>
                      </a:r>
                    </a:p>
                  </a:txBody>
                  <a:tcPr anchor="ctr">
                    <a:solidFill>
                      <a:srgbClr val="FFC000"/>
                    </a:solidFill>
                  </a:tcPr>
                </a:tc>
                <a:tc>
                  <a:txBody>
                    <a:bodyPr/>
                    <a:lstStyle/>
                    <a:p>
                      <a:pPr algn="ctr"/>
                      <a:r>
                        <a:rPr lang="cs-CZ" i="1"/>
                        <a:t>10</a:t>
                      </a:r>
                    </a:p>
                  </a:txBody>
                  <a:tcPr anchor="ctr"/>
                </a:tc>
                <a:tc>
                  <a:txBody>
                    <a:bodyPr/>
                    <a:lstStyle/>
                    <a:p>
                      <a:pPr algn="ctr"/>
                      <a:r>
                        <a:rPr lang="cs-CZ"/>
                        <a:t>?</a:t>
                      </a:r>
                    </a:p>
                  </a:txBody>
                  <a:tcPr anchor="ctr"/>
                </a:tc>
                <a:tc>
                  <a:txBody>
                    <a:bodyPr/>
                    <a:lstStyle/>
                    <a:p>
                      <a:pPr lvl="0" algn="ctr">
                        <a:buNone/>
                      </a:pPr>
                      <a:r>
                        <a:rPr lang="cs-CZ"/>
                        <a:t>550</a:t>
                      </a:r>
                    </a:p>
                  </a:txBody>
                  <a:tcPr anchor="ctr"/>
                </a:tc>
                <a:tc>
                  <a:txBody>
                    <a:bodyPr/>
                    <a:lstStyle/>
                    <a:p>
                      <a:pPr lvl="0" algn="ctr">
                        <a:buNone/>
                      </a:pPr>
                      <a:r>
                        <a:rPr lang="cs-CZ"/>
                        <a:t>≥20 tis.</a:t>
                      </a:r>
                    </a:p>
                  </a:txBody>
                  <a:tcPr anchor="ctr"/>
                </a:tc>
                <a:tc>
                  <a:txBody>
                    <a:bodyPr/>
                    <a:lstStyle/>
                    <a:p>
                      <a:pPr lvl="0" algn="ctr">
                        <a:buNone/>
                      </a:pPr>
                      <a:r>
                        <a:rPr lang="cs-CZ"/>
                        <a:t>NE</a:t>
                      </a:r>
                    </a:p>
                  </a:txBody>
                  <a:tcPr anchor="ct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35%</a:t>
                      </a:r>
                    </a:p>
                  </a:txBody>
                  <a:tcPr anchor="ctr"/>
                </a:tc>
                <a:tc>
                  <a:txBody>
                    <a:bodyPr/>
                    <a:lstStyle/>
                    <a:p>
                      <a:pPr algn="ctr"/>
                      <a:r>
                        <a:rPr lang="cs-CZ"/>
                        <a:t>15</a:t>
                      </a:r>
                    </a:p>
                  </a:txBody>
                  <a:tcPr anchor="ctr"/>
                </a:tc>
                <a:tc>
                  <a:txBody>
                    <a:bodyPr/>
                    <a:lstStyle/>
                    <a:p>
                      <a:pPr algn="ctr"/>
                      <a:r>
                        <a:rPr lang="cs-CZ"/>
                        <a:t>25</a:t>
                      </a:r>
                    </a:p>
                  </a:txBody>
                  <a:tcPr anchor="ctr"/>
                </a:tc>
                <a:tc>
                  <a:txBody>
                    <a:bodyPr/>
                    <a:lstStyle/>
                    <a:p>
                      <a:pPr lvl="0" algn="ctr">
                        <a:buNone/>
                      </a:pPr>
                      <a:r>
                        <a:rPr lang="cs-CZ" i="1"/>
                        <a:t>400</a:t>
                      </a:r>
                    </a:p>
                  </a:txBody>
                  <a:tcPr anchor="ctr"/>
                </a:tc>
                <a:tc>
                  <a:txBody>
                    <a:bodyPr/>
                    <a:lstStyle/>
                    <a:p>
                      <a:pPr lvl="0" algn="ctr">
                        <a:buNone/>
                      </a:pPr>
                      <a:r>
                        <a:rPr lang="cs-CZ"/>
                        <a:t>4989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57</a:t>
                      </a:r>
                    </a:p>
                  </a:txBody>
                  <a:tcPr anchor="ctr"/>
                </a:tc>
                <a:tc>
                  <a:txBody>
                    <a:bodyPr/>
                    <a:lstStyle/>
                    <a:p>
                      <a:pPr algn="ctr"/>
                      <a:r>
                        <a:rPr lang="cs-CZ"/>
                        <a:t>Časté AE</a:t>
                      </a:r>
                    </a:p>
                  </a:txBody>
                  <a:tcPr anchor="ctr"/>
                </a:tc>
                <a:tc>
                  <a:txBody>
                    <a:bodyPr/>
                    <a:lstStyle/>
                    <a:p>
                      <a:pPr algn="ctr"/>
                      <a:r>
                        <a:rPr lang="cs-CZ" dirty="0"/>
                        <a:t>55%</a:t>
                      </a:r>
                    </a:p>
                  </a:txBody>
                  <a:tcPr anchor="ctr"/>
                </a:tc>
                <a:tc>
                  <a:txBody>
                    <a:bodyPr/>
                    <a:lstStyle/>
                    <a:p>
                      <a:pPr algn="ctr"/>
                      <a:r>
                        <a:rPr lang="cs-CZ" i="1"/>
                        <a:t>10</a:t>
                      </a:r>
                    </a:p>
                  </a:txBody>
                  <a:tcPr anchor="ctr"/>
                </a:tc>
                <a:tc>
                  <a:txBody>
                    <a:bodyPr/>
                    <a:lstStyle/>
                    <a:p>
                      <a:pPr algn="ctr"/>
                      <a:r>
                        <a:rPr lang="cs-CZ"/>
                        <a:t>46</a:t>
                      </a:r>
                    </a:p>
                  </a:txBody>
                  <a:tcPr anchor="ctr"/>
                </a:tc>
                <a:tc>
                  <a:txBody>
                    <a:bodyPr/>
                    <a:lstStyle/>
                    <a:p>
                      <a:pPr lvl="0" algn="ctr">
                        <a:buNone/>
                      </a:pPr>
                      <a:r>
                        <a:rPr lang="cs-CZ"/>
                        <a:t>1160</a:t>
                      </a:r>
                    </a:p>
                  </a:txBody>
                  <a:tcPr anchor="ctr"/>
                </a:tc>
                <a:tc>
                  <a:txBody>
                    <a:bodyPr/>
                    <a:lstStyle/>
                    <a:p>
                      <a:pPr lvl="0" algn="ctr">
                        <a:buNone/>
                      </a:pPr>
                      <a:r>
                        <a:rPr lang="cs-CZ"/>
                        <a:t>62</a:t>
                      </a:r>
                    </a:p>
                  </a:txBody>
                  <a:tcPr anchor="ctr"/>
                </a:tc>
                <a:tc>
                  <a:txBody>
                    <a:bodyPr/>
                    <a:lstStyle/>
                    <a:p>
                      <a:pPr lvl="0" algn="ctr">
                        <a:buNone/>
                      </a:pPr>
                      <a:r>
                        <a:rPr lang="cs-CZ"/>
                        <a:t>NE</a:t>
                      </a:r>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25%</a:t>
                      </a:r>
                    </a:p>
                  </a:txBody>
                  <a:tcPr anchor="ctr"/>
                </a:tc>
                <a:tc>
                  <a:txBody>
                    <a:bodyPr/>
                    <a:lstStyle/>
                    <a:p>
                      <a:pPr algn="ctr"/>
                      <a:r>
                        <a:rPr lang="cs-CZ"/>
                        <a:t>8</a:t>
                      </a:r>
                    </a:p>
                  </a:txBody>
                  <a:tcPr anchor="ctr"/>
                </a:tc>
                <a:tc>
                  <a:txBody>
                    <a:bodyPr/>
                    <a:lstStyle/>
                    <a:p>
                      <a:pPr algn="ctr"/>
                      <a:r>
                        <a:rPr lang="cs-CZ"/>
                        <a:t>71</a:t>
                      </a:r>
                    </a:p>
                  </a:txBody>
                  <a:tcPr anchor="ctr"/>
                </a:tc>
                <a:tc>
                  <a:txBody>
                    <a:bodyPr/>
                    <a:lstStyle/>
                    <a:p>
                      <a:pPr lvl="0" algn="ctr">
                        <a:buNone/>
                      </a:pPr>
                      <a:r>
                        <a:rPr lang="cs-CZ"/>
                        <a:t>91</a:t>
                      </a:r>
                    </a:p>
                  </a:txBody>
                  <a:tcPr anchor="ctr"/>
                </a:tc>
                <a:tc>
                  <a:txBody>
                    <a:bodyPr/>
                    <a:lstStyle/>
                    <a:p>
                      <a:pPr lvl="0" algn="ctr">
                        <a:buNone/>
                      </a:pPr>
                      <a:r>
                        <a:rPr lang="cs-CZ"/>
                        <a:t>689</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785934743"/>
                  </a:ext>
                </a:extLst>
              </a:tr>
              <a:tr h="531985">
                <a:tc>
                  <a:txBody>
                    <a:bodyPr/>
                    <a:lstStyle/>
                    <a:p>
                      <a:pPr algn="ct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39</a:t>
                      </a:r>
                    </a:p>
                  </a:txBody>
                  <a:tcPr anchor="ctr"/>
                </a:tc>
                <a:tc>
                  <a:txBody>
                    <a:bodyPr/>
                    <a:lstStyle/>
                    <a:p>
                      <a:pPr algn="ctr"/>
                      <a:r>
                        <a:rPr lang="cs-CZ"/>
                        <a:t>Časté AE</a:t>
                      </a:r>
                    </a:p>
                  </a:txBody>
                  <a:tcPr anchor="ctr"/>
                </a:tc>
                <a:tc>
                  <a:txBody>
                    <a:bodyPr/>
                    <a:lstStyle/>
                    <a:p>
                      <a:pPr algn="ctr"/>
                      <a:r>
                        <a:rPr lang="cs-CZ" dirty="0"/>
                        <a:t>42%</a:t>
                      </a:r>
                    </a:p>
                  </a:txBody>
                  <a:tcPr anchor="ctr"/>
                </a:tc>
                <a:tc>
                  <a:txBody>
                    <a:bodyPr/>
                    <a:lstStyle/>
                    <a:p>
                      <a:pPr algn="ctr"/>
                      <a:r>
                        <a:rPr lang="cs-CZ" dirty="0"/>
                        <a:t>7</a:t>
                      </a:r>
                    </a:p>
                  </a:txBody>
                  <a:tcPr anchor="ctr"/>
                </a:tc>
                <a:tc>
                  <a:txBody>
                    <a:bodyPr/>
                    <a:lstStyle/>
                    <a:p>
                      <a:pPr algn="ctr"/>
                      <a:r>
                        <a:rPr lang="cs-CZ"/>
                        <a:t>18</a:t>
                      </a:r>
                    </a:p>
                  </a:txBody>
                  <a:tcPr anchor="ctr"/>
                </a:tc>
                <a:tc>
                  <a:txBody>
                    <a:bodyPr/>
                    <a:lstStyle/>
                    <a:p>
                      <a:pPr lvl="0" algn="ctr">
                        <a:buNone/>
                      </a:pPr>
                      <a:r>
                        <a:rPr lang="cs-CZ"/>
                        <a:t>130</a:t>
                      </a:r>
                    </a:p>
                  </a:txBody>
                  <a:tcPr anchor="ctr"/>
                </a:tc>
                <a:tc>
                  <a:txBody>
                    <a:bodyPr/>
                    <a:lstStyle/>
                    <a:p>
                      <a:pPr lvl="0" algn="ctr">
                        <a:buNone/>
                      </a:pPr>
                      <a:r>
                        <a:rPr lang="cs-CZ"/>
                        <a:t>1820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47</a:t>
                      </a:r>
                    </a:p>
                  </a:txBody>
                  <a:tcPr anchor="ctr"/>
                </a:tc>
                <a:tc>
                  <a:txBody>
                    <a:bodyPr/>
                    <a:lstStyle/>
                    <a:p>
                      <a:pPr algn="ctr"/>
                      <a:r>
                        <a:rPr lang="cs-CZ"/>
                        <a:t>Časté AE</a:t>
                      </a:r>
                    </a:p>
                  </a:txBody>
                  <a:tcPr anchor="ctr"/>
                </a:tc>
                <a:tc>
                  <a:txBody>
                    <a:bodyPr/>
                    <a:lstStyle/>
                    <a:p>
                      <a:pPr algn="ctr"/>
                      <a:r>
                        <a:rPr lang="cs-CZ" dirty="0"/>
                        <a:t>85%</a:t>
                      </a:r>
                    </a:p>
                  </a:txBody>
                  <a:tcPr anchor="ctr">
                    <a:solidFill>
                      <a:srgbClr val="FFC000"/>
                    </a:solidFill>
                  </a:tcPr>
                </a:tc>
                <a:tc>
                  <a:txBody>
                    <a:bodyPr/>
                    <a:lstStyle/>
                    <a:p>
                      <a:pPr algn="ctr"/>
                      <a:r>
                        <a:rPr lang="cs-CZ"/>
                        <a:t>10</a:t>
                      </a:r>
                    </a:p>
                  </a:txBody>
                  <a:tcPr anchor="ctr"/>
                </a:tc>
                <a:tc>
                  <a:txBody>
                    <a:bodyPr/>
                    <a:lstStyle/>
                    <a:p>
                      <a:pPr algn="ctr"/>
                      <a:r>
                        <a:rPr lang="cs-CZ"/>
                        <a:t>44</a:t>
                      </a:r>
                    </a:p>
                  </a:txBody>
                  <a:tcPr anchor="ctr"/>
                </a:tc>
                <a:tc>
                  <a:txBody>
                    <a:bodyPr/>
                    <a:lstStyle/>
                    <a:p>
                      <a:pPr lvl="0" algn="ctr">
                        <a:buNone/>
                      </a:pPr>
                      <a:r>
                        <a:rPr lang="cs-CZ"/>
                        <a:t>60</a:t>
                      </a:r>
                    </a:p>
                  </a:txBody>
                  <a:tcPr anchor="ctr"/>
                </a:tc>
                <a:tc>
                  <a:txBody>
                    <a:bodyPr/>
                    <a:lstStyle/>
                    <a:p>
                      <a:pPr lvl="0" algn="ctr">
                        <a:buNone/>
                      </a:pPr>
                      <a:r>
                        <a:rPr lang="cs-CZ"/>
                        <a:t>4327</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45</a:t>
                      </a:r>
                    </a:p>
                  </a:txBody>
                  <a:tcPr anchor="ctr"/>
                </a:tc>
                <a:tc>
                  <a:txBody>
                    <a:bodyPr/>
                    <a:lstStyle/>
                    <a:p>
                      <a:pPr algn="ctr"/>
                      <a:r>
                        <a:rPr lang="cs-CZ"/>
                        <a:t>Časté AE</a:t>
                      </a:r>
                    </a:p>
                  </a:txBody>
                  <a:tcPr anchor="ctr"/>
                </a:tc>
                <a:tc>
                  <a:txBody>
                    <a:bodyPr/>
                    <a:lstStyle/>
                    <a:p>
                      <a:pPr algn="ctr"/>
                      <a:r>
                        <a:rPr lang="cs-CZ" dirty="0"/>
                        <a:t>65%</a:t>
                      </a:r>
                    </a:p>
                  </a:txBody>
                  <a:tcPr anchor="ctr"/>
                </a:tc>
                <a:tc>
                  <a:txBody>
                    <a:bodyPr/>
                    <a:lstStyle/>
                    <a:p>
                      <a:pPr algn="ctr"/>
                      <a:r>
                        <a:rPr lang="cs-CZ"/>
                        <a:t>8</a:t>
                      </a:r>
                    </a:p>
                  </a:txBody>
                  <a:tcPr anchor="ctr"/>
                </a:tc>
                <a:tc>
                  <a:txBody>
                    <a:bodyPr/>
                    <a:lstStyle/>
                    <a:p>
                      <a:pPr algn="ctr"/>
                      <a:r>
                        <a:rPr lang="cs-CZ"/>
                        <a:t>?</a:t>
                      </a:r>
                    </a:p>
                  </a:txBody>
                  <a:tcPr anchor="ctr"/>
                </a:tc>
                <a:tc>
                  <a:txBody>
                    <a:bodyPr/>
                    <a:lstStyle/>
                    <a:p>
                      <a:pPr lvl="0" algn="ctr">
                        <a:buNone/>
                      </a:pPr>
                      <a:r>
                        <a:rPr lang="cs-CZ"/>
                        <a:t>130</a:t>
                      </a:r>
                    </a:p>
                  </a:txBody>
                  <a:tcPr anchor="ctr"/>
                </a:tc>
                <a:tc>
                  <a:txBody>
                    <a:bodyPr/>
                    <a:lstStyle/>
                    <a:p>
                      <a:pPr lvl="0" algn="ctr">
                        <a:buNone/>
                      </a:pPr>
                      <a:r>
                        <a:rPr lang="cs-CZ"/>
                        <a:t>4203</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59</a:t>
                      </a:r>
                    </a:p>
                  </a:txBody>
                  <a:tcPr anchor="ctr"/>
                </a:tc>
                <a:tc>
                  <a:txBody>
                    <a:bodyPr/>
                    <a:lstStyle/>
                    <a:p>
                      <a:pPr lvl="0" algn="ctr">
                        <a:buNone/>
                      </a:pPr>
                      <a:r>
                        <a:rPr lang="cs-CZ"/>
                        <a:t>ANO</a:t>
                      </a:r>
                    </a:p>
                  </a:txBody>
                  <a:tcPr anchor="ctr">
                    <a:solidFill>
                      <a:srgbClr val="ED7D31"/>
                    </a:solidFill>
                  </a:tcPr>
                </a:tc>
                <a:tc>
                  <a:txBody>
                    <a:bodyPr/>
                    <a:lstStyle/>
                    <a:p>
                      <a:pPr lvl="0" algn="ctr">
                        <a:buNone/>
                      </a:pPr>
                      <a:r>
                        <a:rPr lang="cs-CZ" dirty="0"/>
                        <a:t>51%</a:t>
                      </a:r>
                    </a:p>
                  </a:txBody>
                  <a:tcPr anchor="ctr"/>
                </a:tc>
                <a:tc>
                  <a:txBody>
                    <a:bodyPr/>
                    <a:lstStyle/>
                    <a:p>
                      <a:pPr lvl="0" algn="ctr">
                        <a:buNone/>
                      </a:pPr>
                      <a:r>
                        <a:rPr lang="cs-CZ"/>
                        <a:t>15</a:t>
                      </a:r>
                    </a:p>
                  </a:txBody>
                  <a:tcPr anchor="ctr"/>
                </a:tc>
                <a:tc>
                  <a:txBody>
                    <a:bodyPr/>
                    <a:lstStyle/>
                    <a:p>
                      <a:pPr lvl="0" algn="ctr">
                        <a:buNone/>
                      </a:pPr>
                      <a:r>
                        <a:rPr lang="cs-CZ"/>
                        <a:t>23</a:t>
                      </a:r>
                    </a:p>
                  </a:txBody>
                  <a:tcPr anchor="ctr"/>
                </a:tc>
                <a:tc>
                  <a:txBody>
                    <a:bodyPr/>
                    <a:lstStyle/>
                    <a:p>
                      <a:pPr lvl="0" algn="ctr">
                        <a:buNone/>
                      </a:pPr>
                      <a:r>
                        <a:rPr lang="cs-CZ"/>
                        <a:t>350</a:t>
                      </a:r>
                    </a:p>
                  </a:txBody>
                  <a:tcPr anchor="ctr"/>
                </a:tc>
                <a:tc>
                  <a:txBody>
                    <a:bodyPr/>
                    <a:lstStyle/>
                    <a:p>
                      <a:pPr lvl="0" algn="ctr">
                        <a:buNone/>
                      </a:pPr>
                      <a:r>
                        <a:rPr lang="cs-CZ"/>
                        <a:t>600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1447334687"/>
                  </a:ext>
                </a:extLst>
              </a:tr>
              <a:tr h="531984">
                <a:tc>
                  <a:txBody>
                    <a:bodyPr/>
                    <a:lstStyle/>
                    <a:p>
                      <a:pPr lvl="0" algn="ctr">
                        <a:buNone/>
                      </a:pPr>
                      <a:r>
                        <a:rPr lang="cs-CZ" dirty="0"/>
                        <a:t>9</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35</a:t>
                      </a:r>
                    </a:p>
                  </a:txBody>
                  <a:tcPr anchor="ctr"/>
                </a:tc>
                <a:tc>
                  <a:txBody>
                    <a:bodyPr/>
                    <a:lstStyle/>
                    <a:p>
                      <a:pPr lvl="0" algn="ctr">
                        <a:buNone/>
                      </a:pPr>
                      <a:r>
                        <a:rPr lang="cs-CZ"/>
                        <a:t>Časté AE</a:t>
                      </a:r>
                    </a:p>
                  </a:txBody>
                  <a:tcPr anchor="ctr"/>
                </a:tc>
                <a:tc>
                  <a:txBody>
                    <a:bodyPr/>
                    <a:lstStyle/>
                    <a:p>
                      <a:pPr lvl="0" algn="ctr">
                        <a:buNone/>
                      </a:pPr>
                      <a:r>
                        <a:rPr lang="cs-CZ" dirty="0"/>
                        <a:t>66%</a:t>
                      </a:r>
                    </a:p>
                  </a:txBody>
                  <a:tcPr anchor="ctr"/>
                </a:tc>
                <a:tc>
                  <a:txBody>
                    <a:bodyPr/>
                    <a:lstStyle/>
                    <a:p>
                      <a:pPr lvl="0" algn="ctr">
                        <a:buNone/>
                      </a:pPr>
                      <a:r>
                        <a:rPr lang="cs-CZ"/>
                        <a:t>17</a:t>
                      </a:r>
                    </a:p>
                  </a:txBody>
                  <a:tcPr anchor="ctr"/>
                </a:tc>
                <a:tc>
                  <a:txBody>
                    <a:bodyPr/>
                    <a:lstStyle/>
                    <a:p>
                      <a:pPr lvl="0" algn="ctr">
                        <a:buNone/>
                      </a:pPr>
                      <a:r>
                        <a:rPr lang="cs-CZ"/>
                        <a:t>44</a:t>
                      </a:r>
                    </a:p>
                  </a:txBody>
                  <a:tcPr anchor="ctr"/>
                </a:tc>
                <a:tc>
                  <a:txBody>
                    <a:bodyPr/>
                    <a:lstStyle/>
                    <a:p>
                      <a:pPr lvl="0" algn="ctr">
                        <a:buNone/>
                      </a:pPr>
                      <a:r>
                        <a:rPr lang="cs-CZ"/>
                        <a:t>200</a:t>
                      </a:r>
                    </a:p>
                  </a:txBody>
                  <a:tcPr anchor="ctr"/>
                </a:tc>
                <a:tc>
                  <a:txBody>
                    <a:bodyPr/>
                    <a:lstStyle/>
                    <a:p>
                      <a:pPr lvl="0" algn="ctr">
                        <a:buNone/>
                      </a:pPr>
                      <a:r>
                        <a:rPr lang="cs-CZ"/>
                        <a:t>1131</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3639677791"/>
                  </a:ext>
                </a:extLst>
              </a:tr>
            </a:tbl>
          </a:graphicData>
        </a:graphic>
      </p:graphicFrame>
      <p:sp>
        <p:nvSpPr>
          <p:cNvPr id="3" name="Obdélník 2"/>
          <p:cNvSpPr/>
          <p:nvPr/>
        </p:nvSpPr>
        <p:spPr>
          <a:xfrm>
            <a:off x="7374467" y="1237415"/>
            <a:ext cx="4193172" cy="520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Průměrný věk 45 let</a:t>
            </a:r>
          </a:p>
          <a:p>
            <a:pPr algn="ctr"/>
            <a:r>
              <a:rPr lang="cs-CZ" dirty="0"/>
              <a:t>5 mužů/4 ženy</a:t>
            </a:r>
          </a:p>
          <a:p>
            <a:pPr algn="ctr"/>
            <a:endParaRPr lang="cs-CZ" dirty="0"/>
          </a:p>
          <a:p>
            <a:pPr algn="ctr"/>
            <a:r>
              <a:rPr lang="cs-CZ" dirty="0"/>
              <a:t>2 na trvalé kortikoterapii</a:t>
            </a:r>
          </a:p>
          <a:p>
            <a:pPr algn="ctr"/>
            <a:endParaRPr lang="cs-CZ" dirty="0"/>
          </a:p>
          <a:p>
            <a:pPr algn="ctr"/>
            <a:r>
              <a:rPr lang="cs-CZ" dirty="0"/>
              <a:t>2 s normálními plicními funkcemi</a:t>
            </a:r>
          </a:p>
          <a:p>
            <a:pPr algn="ctr"/>
            <a:endParaRPr lang="cs-CZ" dirty="0"/>
          </a:p>
          <a:p>
            <a:pPr algn="ctr"/>
            <a:r>
              <a:rPr lang="cs-CZ" dirty="0"/>
              <a:t>Všichni nekontrolované astma přes maximální léčbu GINA 4</a:t>
            </a:r>
          </a:p>
        </p:txBody>
      </p:sp>
    </p:spTree>
    <p:extLst>
      <p:ext uri="{BB962C8B-B14F-4D97-AF65-F5344CB8AC3E}">
        <p14:creationId xmlns:p14="http://schemas.microsoft.com/office/powerpoint/2010/main" val="2406740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Koncentrace </a:t>
            </a:r>
            <a:r>
              <a:rPr lang="cs-CZ" dirty="0" err="1">
                <a:cs typeface="Calibri Light"/>
              </a:rPr>
              <a:t>FeNO</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2479605168"/>
              </p:ext>
            </p:extLst>
          </p:nvPr>
        </p:nvGraphicFramePr>
        <p:xfrm>
          <a:off x="316832" y="1237414"/>
          <a:ext cx="11250807" cy="5200152"/>
        </p:xfrm>
        <a:graphic>
          <a:graphicData uri="http://schemas.openxmlformats.org/drawingml/2006/table">
            <a:tbl>
              <a:tblPr firstRow="1" bandRow="1">
                <a:tableStyleId>{5C22544A-7EE6-4342-B048-85BDC9FD1C3A}</a:tableStyleId>
              </a:tblPr>
              <a:tblGrid>
                <a:gridCol w="691248">
                  <a:extLst>
                    <a:ext uri="{9D8B030D-6E8A-4147-A177-3AD203B41FA5}">
                      <a16:colId xmlns:a16="http://schemas.microsoft.com/office/drawing/2014/main" val="3950478504"/>
                    </a:ext>
                  </a:extLst>
                </a:gridCol>
                <a:gridCol w="1122947">
                  <a:extLst>
                    <a:ext uri="{9D8B030D-6E8A-4147-A177-3AD203B41FA5}">
                      <a16:colId xmlns:a16="http://schemas.microsoft.com/office/drawing/2014/main" val="1166029877"/>
                    </a:ext>
                  </a:extLst>
                </a:gridCol>
                <a:gridCol w="988964">
                  <a:extLst>
                    <a:ext uri="{9D8B030D-6E8A-4147-A177-3AD203B41FA5}">
                      <a16:colId xmlns:a16="http://schemas.microsoft.com/office/drawing/2014/main" val="3156174601"/>
                    </a:ext>
                  </a:extLst>
                </a:gridCol>
                <a:gridCol w="1055956">
                  <a:extLst>
                    <a:ext uri="{9D8B030D-6E8A-4147-A177-3AD203B41FA5}">
                      <a16:colId xmlns:a16="http://schemas.microsoft.com/office/drawing/2014/main" val="3342398326"/>
                    </a:ext>
                  </a:extLst>
                </a:gridCol>
                <a:gridCol w="1055956">
                  <a:extLst>
                    <a:ext uri="{9D8B030D-6E8A-4147-A177-3AD203B41FA5}">
                      <a16:colId xmlns:a16="http://schemas.microsoft.com/office/drawing/2014/main" val="1515742272"/>
                    </a:ext>
                  </a:extLst>
                </a:gridCol>
                <a:gridCol w="1055956">
                  <a:extLst>
                    <a:ext uri="{9D8B030D-6E8A-4147-A177-3AD203B41FA5}">
                      <a16:colId xmlns:a16="http://schemas.microsoft.com/office/drawing/2014/main" val="3569798661"/>
                    </a:ext>
                  </a:extLst>
                </a:gridCol>
                <a:gridCol w="1055956">
                  <a:extLst>
                    <a:ext uri="{9D8B030D-6E8A-4147-A177-3AD203B41FA5}">
                      <a16:colId xmlns:a16="http://schemas.microsoft.com/office/drawing/2014/main" val="323019117"/>
                    </a:ext>
                  </a:extLst>
                </a:gridCol>
                <a:gridCol w="1055956">
                  <a:extLst>
                    <a:ext uri="{9D8B030D-6E8A-4147-A177-3AD203B41FA5}">
                      <a16:colId xmlns:a16="http://schemas.microsoft.com/office/drawing/2014/main" val="1889594432"/>
                    </a:ext>
                  </a:extLst>
                </a:gridCol>
                <a:gridCol w="1055956">
                  <a:extLst>
                    <a:ext uri="{9D8B030D-6E8A-4147-A177-3AD203B41FA5}">
                      <a16:colId xmlns:a16="http://schemas.microsoft.com/office/drawing/2014/main" val="391986984"/>
                    </a:ext>
                  </a:extLst>
                </a:gridCol>
                <a:gridCol w="1055956">
                  <a:extLst>
                    <a:ext uri="{9D8B030D-6E8A-4147-A177-3AD203B41FA5}">
                      <a16:colId xmlns:a16="http://schemas.microsoft.com/office/drawing/2014/main" val="772294603"/>
                    </a:ext>
                  </a:extLst>
                </a:gridCol>
                <a:gridCol w="1055956">
                  <a:extLst>
                    <a:ext uri="{9D8B030D-6E8A-4147-A177-3AD203B41FA5}">
                      <a16:colId xmlns:a16="http://schemas.microsoft.com/office/drawing/2014/main" val="2472733645"/>
                    </a:ext>
                  </a:extLst>
                </a:gridCol>
              </a:tblGrid>
              <a:tr h="412288">
                <a:tc>
                  <a:txBody>
                    <a:bodyPr/>
                    <a:lstStyle/>
                    <a:p>
                      <a:pPr algn="ctr"/>
                      <a:r>
                        <a:rPr lang="cs-CZ"/>
                        <a:t>Číslo</a:t>
                      </a:r>
                    </a:p>
                  </a:txBody>
                  <a:tcPr/>
                </a:tc>
                <a:tc>
                  <a:txBody>
                    <a:bodyPr/>
                    <a:lstStyle/>
                    <a:p>
                      <a:pPr algn="ctr"/>
                      <a:r>
                        <a:rPr lang="cs-CZ" dirty="0" err="1"/>
                        <a:t>Dr</a:t>
                      </a:r>
                      <a:endParaRPr lang="cs-CZ" dirty="0"/>
                    </a:p>
                  </a:txBody>
                  <a:tcPr/>
                </a:tc>
                <a:tc>
                  <a:txBody>
                    <a:bodyPr/>
                    <a:lstStyle/>
                    <a:p>
                      <a:pPr algn="ctr"/>
                      <a:r>
                        <a:rPr lang="cs-CZ"/>
                        <a:t>Sex</a:t>
                      </a:r>
                    </a:p>
                  </a:txBody>
                  <a:tcPr/>
                </a:tc>
                <a:tc>
                  <a:txBody>
                    <a:bodyPr/>
                    <a:lstStyle/>
                    <a:p>
                      <a:pPr algn="ctr"/>
                      <a:r>
                        <a:rPr lang="cs-CZ"/>
                        <a:t>Věk</a:t>
                      </a:r>
                    </a:p>
                  </a:txBody>
                  <a:tcPr/>
                </a:tc>
                <a:tc>
                  <a:txBody>
                    <a:bodyPr/>
                    <a:lstStyle/>
                    <a:p>
                      <a:pPr algn="ctr"/>
                      <a:r>
                        <a:rPr lang="cs-CZ"/>
                        <a:t>OCS/AE</a:t>
                      </a:r>
                    </a:p>
                  </a:txBody>
                  <a:tcPr/>
                </a:tc>
                <a:tc>
                  <a:txBody>
                    <a:bodyPr/>
                    <a:lstStyle/>
                    <a:p>
                      <a:pPr algn="ctr"/>
                      <a:r>
                        <a:rPr lang="cs-CZ"/>
                        <a:t>FEV1</a:t>
                      </a:r>
                    </a:p>
                  </a:txBody>
                  <a:tcPr/>
                </a:tc>
                <a:tc>
                  <a:txBody>
                    <a:bodyPr/>
                    <a:lstStyle/>
                    <a:p>
                      <a:pPr algn="ctr"/>
                      <a:r>
                        <a:rPr lang="cs-CZ"/>
                        <a:t>ACT</a:t>
                      </a:r>
                    </a:p>
                  </a:txBody>
                  <a:tcPr/>
                </a:tc>
                <a:tc>
                  <a:txBody>
                    <a:bodyPr/>
                    <a:lstStyle/>
                    <a:p>
                      <a:pPr algn="ctr"/>
                      <a:r>
                        <a:rPr lang="cs-CZ" err="1"/>
                        <a:t>FeNO</a:t>
                      </a:r>
                    </a:p>
                  </a:txBody>
                  <a:tcPr/>
                </a:tc>
                <a:tc>
                  <a:txBody>
                    <a:bodyPr/>
                    <a:lstStyle/>
                    <a:p>
                      <a:pPr lvl="0" algn="ctr">
                        <a:buNone/>
                      </a:pPr>
                      <a:r>
                        <a:rPr lang="cs-CZ"/>
                        <a:t>EOS</a:t>
                      </a:r>
                    </a:p>
                  </a:txBody>
                  <a:tcPr/>
                </a:tc>
                <a:tc>
                  <a:txBody>
                    <a:bodyPr/>
                    <a:lstStyle/>
                    <a:p>
                      <a:pPr lvl="0" algn="ctr">
                        <a:buNone/>
                      </a:pPr>
                      <a:r>
                        <a:rPr lang="cs-CZ" err="1"/>
                        <a:t>IgE</a:t>
                      </a:r>
                    </a:p>
                  </a:txBody>
                  <a:tcPr/>
                </a:tc>
                <a:tc>
                  <a:txBody>
                    <a:bodyPr/>
                    <a:lstStyle/>
                    <a:p>
                      <a:pPr lvl="0" algn="ctr">
                        <a:buNone/>
                      </a:pPr>
                      <a:r>
                        <a:rPr lang="cs-CZ"/>
                        <a:t>Switch</a:t>
                      </a:r>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sz="1600" dirty="0"/>
                        <a:t>Kožní/UKIA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ANO</a:t>
                      </a:r>
                    </a:p>
                  </a:txBody>
                  <a:tcPr anchor="ctr">
                    <a:solidFill>
                      <a:srgbClr val="ED7D31"/>
                    </a:solidFill>
                  </a:tcPr>
                </a:tc>
                <a:tc>
                  <a:txBody>
                    <a:bodyPr/>
                    <a:lstStyle/>
                    <a:p>
                      <a:pPr algn="ctr"/>
                      <a:r>
                        <a:rPr lang="cs-CZ" dirty="0"/>
                        <a:t>82%</a:t>
                      </a:r>
                    </a:p>
                  </a:txBody>
                  <a:tcPr anchor="ctr">
                    <a:solidFill>
                      <a:srgbClr val="FFC000"/>
                    </a:solidFill>
                  </a:tcPr>
                </a:tc>
                <a:tc>
                  <a:txBody>
                    <a:bodyPr/>
                    <a:lstStyle/>
                    <a:p>
                      <a:pPr algn="ctr"/>
                      <a:r>
                        <a:rPr lang="cs-CZ" i="1"/>
                        <a:t>10</a:t>
                      </a:r>
                    </a:p>
                  </a:txBody>
                  <a:tcPr anchor="ctr"/>
                </a:tc>
                <a:tc>
                  <a:txBody>
                    <a:bodyPr/>
                    <a:lstStyle/>
                    <a:p>
                      <a:pPr algn="ctr"/>
                      <a:r>
                        <a:rPr lang="cs-CZ"/>
                        <a:t>?</a:t>
                      </a:r>
                    </a:p>
                  </a:txBody>
                  <a:tcPr anchor="ctr"/>
                </a:tc>
                <a:tc>
                  <a:txBody>
                    <a:bodyPr/>
                    <a:lstStyle/>
                    <a:p>
                      <a:pPr lvl="0" algn="ctr">
                        <a:buNone/>
                      </a:pPr>
                      <a:r>
                        <a:rPr lang="cs-CZ"/>
                        <a:t>550</a:t>
                      </a:r>
                    </a:p>
                  </a:txBody>
                  <a:tcPr anchor="ctr"/>
                </a:tc>
                <a:tc>
                  <a:txBody>
                    <a:bodyPr/>
                    <a:lstStyle/>
                    <a:p>
                      <a:pPr lvl="0" algn="ctr">
                        <a:buNone/>
                      </a:pPr>
                      <a:r>
                        <a:rPr lang="cs-CZ"/>
                        <a:t>≥20 tis.</a:t>
                      </a:r>
                    </a:p>
                  </a:txBody>
                  <a:tcPr anchor="ctr"/>
                </a:tc>
                <a:tc>
                  <a:txBody>
                    <a:bodyPr/>
                    <a:lstStyle/>
                    <a:p>
                      <a:pPr lvl="0" algn="ctr">
                        <a:buNone/>
                      </a:pPr>
                      <a:r>
                        <a:rPr lang="cs-CZ"/>
                        <a:t>NE</a:t>
                      </a:r>
                    </a:p>
                  </a:txBody>
                  <a:tcPr anchor="ct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35%</a:t>
                      </a:r>
                    </a:p>
                  </a:txBody>
                  <a:tcPr anchor="ctr"/>
                </a:tc>
                <a:tc>
                  <a:txBody>
                    <a:bodyPr/>
                    <a:lstStyle/>
                    <a:p>
                      <a:pPr algn="ctr"/>
                      <a:r>
                        <a:rPr lang="cs-CZ"/>
                        <a:t>15</a:t>
                      </a:r>
                    </a:p>
                  </a:txBody>
                  <a:tcPr anchor="ctr"/>
                </a:tc>
                <a:tc>
                  <a:txBody>
                    <a:bodyPr/>
                    <a:lstStyle/>
                    <a:p>
                      <a:pPr algn="ctr"/>
                      <a:r>
                        <a:rPr lang="cs-CZ"/>
                        <a:t>25</a:t>
                      </a:r>
                    </a:p>
                  </a:txBody>
                  <a:tcPr anchor="ctr"/>
                </a:tc>
                <a:tc>
                  <a:txBody>
                    <a:bodyPr/>
                    <a:lstStyle/>
                    <a:p>
                      <a:pPr lvl="0" algn="ctr">
                        <a:buNone/>
                      </a:pPr>
                      <a:r>
                        <a:rPr lang="cs-CZ" i="1"/>
                        <a:t>400</a:t>
                      </a:r>
                    </a:p>
                  </a:txBody>
                  <a:tcPr anchor="ctr"/>
                </a:tc>
                <a:tc>
                  <a:txBody>
                    <a:bodyPr/>
                    <a:lstStyle/>
                    <a:p>
                      <a:pPr lvl="0" algn="ctr">
                        <a:buNone/>
                      </a:pPr>
                      <a:r>
                        <a:rPr lang="cs-CZ"/>
                        <a:t>4989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57</a:t>
                      </a:r>
                    </a:p>
                  </a:txBody>
                  <a:tcPr anchor="ctr"/>
                </a:tc>
                <a:tc>
                  <a:txBody>
                    <a:bodyPr/>
                    <a:lstStyle/>
                    <a:p>
                      <a:pPr algn="ctr"/>
                      <a:r>
                        <a:rPr lang="cs-CZ"/>
                        <a:t>Časté AE</a:t>
                      </a:r>
                    </a:p>
                  </a:txBody>
                  <a:tcPr anchor="ctr"/>
                </a:tc>
                <a:tc>
                  <a:txBody>
                    <a:bodyPr/>
                    <a:lstStyle/>
                    <a:p>
                      <a:pPr algn="ctr"/>
                      <a:r>
                        <a:rPr lang="cs-CZ" dirty="0"/>
                        <a:t>55%</a:t>
                      </a:r>
                    </a:p>
                  </a:txBody>
                  <a:tcPr anchor="ctr"/>
                </a:tc>
                <a:tc>
                  <a:txBody>
                    <a:bodyPr/>
                    <a:lstStyle/>
                    <a:p>
                      <a:pPr algn="ctr"/>
                      <a:r>
                        <a:rPr lang="cs-CZ" i="1"/>
                        <a:t>10</a:t>
                      </a:r>
                    </a:p>
                  </a:txBody>
                  <a:tcPr anchor="ctr"/>
                </a:tc>
                <a:tc>
                  <a:txBody>
                    <a:bodyPr/>
                    <a:lstStyle/>
                    <a:p>
                      <a:pPr algn="ctr"/>
                      <a:r>
                        <a:rPr lang="cs-CZ" dirty="0"/>
                        <a:t>46</a:t>
                      </a:r>
                    </a:p>
                  </a:txBody>
                  <a:tcPr anchor="ctr">
                    <a:solidFill>
                      <a:srgbClr val="FFFF00"/>
                    </a:solidFill>
                  </a:tcPr>
                </a:tc>
                <a:tc>
                  <a:txBody>
                    <a:bodyPr/>
                    <a:lstStyle/>
                    <a:p>
                      <a:pPr lvl="0" algn="ctr">
                        <a:buNone/>
                      </a:pPr>
                      <a:r>
                        <a:rPr lang="cs-CZ"/>
                        <a:t>1160</a:t>
                      </a:r>
                    </a:p>
                  </a:txBody>
                  <a:tcPr anchor="ctr"/>
                </a:tc>
                <a:tc>
                  <a:txBody>
                    <a:bodyPr/>
                    <a:lstStyle/>
                    <a:p>
                      <a:pPr lvl="0" algn="ctr">
                        <a:buNone/>
                      </a:pPr>
                      <a:r>
                        <a:rPr lang="cs-CZ"/>
                        <a:t>62</a:t>
                      </a:r>
                    </a:p>
                  </a:txBody>
                  <a:tcPr anchor="ctr"/>
                </a:tc>
                <a:tc>
                  <a:txBody>
                    <a:bodyPr/>
                    <a:lstStyle/>
                    <a:p>
                      <a:pPr lvl="0" algn="ctr">
                        <a:buNone/>
                      </a:pPr>
                      <a:r>
                        <a:rPr lang="cs-CZ"/>
                        <a:t>NE</a:t>
                      </a:r>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25%</a:t>
                      </a:r>
                    </a:p>
                  </a:txBody>
                  <a:tcPr anchor="ctr"/>
                </a:tc>
                <a:tc>
                  <a:txBody>
                    <a:bodyPr/>
                    <a:lstStyle/>
                    <a:p>
                      <a:pPr algn="ctr"/>
                      <a:r>
                        <a:rPr lang="cs-CZ"/>
                        <a:t>8</a:t>
                      </a:r>
                    </a:p>
                  </a:txBody>
                  <a:tcPr anchor="ctr"/>
                </a:tc>
                <a:tc>
                  <a:txBody>
                    <a:bodyPr/>
                    <a:lstStyle/>
                    <a:p>
                      <a:pPr algn="ctr"/>
                      <a:r>
                        <a:rPr lang="cs-CZ"/>
                        <a:t>71</a:t>
                      </a:r>
                    </a:p>
                  </a:txBody>
                  <a:tcPr anchor="ctr"/>
                </a:tc>
                <a:tc>
                  <a:txBody>
                    <a:bodyPr/>
                    <a:lstStyle/>
                    <a:p>
                      <a:pPr lvl="0" algn="ctr">
                        <a:buNone/>
                      </a:pPr>
                      <a:r>
                        <a:rPr lang="cs-CZ"/>
                        <a:t>91</a:t>
                      </a:r>
                    </a:p>
                  </a:txBody>
                  <a:tcPr anchor="ctr"/>
                </a:tc>
                <a:tc>
                  <a:txBody>
                    <a:bodyPr/>
                    <a:lstStyle/>
                    <a:p>
                      <a:pPr lvl="0" algn="ctr">
                        <a:buNone/>
                      </a:pPr>
                      <a:r>
                        <a:rPr lang="cs-CZ"/>
                        <a:t>689</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785934743"/>
                  </a:ext>
                </a:extLst>
              </a:tr>
              <a:tr h="531985">
                <a:tc>
                  <a:txBody>
                    <a:bodyPr/>
                    <a:lstStyle/>
                    <a:p>
                      <a:pPr algn="ct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39</a:t>
                      </a:r>
                    </a:p>
                  </a:txBody>
                  <a:tcPr anchor="ctr"/>
                </a:tc>
                <a:tc>
                  <a:txBody>
                    <a:bodyPr/>
                    <a:lstStyle/>
                    <a:p>
                      <a:pPr algn="ctr"/>
                      <a:r>
                        <a:rPr lang="cs-CZ"/>
                        <a:t>Časté AE</a:t>
                      </a:r>
                    </a:p>
                  </a:txBody>
                  <a:tcPr anchor="ctr"/>
                </a:tc>
                <a:tc>
                  <a:txBody>
                    <a:bodyPr/>
                    <a:lstStyle/>
                    <a:p>
                      <a:pPr algn="ctr"/>
                      <a:r>
                        <a:rPr lang="cs-CZ" dirty="0"/>
                        <a:t>42%</a:t>
                      </a:r>
                    </a:p>
                  </a:txBody>
                  <a:tcPr anchor="ctr"/>
                </a:tc>
                <a:tc>
                  <a:txBody>
                    <a:bodyPr/>
                    <a:lstStyle/>
                    <a:p>
                      <a:pPr algn="ctr"/>
                      <a:r>
                        <a:rPr lang="cs-CZ" dirty="0"/>
                        <a:t>7</a:t>
                      </a:r>
                    </a:p>
                  </a:txBody>
                  <a:tcPr anchor="ctr"/>
                </a:tc>
                <a:tc>
                  <a:txBody>
                    <a:bodyPr/>
                    <a:lstStyle/>
                    <a:p>
                      <a:pPr algn="ctr"/>
                      <a:r>
                        <a:rPr lang="cs-CZ"/>
                        <a:t>18</a:t>
                      </a:r>
                    </a:p>
                  </a:txBody>
                  <a:tcPr anchor="ctr"/>
                </a:tc>
                <a:tc>
                  <a:txBody>
                    <a:bodyPr/>
                    <a:lstStyle/>
                    <a:p>
                      <a:pPr lvl="0" algn="ctr">
                        <a:buNone/>
                      </a:pPr>
                      <a:r>
                        <a:rPr lang="cs-CZ"/>
                        <a:t>130</a:t>
                      </a:r>
                    </a:p>
                  </a:txBody>
                  <a:tcPr anchor="ctr"/>
                </a:tc>
                <a:tc>
                  <a:txBody>
                    <a:bodyPr/>
                    <a:lstStyle/>
                    <a:p>
                      <a:pPr lvl="0" algn="ctr">
                        <a:buNone/>
                      </a:pPr>
                      <a:r>
                        <a:rPr lang="cs-CZ"/>
                        <a:t>1820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47</a:t>
                      </a:r>
                    </a:p>
                  </a:txBody>
                  <a:tcPr anchor="ctr"/>
                </a:tc>
                <a:tc>
                  <a:txBody>
                    <a:bodyPr/>
                    <a:lstStyle/>
                    <a:p>
                      <a:pPr algn="ctr"/>
                      <a:r>
                        <a:rPr lang="cs-CZ"/>
                        <a:t>Časté AE</a:t>
                      </a:r>
                    </a:p>
                  </a:txBody>
                  <a:tcPr anchor="ctr"/>
                </a:tc>
                <a:tc>
                  <a:txBody>
                    <a:bodyPr/>
                    <a:lstStyle/>
                    <a:p>
                      <a:pPr algn="ctr"/>
                      <a:r>
                        <a:rPr lang="cs-CZ" dirty="0"/>
                        <a:t>85%</a:t>
                      </a:r>
                    </a:p>
                  </a:txBody>
                  <a:tcPr anchor="ctr">
                    <a:solidFill>
                      <a:srgbClr val="FFC000"/>
                    </a:solidFill>
                  </a:tcPr>
                </a:tc>
                <a:tc>
                  <a:txBody>
                    <a:bodyPr/>
                    <a:lstStyle/>
                    <a:p>
                      <a:pPr algn="ctr"/>
                      <a:r>
                        <a:rPr lang="cs-CZ"/>
                        <a:t>10</a:t>
                      </a:r>
                    </a:p>
                  </a:txBody>
                  <a:tcPr anchor="ctr"/>
                </a:tc>
                <a:tc>
                  <a:txBody>
                    <a:bodyPr/>
                    <a:lstStyle/>
                    <a:p>
                      <a:pPr algn="ctr"/>
                      <a:r>
                        <a:rPr lang="cs-CZ" dirty="0"/>
                        <a:t>44</a:t>
                      </a:r>
                    </a:p>
                  </a:txBody>
                  <a:tcPr anchor="ctr">
                    <a:solidFill>
                      <a:srgbClr val="FFFF00"/>
                    </a:solidFill>
                  </a:tcPr>
                </a:tc>
                <a:tc>
                  <a:txBody>
                    <a:bodyPr/>
                    <a:lstStyle/>
                    <a:p>
                      <a:pPr lvl="0" algn="ctr">
                        <a:buNone/>
                      </a:pPr>
                      <a:r>
                        <a:rPr lang="cs-CZ"/>
                        <a:t>60</a:t>
                      </a:r>
                    </a:p>
                  </a:txBody>
                  <a:tcPr anchor="ctr"/>
                </a:tc>
                <a:tc>
                  <a:txBody>
                    <a:bodyPr/>
                    <a:lstStyle/>
                    <a:p>
                      <a:pPr lvl="0" algn="ctr">
                        <a:buNone/>
                      </a:pPr>
                      <a:r>
                        <a:rPr lang="cs-CZ"/>
                        <a:t>4327</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45</a:t>
                      </a:r>
                    </a:p>
                  </a:txBody>
                  <a:tcPr anchor="ctr"/>
                </a:tc>
                <a:tc>
                  <a:txBody>
                    <a:bodyPr/>
                    <a:lstStyle/>
                    <a:p>
                      <a:pPr algn="ctr"/>
                      <a:r>
                        <a:rPr lang="cs-CZ"/>
                        <a:t>Časté AE</a:t>
                      </a:r>
                    </a:p>
                  </a:txBody>
                  <a:tcPr anchor="ctr"/>
                </a:tc>
                <a:tc>
                  <a:txBody>
                    <a:bodyPr/>
                    <a:lstStyle/>
                    <a:p>
                      <a:pPr algn="ctr"/>
                      <a:r>
                        <a:rPr lang="cs-CZ" dirty="0"/>
                        <a:t>65%</a:t>
                      </a:r>
                    </a:p>
                  </a:txBody>
                  <a:tcPr anchor="ctr"/>
                </a:tc>
                <a:tc>
                  <a:txBody>
                    <a:bodyPr/>
                    <a:lstStyle/>
                    <a:p>
                      <a:pPr algn="ctr"/>
                      <a:r>
                        <a:rPr lang="cs-CZ"/>
                        <a:t>8</a:t>
                      </a:r>
                    </a:p>
                  </a:txBody>
                  <a:tcPr anchor="ctr"/>
                </a:tc>
                <a:tc>
                  <a:txBody>
                    <a:bodyPr/>
                    <a:lstStyle/>
                    <a:p>
                      <a:pPr algn="ctr"/>
                      <a:r>
                        <a:rPr lang="cs-CZ"/>
                        <a:t>?</a:t>
                      </a:r>
                    </a:p>
                  </a:txBody>
                  <a:tcPr anchor="ctr"/>
                </a:tc>
                <a:tc>
                  <a:txBody>
                    <a:bodyPr/>
                    <a:lstStyle/>
                    <a:p>
                      <a:pPr lvl="0" algn="ctr">
                        <a:buNone/>
                      </a:pPr>
                      <a:r>
                        <a:rPr lang="cs-CZ"/>
                        <a:t>130</a:t>
                      </a:r>
                    </a:p>
                  </a:txBody>
                  <a:tcPr anchor="ctr"/>
                </a:tc>
                <a:tc>
                  <a:txBody>
                    <a:bodyPr/>
                    <a:lstStyle/>
                    <a:p>
                      <a:pPr lvl="0" algn="ctr">
                        <a:buNone/>
                      </a:pPr>
                      <a:r>
                        <a:rPr lang="cs-CZ"/>
                        <a:t>4203</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59</a:t>
                      </a:r>
                    </a:p>
                  </a:txBody>
                  <a:tcPr anchor="ctr"/>
                </a:tc>
                <a:tc>
                  <a:txBody>
                    <a:bodyPr/>
                    <a:lstStyle/>
                    <a:p>
                      <a:pPr lvl="0" algn="ctr">
                        <a:buNone/>
                      </a:pPr>
                      <a:r>
                        <a:rPr lang="cs-CZ"/>
                        <a:t>ANO</a:t>
                      </a:r>
                    </a:p>
                  </a:txBody>
                  <a:tcPr anchor="ctr">
                    <a:solidFill>
                      <a:srgbClr val="ED7D31"/>
                    </a:solidFill>
                  </a:tcPr>
                </a:tc>
                <a:tc>
                  <a:txBody>
                    <a:bodyPr/>
                    <a:lstStyle/>
                    <a:p>
                      <a:pPr lvl="0" algn="ctr">
                        <a:buNone/>
                      </a:pPr>
                      <a:r>
                        <a:rPr lang="cs-CZ" dirty="0"/>
                        <a:t>51%</a:t>
                      </a:r>
                    </a:p>
                  </a:txBody>
                  <a:tcPr anchor="ctr"/>
                </a:tc>
                <a:tc>
                  <a:txBody>
                    <a:bodyPr/>
                    <a:lstStyle/>
                    <a:p>
                      <a:pPr lvl="0" algn="ctr">
                        <a:buNone/>
                      </a:pPr>
                      <a:r>
                        <a:rPr lang="cs-CZ"/>
                        <a:t>15</a:t>
                      </a:r>
                    </a:p>
                  </a:txBody>
                  <a:tcPr anchor="ctr"/>
                </a:tc>
                <a:tc>
                  <a:txBody>
                    <a:bodyPr/>
                    <a:lstStyle/>
                    <a:p>
                      <a:pPr lvl="0" algn="ctr">
                        <a:buNone/>
                      </a:pPr>
                      <a:r>
                        <a:rPr lang="cs-CZ"/>
                        <a:t>23</a:t>
                      </a:r>
                    </a:p>
                  </a:txBody>
                  <a:tcPr anchor="ctr"/>
                </a:tc>
                <a:tc>
                  <a:txBody>
                    <a:bodyPr/>
                    <a:lstStyle/>
                    <a:p>
                      <a:pPr lvl="0" algn="ctr">
                        <a:buNone/>
                      </a:pPr>
                      <a:r>
                        <a:rPr lang="cs-CZ"/>
                        <a:t>350</a:t>
                      </a:r>
                    </a:p>
                  </a:txBody>
                  <a:tcPr anchor="ctr"/>
                </a:tc>
                <a:tc>
                  <a:txBody>
                    <a:bodyPr/>
                    <a:lstStyle/>
                    <a:p>
                      <a:pPr lvl="0" algn="ctr">
                        <a:buNone/>
                      </a:pPr>
                      <a:r>
                        <a:rPr lang="cs-CZ"/>
                        <a:t>600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1447334687"/>
                  </a:ext>
                </a:extLst>
              </a:tr>
              <a:tr h="531984">
                <a:tc>
                  <a:txBody>
                    <a:bodyPr/>
                    <a:lstStyle/>
                    <a:p>
                      <a:pPr lvl="0" algn="ctr">
                        <a:buNone/>
                      </a:pPr>
                      <a:r>
                        <a:rPr lang="cs-CZ" dirty="0"/>
                        <a:t>9</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35</a:t>
                      </a:r>
                    </a:p>
                  </a:txBody>
                  <a:tcPr anchor="ctr"/>
                </a:tc>
                <a:tc>
                  <a:txBody>
                    <a:bodyPr/>
                    <a:lstStyle/>
                    <a:p>
                      <a:pPr lvl="0" algn="ctr">
                        <a:buNone/>
                      </a:pPr>
                      <a:r>
                        <a:rPr lang="cs-CZ"/>
                        <a:t>Časté AE</a:t>
                      </a:r>
                    </a:p>
                  </a:txBody>
                  <a:tcPr anchor="ctr"/>
                </a:tc>
                <a:tc>
                  <a:txBody>
                    <a:bodyPr/>
                    <a:lstStyle/>
                    <a:p>
                      <a:pPr lvl="0" algn="ctr">
                        <a:buNone/>
                      </a:pPr>
                      <a:r>
                        <a:rPr lang="cs-CZ" dirty="0"/>
                        <a:t>66%</a:t>
                      </a:r>
                    </a:p>
                  </a:txBody>
                  <a:tcPr anchor="ctr"/>
                </a:tc>
                <a:tc>
                  <a:txBody>
                    <a:bodyPr/>
                    <a:lstStyle/>
                    <a:p>
                      <a:pPr lvl="0" algn="ctr">
                        <a:buNone/>
                      </a:pPr>
                      <a:r>
                        <a:rPr lang="cs-CZ"/>
                        <a:t>17</a:t>
                      </a:r>
                    </a:p>
                  </a:txBody>
                  <a:tcPr anchor="ctr"/>
                </a:tc>
                <a:tc>
                  <a:txBody>
                    <a:bodyPr/>
                    <a:lstStyle/>
                    <a:p>
                      <a:pPr lvl="0" algn="ctr">
                        <a:buNone/>
                      </a:pPr>
                      <a:r>
                        <a:rPr lang="cs-CZ" dirty="0"/>
                        <a:t>44</a:t>
                      </a:r>
                    </a:p>
                  </a:txBody>
                  <a:tcPr anchor="ctr">
                    <a:solidFill>
                      <a:srgbClr val="FFFF00"/>
                    </a:solidFill>
                  </a:tcPr>
                </a:tc>
                <a:tc>
                  <a:txBody>
                    <a:bodyPr/>
                    <a:lstStyle/>
                    <a:p>
                      <a:pPr lvl="0" algn="ctr">
                        <a:buNone/>
                      </a:pPr>
                      <a:r>
                        <a:rPr lang="cs-CZ"/>
                        <a:t>200</a:t>
                      </a:r>
                    </a:p>
                  </a:txBody>
                  <a:tcPr anchor="ctr"/>
                </a:tc>
                <a:tc>
                  <a:txBody>
                    <a:bodyPr/>
                    <a:lstStyle/>
                    <a:p>
                      <a:pPr lvl="0" algn="ctr">
                        <a:buNone/>
                      </a:pPr>
                      <a:r>
                        <a:rPr lang="cs-CZ"/>
                        <a:t>1131</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3639677791"/>
                  </a:ext>
                </a:extLst>
              </a:tr>
            </a:tbl>
          </a:graphicData>
        </a:graphic>
      </p:graphicFrame>
      <p:sp>
        <p:nvSpPr>
          <p:cNvPr id="3" name="Obdélník 2"/>
          <p:cNvSpPr/>
          <p:nvPr/>
        </p:nvSpPr>
        <p:spPr>
          <a:xfrm>
            <a:off x="8381999" y="1237415"/>
            <a:ext cx="3185639" cy="520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Průměrný věk 45 let</a:t>
            </a:r>
          </a:p>
          <a:p>
            <a:pPr algn="ctr"/>
            <a:r>
              <a:rPr lang="cs-CZ" dirty="0"/>
              <a:t>5 mužů/4 ženy</a:t>
            </a:r>
          </a:p>
          <a:p>
            <a:pPr algn="ctr"/>
            <a:endParaRPr lang="cs-CZ" dirty="0"/>
          </a:p>
          <a:p>
            <a:pPr algn="ctr"/>
            <a:r>
              <a:rPr lang="cs-CZ" dirty="0"/>
              <a:t>2 na trvalé kortikoterapii</a:t>
            </a:r>
          </a:p>
          <a:p>
            <a:pPr algn="ctr"/>
            <a:endParaRPr lang="cs-CZ" dirty="0"/>
          </a:p>
          <a:p>
            <a:pPr algn="ctr"/>
            <a:r>
              <a:rPr lang="cs-CZ" dirty="0"/>
              <a:t>2 s normálními plicními funkcemi</a:t>
            </a:r>
          </a:p>
          <a:p>
            <a:pPr algn="ctr"/>
            <a:endParaRPr lang="cs-CZ" dirty="0"/>
          </a:p>
          <a:p>
            <a:pPr algn="ctr"/>
            <a:r>
              <a:rPr lang="cs-CZ" dirty="0"/>
              <a:t>Všichni nekontrolované astma přes maximální léčbu GINA 4</a:t>
            </a:r>
          </a:p>
          <a:p>
            <a:pPr algn="ctr"/>
            <a:endParaRPr lang="cs-CZ" dirty="0"/>
          </a:p>
          <a:p>
            <a:pPr algn="ctr"/>
            <a:r>
              <a:rPr lang="cs-CZ" dirty="0"/>
              <a:t>Perzistující eozinofilní zánět i přes léčbu u 3</a:t>
            </a:r>
          </a:p>
        </p:txBody>
      </p:sp>
    </p:spTree>
    <p:extLst>
      <p:ext uri="{BB962C8B-B14F-4D97-AF65-F5344CB8AC3E}">
        <p14:creationId xmlns:p14="http://schemas.microsoft.com/office/powerpoint/2010/main" val="284574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err="1">
                <a:cs typeface="Calibri Light"/>
              </a:rPr>
              <a:t>Eosinofilie</a:t>
            </a:r>
            <a:r>
              <a:rPr lang="cs-CZ" dirty="0">
                <a:cs typeface="Calibri Light"/>
              </a:rPr>
              <a:t> periferní krve</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2105972822"/>
              </p:ext>
            </p:extLst>
          </p:nvPr>
        </p:nvGraphicFramePr>
        <p:xfrm>
          <a:off x="316832" y="1237414"/>
          <a:ext cx="11250807" cy="5200152"/>
        </p:xfrm>
        <a:graphic>
          <a:graphicData uri="http://schemas.openxmlformats.org/drawingml/2006/table">
            <a:tbl>
              <a:tblPr firstRow="1" bandRow="1">
                <a:tableStyleId>{5C22544A-7EE6-4342-B048-85BDC9FD1C3A}</a:tableStyleId>
              </a:tblPr>
              <a:tblGrid>
                <a:gridCol w="691248">
                  <a:extLst>
                    <a:ext uri="{9D8B030D-6E8A-4147-A177-3AD203B41FA5}">
                      <a16:colId xmlns:a16="http://schemas.microsoft.com/office/drawing/2014/main" val="3950478504"/>
                    </a:ext>
                  </a:extLst>
                </a:gridCol>
                <a:gridCol w="1122947">
                  <a:extLst>
                    <a:ext uri="{9D8B030D-6E8A-4147-A177-3AD203B41FA5}">
                      <a16:colId xmlns:a16="http://schemas.microsoft.com/office/drawing/2014/main" val="1166029877"/>
                    </a:ext>
                  </a:extLst>
                </a:gridCol>
                <a:gridCol w="988964">
                  <a:extLst>
                    <a:ext uri="{9D8B030D-6E8A-4147-A177-3AD203B41FA5}">
                      <a16:colId xmlns:a16="http://schemas.microsoft.com/office/drawing/2014/main" val="3156174601"/>
                    </a:ext>
                  </a:extLst>
                </a:gridCol>
                <a:gridCol w="1055956">
                  <a:extLst>
                    <a:ext uri="{9D8B030D-6E8A-4147-A177-3AD203B41FA5}">
                      <a16:colId xmlns:a16="http://schemas.microsoft.com/office/drawing/2014/main" val="3342398326"/>
                    </a:ext>
                  </a:extLst>
                </a:gridCol>
                <a:gridCol w="1055956">
                  <a:extLst>
                    <a:ext uri="{9D8B030D-6E8A-4147-A177-3AD203B41FA5}">
                      <a16:colId xmlns:a16="http://schemas.microsoft.com/office/drawing/2014/main" val="1515742272"/>
                    </a:ext>
                  </a:extLst>
                </a:gridCol>
                <a:gridCol w="1055956">
                  <a:extLst>
                    <a:ext uri="{9D8B030D-6E8A-4147-A177-3AD203B41FA5}">
                      <a16:colId xmlns:a16="http://schemas.microsoft.com/office/drawing/2014/main" val="3569798661"/>
                    </a:ext>
                  </a:extLst>
                </a:gridCol>
                <a:gridCol w="1055956">
                  <a:extLst>
                    <a:ext uri="{9D8B030D-6E8A-4147-A177-3AD203B41FA5}">
                      <a16:colId xmlns:a16="http://schemas.microsoft.com/office/drawing/2014/main" val="323019117"/>
                    </a:ext>
                  </a:extLst>
                </a:gridCol>
                <a:gridCol w="1055956">
                  <a:extLst>
                    <a:ext uri="{9D8B030D-6E8A-4147-A177-3AD203B41FA5}">
                      <a16:colId xmlns:a16="http://schemas.microsoft.com/office/drawing/2014/main" val="1889594432"/>
                    </a:ext>
                  </a:extLst>
                </a:gridCol>
                <a:gridCol w="1055956">
                  <a:extLst>
                    <a:ext uri="{9D8B030D-6E8A-4147-A177-3AD203B41FA5}">
                      <a16:colId xmlns:a16="http://schemas.microsoft.com/office/drawing/2014/main" val="391986984"/>
                    </a:ext>
                  </a:extLst>
                </a:gridCol>
                <a:gridCol w="1055956">
                  <a:extLst>
                    <a:ext uri="{9D8B030D-6E8A-4147-A177-3AD203B41FA5}">
                      <a16:colId xmlns:a16="http://schemas.microsoft.com/office/drawing/2014/main" val="772294603"/>
                    </a:ext>
                  </a:extLst>
                </a:gridCol>
                <a:gridCol w="1055956">
                  <a:extLst>
                    <a:ext uri="{9D8B030D-6E8A-4147-A177-3AD203B41FA5}">
                      <a16:colId xmlns:a16="http://schemas.microsoft.com/office/drawing/2014/main" val="2472733645"/>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a:t>Sex</a:t>
                      </a:r>
                    </a:p>
                  </a:txBody>
                  <a:tcPr/>
                </a:tc>
                <a:tc>
                  <a:txBody>
                    <a:bodyPr/>
                    <a:lstStyle/>
                    <a:p>
                      <a:pPr algn="ctr"/>
                      <a:r>
                        <a:rPr lang="cs-CZ"/>
                        <a:t>Věk</a:t>
                      </a:r>
                    </a:p>
                  </a:txBody>
                  <a:tcPr/>
                </a:tc>
                <a:tc>
                  <a:txBody>
                    <a:bodyPr/>
                    <a:lstStyle/>
                    <a:p>
                      <a:pPr algn="ctr"/>
                      <a:r>
                        <a:rPr lang="cs-CZ"/>
                        <a:t>OCS/AE</a:t>
                      </a:r>
                    </a:p>
                  </a:txBody>
                  <a:tcPr/>
                </a:tc>
                <a:tc>
                  <a:txBody>
                    <a:bodyPr/>
                    <a:lstStyle/>
                    <a:p>
                      <a:pPr algn="ctr"/>
                      <a:r>
                        <a:rPr lang="cs-CZ"/>
                        <a:t>FEV1</a:t>
                      </a:r>
                    </a:p>
                  </a:txBody>
                  <a:tcPr/>
                </a:tc>
                <a:tc>
                  <a:txBody>
                    <a:bodyPr/>
                    <a:lstStyle/>
                    <a:p>
                      <a:pPr algn="ctr"/>
                      <a:r>
                        <a:rPr lang="cs-CZ"/>
                        <a:t>ACT</a:t>
                      </a:r>
                    </a:p>
                  </a:txBody>
                  <a:tcPr/>
                </a:tc>
                <a:tc>
                  <a:txBody>
                    <a:bodyPr/>
                    <a:lstStyle/>
                    <a:p>
                      <a:pPr algn="ctr"/>
                      <a:r>
                        <a:rPr lang="cs-CZ" err="1"/>
                        <a:t>FeNO</a:t>
                      </a:r>
                    </a:p>
                  </a:txBody>
                  <a:tcPr/>
                </a:tc>
                <a:tc>
                  <a:txBody>
                    <a:bodyPr/>
                    <a:lstStyle/>
                    <a:p>
                      <a:pPr lvl="0" algn="ctr">
                        <a:buNone/>
                      </a:pPr>
                      <a:r>
                        <a:rPr lang="cs-CZ"/>
                        <a:t>EOS</a:t>
                      </a:r>
                    </a:p>
                  </a:txBody>
                  <a:tcPr/>
                </a:tc>
                <a:tc>
                  <a:txBody>
                    <a:bodyPr/>
                    <a:lstStyle/>
                    <a:p>
                      <a:pPr lvl="0" algn="ctr">
                        <a:buNone/>
                      </a:pPr>
                      <a:r>
                        <a:rPr lang="cs-CZ" err="1"/>
                        <a:t>IgE</a:t>
                      </a:r>
                    </a:p>
                  </a:txBody>
                  <a:tcPr/>
                </a:tc>
                <a:tc>
                  <a:txBody>
                    <a:bodyPr/>
                    <a:lstStyle/>
                    <a:p>
                      <a:pPr lvl="0" algn="ctr">
                        <a:buNone/>
                      </a:pPr>
                      <a:r>
                        <a:rPr lang="cs-CZ"/>
                        <a:t>Switch</a:t>
                      </a:r>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sz="1600" dirty="0"/>
                        <a:t>Kožní/UKIA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ANO</a:t>
                      </a:r>
                    </a:p>
                  </a:txBody>
                  <a:tcPr anchor="ctr">
                    <a:solidFill>
                      <a:srgbClr val="ED7D31"/>
                    </a:solidFill>
                  </a:tcPr>
                </a:tc>
                <a:tc>
                  <a:txBody>
                    <a:bodyPr/>
                    <a:lstStyle/>
                    <a:p>
                      <a:pPr algn="ctr"/>
                      <a:r>
                        <a:rPr lang="cs-CZ" dirty="0"/>
                        <a:t>82%</a:t>
                      </a:r>
                    </a:p>
                  </a:txBody>
                  <a:tcPr anchor="ctr">
                    <a:solidFill>
                      <a:srgbClr val="FFC000"/>
                    </a:solidFill>
                  </a:tcPr>
                </a:tc>
                <a:tc>
                  <a:txBody>
                    <a:bodyPr/>
                    <a:lstStyle/>
                    <a:p>
                      <a:pPr algn="ctr"/>
                      <a:r>
                        <a:rPr lang="cs-CZ" i="1"/>
                        <a:t>10</a:t>
                      </a:r>
                    </a:p>
                  </a:txBody>
                  <a:tcPr anchor="ctr"/>
                </a:tc>
                <a:tc>
                  <a:txBody>
                    <a:bodyPr/>
                    <a:lstStyle/>
                    <a:p>
                      <a:pPr algn="ctr"/>
                      <a:r>
                        <a:rPr lang="cs-CZ"/>
                        <a:t>?</a:t>
                      </a:r>
                    </a:p>
                  </a:txBody>
                  <a:tcPr anchor="ctr"/>
                </a:tc>
                <a:tc>
                  <a:txBody>
                    <a:bodyPr/>
                    <a:lstStyle/>
                    <a:p>
                      <a:pPr lvl="0" algn="ctr">
                        <a:buNone/>
                      </a:pPr>
                      <a:r>
                        <a:rPr lang="cs-CZ" dirty="0"/>
                        <a:t>550</a:t>
                      </a:r>
                    </a:p>
                  </a:txBody>
                  <a:tcPr anchor="ctr">
                    <a:solidFill>
                      <a:schemeClr val="accent4">
                        <a:lumMod val="40000"/>
                        <a:lumOff val="60000"/>
                      </a:schemeClr>
                    </a:solidFill>
                  </a:tcPr>
                </a:tc>
                <a:tc>
                  <a:txBody>
                    <a:bodyPr/>
                    <a:lstStyle/>
                    <a:p>
                      <a:pPr lvl="0" algn="ctr">
                        <a:buNone/>
                      </a:pPr>
                      <a:r>
                        <a:rPr lang="cs-CZ"/>
                        <a:t>≥20 tis.</a:t>
                      </a:r>
                    </a:p>
                  </a:txBody>
                  <a:tcPr anchor="ctr"/>
                </a:tc>
                <a:tc>
                  <a:txBody>
                    <a:bodyPr/>
                    <a:lstStyle/>
                    <a:p>
                      <a:pPr lvl="0" algn="ctr">
                        <a:buNone/>
                      </a:pPr>
                      <a:r>
                        <a:rPr lang="cs-CZ"/>
                        <a:t>NE</a:t>
                      </a:r>
                    </a:p>
                  </a:txBody>
                  <a:tcPr anchor="ct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35%</a:t>
                      </a:r>
                    </a:p>
                  </a:txBody>
                  <a:tcPr anchor="ctr"/>
                </a:tc>
                <a:tc>
                  <a:txBody>
                    <a:bodyPr/>
                    <a:lstStyle/>
                    <a:p>
                      <a:pPr algn="ctr"/>
                      <a:r>
                        <a:rPr lang="cs-CZ"/>
                        <a:t>15</a:t>
                      </a:r>
                    </a:p>
                  </a:txBody>
                  <a:tcPr anchor="ctr"/>
                </a:tc>
                <a:tc>
                  <a:txBody>
                    <a:bodyPr/>
                    <a:lstStyle/>
                    <a:p>
                      <a:pPr algn="ctr"/>
                      <a:r>
                        <a:rPr lang="cs-CZ"/>
                        <a:t>25</a:t>
                      </a:r>
                    </a:p>
                  </a:txBody>
                  <a:tcPr anchor="ctr"/>
                </a:tc>
                <a:tc>
                  <a:txBody>
                    <a:bodyPr/>
                    <a:lstStyle/>
                    <a:p>
                      <a:pPr lvl="0" algn="ctr">
                        <a:buNone/>
                      </a:pPr>
                      <a:r>
                        <a:rPr lang="cs-CZ" i="1" dirty="0"/>
                        <a:t>400</a:t>
                      </a:r>
                    </a:p>
                  </a:txBody>
                  <a:tcPr anchor="ctr">
                    <a:solidFill>
                      <a:schemeClr val="accent4">
                        <a:lumMod val="40000"/>
                        <a:lumOff val="60000"/>
                      </a:schemeClr>
                    </a:solidFill>
                  </a:tcPr>
                </a:tc>
                <a:tc>
                  <a:txBody>
                    <a:bodyPr/>
                    <a:lstStyle/>
                    <a:p>
                      <a:pPr lvl="0" algn="ctr">
                        <a:buNone/>
                      </a:pPr>
                      <a:r>
                        <a:rPr lang="cs-CZ"/>
                        <a:t>4989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57</a:t>
                      </a:r>
                    </a:p>
                  </a:txBody>
                  <a:tcPr anchor="ctr"/>
                </a:tc>
                <a:tc>
                  <a:txBody>
                    <a:bodyPr/>
                    <a:lstStyle/>
                    <a:p>
                      <a:pPr algn="ctr"/>
                      <a:r>
                        <a:rPr lang="cs-CZ"/>
                        <a:t>Časté AE</a:t>
                      </a:r>
                    </a:p>
                  </a:txBody>
                  <a:tcPr anchor="ctr"/>
                </a:tc>
                <a:tc>
                  <a:txBody>
                    <a:bodyPr/>
                    <a:lstStyle/>
                    <a:p>
                      <a:pPr algn="ctr"/>
                      <a:r>
                        <a:rPr lang="cs-CZ" dirty="0"/>
                        <a:t>55%</a:t>
                      </a:r>
                    </a:p>
                  </a:txBody>
                  <a:tcPr anchor="ctr"/>
                </a:tc>
                <a:tc>
                  <a:txBody>
                    <a:bodyPr/>
                    <a:lstStyle/>
                    <a:p>
                      <a:pPr algn="ctr"/>
                      <a:r>
                        <a:rPr lang="cs-CZ" i="1"/>
                        <a:t>10</a:t>
                      </a:r>
                    </a:p>
                  </a:txBody>
                  <a:tcPr anchor="ctr"/>
                </a:tc>
                <a:tc>
                  <a:txBody>
                    <a:bodyPr/>
                    <a:lstStyle/>
                    <a:p>
                      <a:pPr algn="ctr"/>
                      <a:r>
                        <a:rPr lang="cs-CZ" dirty="0"/>
                        <a:t>46</a:t>
                      </a:r>
                    </a:p>
                  </a:txBody>
                  <a:tcPr anchor="ctr">
                    <a:solidFill>
                      <a:srgbClr val="FFFF00"/>
                    </a:solidFill>
                  </a:tcPr>
                </a:tc>
                <a:tc>
                  <a:txBody>
                    <a:bodyPr/>
                    <a:lstStyle/>
                    <a:p>
                      <a:pPr lvl="0" algn="ctr">
                        <a:buNone/>
                      </a:pPr>
                      <a:r>
                        <a:rPr lang="cs-CZ" dirty="0"/>
                        <a:t>1160</a:t>
                      </a:r>
                    </a:p>
                  </a:txBody>
                  <a:tcPr anchor="ctr">
                    <a:solidFill>
                      <a:schemeClr val="accent4">
                        <a:lumMod val="40000"/>
                        <a:lumOff val="60000"/>
                      </a:schemeClr>
                    </a:solidFill>
                  </a:tcPr>
                </a:tc>
                <a:tc>
                  <a:txBody>
                    <a:bodyPr/>
                    <a:lstStyle/>
                    <a:p>
                      <a:pPr lvl="0" algn="ctr">
                        <a:buNone/>
                      </a:pPr>
                      <a:r>
                        <a:rPr lang="cs-CZ"/>
                        <a:t>62</a:t>
                      </a:r>
                    </a:p>
                  </a:txBody>
                  <a:tcPr anchor="ctr"/>
                </a:tc>
                <a:tc>
                  <a:txBody>
                    <a:bodyPr/>
                    <a:lstStyle/>
                    <a:p>
                      <a:pPr lvl="0" algn="ctr">
                        <a:buNone/>
                      </a:pPr>
                      <a:r>
                        <a:rPr lang="cs-CZ"/>
                        <a:t>NE</a:t>
                      </a:r>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25%</a:t>
                      </a:r>
                    </a:p>
                  </a:txBody>
                  <a:tcPr anchor="ctr"/>
                </a:tc>
                <a:tc>
                  <a:txBody>
                    <a:bodyPr/>
                    <a:lstStyle/>
                    <a:p>
                      <a:pPr algn="ctr"/>
                      <a:r>
                        <a:rPr lang="cs-CZ"/>
                        <a:t>8</a:t>
                      </a:r>
                    </a:p>
                  </a:txBody>
                  <a:tcPr anchor="ctr"/>
                </a:tc>
                <a:tc>
                  <a:txBody>
                    <a:bodyPr/>
                    <a:lstStyle/>
                    <a:p>
                      <a:pPr algn="ctr"/>
                      <a:r>
                        <a:rPr lang="cs-CZ"/>
                        <a:t>71</a:t>
                      </a:r>
                    </a:p>
                  </a:txBody>
                  <a:tcPr anchor="ctr"/>
                </a:tc>
                <a:tc>
                  <a:txBody>
                    <a:bodyPr/>
                    <a:lstStyle/>
                    <a:p>
                      <a:pPr lvl="0" algn="ctr">
                        <a:buNone/>
                      </a:pPr>
                      <a:r>
                        <a:rPr lang="cs-CZ" dirty="0"/>
                        <a:t>91</a:t>
                      </a:r>
                    </a:p>
                  </a:txBody>
                  <a:tcPr anchor="ctr"/>
                </a:tc>
                <a:tc>
                  <a:txBody>
                    <a:bodyPr/>
                    <a:lstStyle/>
                    <a:p>
                      <a:pPr lvl="0" algn="ctr">
                        <a:buNone/>
                      </a:pPr>
                      <a:r>
                        <a:rPr lang="cs-CZ"/>
                        <a:t>689</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785934743"/>
                  </a:ext>
                </a:extLst>
              </a:tr>
              <a:tr h="531985">
                <a:tc>
                  <a:txBody>
                    <a:bodyPr/>
                    <a:lstStyle/>
                    <a:p>
                      <a:pPr algn="ct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39</a:t>
                      </a:r>
                    </a:p>
                  </a:txBody>
                  <a:tcPr anchor="ctr"/>
                </a:tc>
                <a:tc>
                  <a:txBody>
                    <a:bodyPr/>
                    <a:lstStyle/>
                    <a:p>
                      <a:pPr algn="ctr"/>
                      <a:r>
                        <a:rPr lang="cs-CZ"/>
                        <a:t>Časté AE</a:t>
                      </a:r>
                    </a:p>
                  </a:txBody>
                  <a:tcPr anchor="ctr"/>
                </a:tc>
                <a:tc>
                  <a:txBody>
                    <a:bodyPr/>
                    <a:lstStyle/>
                    <a:p>
                      <a:pPr algn="ctr"/>
                      <a:r>
                        <a:rPr lang="cs-CZ" dirty="0"/>
                        <a:t>42%</a:t>
                      </a:r>
                    </a:p>
                  </a:txBody>
                  <a:tcPr anchor="ctr"/>
                </a:tc>
                <a:tc>
                  <a:txBody>
                    <a:bodyPr/>
                    <a:lstStyle/>
                    <a:p>
                      <a:pPr algn="ctr"/>
                      <a:r>
                        <a:rPr lang="cs-CZ" dirty="0"/>
                        <a:t>7</a:t>
                      </a:r>
                    </a:p>
                  </a:txBody>
                  <a:tcPr anchor="ctr"/>
                </a:tc>
                <a:tc>
                  <a:txBody>
                    <a:bodyPr/>
                    <a:lstStyle/>
                    <a:p>
                      <a:pPr algn="ctr"/>
                      <a:r>
                        <a:rPr lang="cs-CZ"/>
                        <a:t>18</a:t>
                      </a:r>
                    </a:p>
                  </a:txBody>
                  <a:tcPr anchor="ctr"/>
                </a:tc>
                <a:tc>
                  <a:txBody>
                    <a:bodyPr/>
                    <a:lstStyle/>
                    <a:p>
                      <a:pPr lvl="0" algn="ctr">
                        <a:buNone/>
                      </a:pPr>
                      <a:r>
                        <a:rPr lang="cs-CZ"/>
                        <a:t>130</a:t>
                      </a:r>
                    </a:p>
                  </a:txBody>
                  <a:tcPr anchor="ctr"/>
                </a:tc>
                <a:tc>
                  <a:txBody>
                    <a:bodyPr/>
                    <a:lstStyle/>
                    <a:p>
                      <a:pPr lvl="0" algn="ctr">
                        <a:buNone/>
                      </a:pPr>
                      <a:r>
                        <a:rPr lang="cs-CZ"/>
                        <a:t>1820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47</a:t>
                      </a:r>
                    </a:p>
                  </a:txBody>
                  <a:tcPr anchor="ctr"/>
                </a:tc>
                <a:tc>
                  <a:txBody>
                    <a:bodyPr/>
                    <a:lstStyle/>
                    <a:p>
                      <a:pPr algn="ctr"/>
                      <a:r>
                        <a:rPr lang="cs-CZ"/>
                        <a:t>Časté AE</a:t>
                      </a:r>
                    </a:p>
                  </a:txBody>
                  <a:tcPr anchor="ctr"/>
                </a:tc>
                <a:tc>
                  <a:txBody>
                    <a:bodyPr/>
                    <a:lstStyle/>
                    <a:p>
                      <a:pPr algn="ctr"/>
                      <a:r>
                        <a:rPr lang="cs-CZ" dirty="0"/>
                        <a:t>85%</a:t>
                      </a:r>
                    </a:p>
                  </a:txBody>
                  <a:tcPr anchor="ctr">
                    <a:solidFill>
                      <a:srgbClr val="FFC000"/>
                    </a:solidFill>
                  </a:tcPr>
                </a:tc>
                <a:tc>
                  <a:txBody>
                    <a:bodyPr/>
                    <a:lstStyle/>
                    <a:p>
                      <a:pPr algn="ctr"/>
                      <a:r>
                        <a:rPr lang="cs-CZ"/>
                        <a:t>10</a:t>
                      </a:r>
                    </a:p>
                  </a:txBody>
                  <a:tcPr anchor="ctr"/>
                </a:tc>
                <a:tc>
                  <a:txBody>
                    <a:bodyPr/>
                    <a:lstStyle/>
                    <a:p>
                      <a:pPr algn="ctr"/>
                      <a:r>
                        <a:rPr lang="cs-CZ" dirty="0"/>
                        <a:t>44</a:t>
                      </a:r>
                    </a:p>
                  </a:txBody>
                  <a:tcPr anchor="ctr">
                    <a:solidFill>
                      <a:srgbClr val="FFFF00"/>
                    </a:solidFill>
                  </a:tcPr>
                </a:tc>
                <a:tc>
                  <a:txBody>
                    <a:bodyPr/>
                    <a:lstStyle/>
                    <a:p>
                      <a:pPr lvl="0" algn="ctr">
                        <a:buNone/>
                      </a:pPr>
                      <a:r>
                        <a:rPr lang="cs-CZ"/>
                        <a:t>60</a:t>
                      </a:r>
                    </a:p>
                  </a:txBody>
                  <a:tcPr anchor="ctr"/>
                </a:tc>
                <a:tc>
                  <a:txBody>
                    <a:bodyPr/>
                    <a:lstStyle/>
                    <a:p>
                      <a:pPr lvl="0" algn="ctr">
                        <a:buNone/>
                      </a:pPr>
                      <a:r>
                        <a:rPr lang="cs-CZ"/>
                        <a:t>4327</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45</a:t>
                      </a:r>
                    </a:p>
                  </a:txBody>
                  <a:tcPr anchor="ctr"/>
                </a:tc>
                <a:tc>
                  <a:txBody>
                    <a:bodyPr/>
                    <a:lstStyle/>
                    <a:p>
                      <a:pPr algn="ctr"/>
                      <a:r>
                        <a:rPr lang="cs-CZ"/>
                        <a:t>Časté AE</a:t>
                      </a:r>
                    </a:p>
                  </a:txBody>
                  <a:tcPr anchor="ctr"/>
                </a:tc>
                <a:tc>
                  <a:txBody>
                    <a:bodyPr/>
                    <a:lstStyle/>
                    <a:p>
                      <a:pPr algn="ctr"/>
                      <a:r>
                        <a:rPr lang="cs-CZ" dirty="0"/>
                        <a:t>65%</a:t>
                      </a:r>
                    </a:p>
                  </a:txBody>
                  <a:tcPr anchor="ctr"/>
                </a:tc>
                <a:tc>
                  <a:txBody>
                    <a:bodyPr/>
                    <a:lstStyle/>
                    <a:p>
                      <a:pPr algn="ctr"/>
                      <a:r>
                        <a:rPr lang="cs-CZ"/>
                        <a:t>8</a:t>
                      </a:r>
                    </a:p>
                  </a:txBody>
                  <a:tcPr anchor="ctr"/>
                </a:tc>
                <a:tc>
                  <a:txBody>
                    <a:bodyPr/>
                    <a:lstStyle/>
                    <a:p>
                      <a:pPr algn="ctr"/>
                      <a:r>
                        <a:rPr lang="cs-CZ"/>
                        <a:t>?</a:t>
                      </a:r>
                    </a:p>
                  </a:txBody>
                  <a:tcPr anchor="ctr"/>
                </a:tc>
                <a:tc>
                  <a:txBody>
                    <a:bodyPr/>
                    <a:lstStyle/>
                    <a:p>
                      <a:pPr lvl="0" algn="ctr">
                        <a:buNone/>
                      </a:pPr>
                      <a:r>
                        <a:rPr lang="cs-CZ"/>
                        <a:t>130</a:t>
                      </a:r>
                    </a:p>
                  </a:txBody>
                  <a:tcPr anchor="ctr"/>
                </a:tc>
                <a:tc>
                  <a:txBody>
                    <a:bodyPr/>
                    <a:lstStyle/>
                    <a:p>
                      <a:pPr lvl="0" algn="ctr">
                        <a:buNone/>
                      </a:pPr>
                      <a:r>
                        <a:rPr lang="cs-CZ"/>
                        <a:t>4203</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59</a:t>
                      </a:r>
                    </a:p>
                  </a:txBody>
                  <a:tcPr anchor="ctr"/>
                </a:tc>
                <a:tc>
                  <a:txBody>
                    <a:bodyPr/>
                    <a:lstStyle/>
                    <a:p>
                      <a:pPr lvl="0" algn="ctr">
                        <a:buNone/>
                      </a:pPr>
                      <a:r>
                        <a:rPr lang="cs-CZ"/>
                        <a:t>ANO</a:t>
                      </a:r>
                    </a:p>
                  </a:txBody>
                  <a:tcPr anchor="ctr">
                    <a:solidFill>
                      <a:srgbClr val="ED7D31"/>
                    </a:solidFill>
                  </a:tcPr>
                </a:tc>
                <a:tc>
                  <a:txBody>
                    <a:bodyPr/>
                    <a:lstStyle/>
                    <a:p>
                      <a:pPr lvl="0" algn="ctr">
                        <a:buNone/>
                      </a:pPr>
                      <a:r>
                        <a:rPr lang="cs-CZ" dirty="0"/>
                        <a:t>51%</a:t>
                      </a:r>
                    </a:p>
                  </a:txBody>
                  <a:tcPr anchor="ctr"/>
                </a:tc>
                <a:tc>
                  <a:txBody>
                    <a:bodyPr/>
                    <a:lstStyle/>
                    <a:p>
                      <a:pPr lvl="0" algn="ctr">
                        <a:buNone/>
                      </a:pPr>
                      <a:r>
                        <a:rPr lang="cs-CZ"/>
                        <a:t>15</a:t>
                      </a:r>
                    </a:p>
                  </a:txBody>
                  <a:tcPr anchor="ctr"/>
                </a:tc>
                <a:tc>
                  <a:txBody>
                    <a:bodyPr/>
                    <a:lstStyle/>
                    <a:p>
                      <a:pPr lvl="0" algn="ctr">
                        <a:buNone/>
                      </a:pPr>
                      <a:r>
                        <a:rPr lang="cs-CZ"/>
                        <a:t>23</a:t>
                      </a:r>
                    </a:p>
                  </a:txBody>
                  <a:tcPr anchor="ctr"/>
                </a:tc>
                <a:tc>
                  <a:txBody>
                    <a:bodyPr/>
                    <a:lstStyle/>
                    <a:p>
                      <a:pPr lvl="0" algn="ctr">
                        <a:buNone/>
                      </a:pPr>
                      <a:r>
                        <a:rPr lang="cs-CZ" dirty="0"/>
                        <a:t>350</a:t>
                      </a:r>
                    </a:p>
                  </a:txBody>
                  <a:tcPr anchor="ctr">
                    <a:solidFill>
                      <a:schemeClr val="accent4">
                        <a:lumMod val="40000"/>
                        <a:lumOff val="60000"/>
                      </a:schemeClr>
                    </a:solidFill>
                  </a:tcPr>
                </a:tc>
                <a:tc>
                  <a:txBody>
                    <a:bodyPr/>
                    <a:lstStyle/>
                    <a:p>
                      <a:pPr lvl="0" algn="ctr">
                        <a:buNone/>
                      </a:pPr>
                      <a:r>
                        <a:rPr lang="cs-CZ"/>
                        <a:t>600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1447334687"/>
                  </a:ext>
                </a:extLst>
              </a:tr>
              <a:tr h="531984">
                <a:tc>
                  <a:txBody>
                    <a:bodyPr/>
                    <a:lstStyle/>
                    <a:p>
                      <a:pPr lvl="0" algn="ctr">
                        <a:buNone/>
                      </a:pPr>
                      <a:r>
                        <a:rPr lang="cs-CZ" dirty="0"/>
                        <a:t>9</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35</a:t>
                      </a:r>
                    </a:p>
                  </a:txBody>
                  <a:tcPr anchor="ctr"/>
                </a:tc>
                <a:tc>
                  <a:txBody>
                    <a:bodyPr/>
                    <a:lstStyle/>
                    <a:p>
                      <a:pPr lvl="0" algn="ctr">
                        <a:buNone/>
                      </a:pPr>
                      <a:r>
                        <a:rPr lang="cs-CZ"/>
                        <a:t>Časté AE</a:t>
                      </a:r>
                    </a:p>
                  </a:txBody>
                  <a:tcPr anchor="ctr"/>
                </a:tc>
                <a:tc>
                  <a:txBody>
                    <a:bodyPr/>
                    <a:lstStyle/>
                    <a:p>
                      <a:pPr lvl="0" algn="ctr">
                        <a:buNone/>
                      </a:pPr>
                      <a:r>
                        <a:rPr lang="cs-CZ" dirty="0"/>
                        <a:t>66%</a:t>
                      </a:r>
                    </a:p>
                  </a:txBody>
                  <a:tcPr anchor="ctr"/>
                </a:tc>
                <a:tc>
                  <a:txBody>
                    <a:bodyPr/>
                    <a:lstStyle/>
                    <a:p>
                      <a:pPr lvl="0" algn="ctr">
                        <a:buNone/>
                      </a:pPr>
                      <a:r>
                        <a:rPr lang="cs-CZ"/>
                        <a:t>17</a:t>
                      </a:r>
                    </a:p>
                  </a:txBody>
                  <a:tcPr anchor="ctr"/>
                </a:tc>
                <a:tc>
                  <a:txBody>
                    <a:bodyPr/>
                    <a:lstStyle/>
                    <a:p>
                      <a:pPr lvl="0" algn="ctr">
                        <a:buNone/>
                      </a:pPr>
                      <a:r>
                        <a:rPr lang="cs-CZ" dirty="0"/>
                        <a:t>44</a:t>
                      </a:r>
                    </a:p>
                  </a:txBody>
                  <a:tcPr anchor="ctr">
                    <a:solidFill>
                      <a:srgbClr val="FFFF00"/>
                    </a:solidFill>
                  </a:tcPr>
                </a:tc>
                <a:tc>
                  <a:txBody>
                    <a:bodyPr/>
                    <a:lstStyle/>
                    <a:p>
                      <a:pPr lvl="0" algn="ctr">
                        <a:buNone/>
                      </a:pPr>
                      <a:r>
                        <a:rPr lang="cs-CZ" dirty="0"/>
                        <a:t>200</a:t>
                      </a:r>
                    </a:p>
                  </a:txBody>
                  <a:tcPr anchor="ctr"/>
                </a:tc>
                <a:tc>
                  <a:txBody>
                    <a:bodyPr/>
                    <a:lstStyle/>
                    <a:p>
                      <a:pPr lvl="0" algn="ctr">
                        <a:buNone/>
                      </a:pPr>
                      <a:r>
                        <a:rPr lang="cs-CZ"/>
                        <a:t>1131</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3639677791"/>
                  </a:ext>
                </a:extLst>
              </a:tr>
            </a:tbl>
          </a:graphicData>
        </a:graphic>
      </p:graphicFrame>
      <p:sp>
        <p:nvSpPr>
          <p:cNvPr id="3" name="Obdélník 2"/>
          <p:cNvSpPr/>
          <p:nvPr/>
        </p:nvSpPr>
        <p:spPr>
          <a:xfrm>
            <a:off x="9482667" y="1237415"/>
            <a:ext cx="2084971" cy="520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Eosinofilní zánět před léčbou </a:t>
            </a:r>
          </a:p>
          <a:p>
            <a:pPr algn="ctr"/>
            <a:r>
              <a:rPr lang="cs-CZ" dirty="0"/>
              <a:t>kromě 4 u všech</a:t>
            </a:r>
          </a:p>
        </p:txBody>
      </p:sp>
    </p:spTree>
    <p:extLst>
      <p:ext uri="{BB962C8B-B14F-4D97-AF65-F5344CB8AC3E}">
        <p14:creationId xmlns:p14="http://schemas.microsoft.com/office/powerpoint/2010/main" val="282238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t>Celkové </a:t>
            </a:r>
            <a:r>
              <a:rPr lang="cs-CZ" dirty="0" err="1"/>
              <a:t>IgE</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1950031539"/>
              </p:ext>
            </p:extLst>
          </p:nvPr>
        </p:nvGraphicFramePr>
        <p:xfrm>
          <a:off x="316832" y="1237414"/>
          <a:ext cx="11250807" cy="5200152"/>
        </p:xfrm>
        <a:graphic>
          <a:graphicData uri="http://schemas.openxmlformats.org/drawingml/2006/table">
            <a:tbl>
              <a:tblPr firstRow="1" bandRow="1">
                <a:tableStyleId>{5C22544A-7EE6-4342-B048-85BDC9FD1C3A}</a:tableStyleId>
              </a:tblPr>
              <a:tblGrid>
                <a:gridCol w="691248">
                  <a:extLst>
                    <a:ext uri="{9D8B030D-6E8A-4147-A177-3AD203B41FA5}">
                      <a16:colId xmlns:a16="http://schemas.microsoft.com/office/drawing/2014/main" val="3950478504"/>
                    </a:ext>
                  </a:extLst>
                </a:gridCol>
                <a:gridCol w="1122947">
                  <a:extLst>
                    <a:ext uri="{9D8B030D-6E8A-4147-A177-3AD203B41FA5}">
                      <a16:colId xmlns:a16="http://schemas.microsoft.com/office/drawing/2014/main" val="1166029877"/>
                    </a:ext>
                  </a:extLst>
                </a:gridCol>
                <a:gridCol w="988964">
                  <a:extLst>
                    <a:ext uri="{9D8B030D-6E8A-4147-A177-3AD203B41FA5}">
                      <a16:colId xmlns:a16="http://schemas.microsoft.com/office/drawing/2014/main" val="3156174601"/>
                    </a:ext>
                  </a:extLst>
                </a:gridCol>
                <a:gridCol w="1055956">
                  <a:extLst>
                    <a:ext uri="{9D8B030D-6E8A-4147-A177-3AD203B41FA5}">
                      <a16:colId xmlns:a16="http://schemas.microsoft.com/office/drawing/2014/main" val="3342398326"/>
                    </a:ext>
                  </a:extLst>
                </a:gridCol>
                <a:gridCol w="1055956">
                  <a:extLst>
                    <a:ext uri="{9D8B030D-6E8A-4147-A177-3AD203B41FA5}">
                      <a16:colId xmlns:a16="http://schemas.microsoft.com/office/drawing/2014/main" val="1515742272"/>
                    </a:ext>
                  </a:extLst>
                </a:gridCol>
                <a:gridCol w="1055956">
                  <a:extLst>
                    <a:ext uri="{9D8B030D-6E8A-4147-A177-3AD203B41FA5}">
                      <a16:colId xmlns:a16="http://schemas.microsoft.com/office/drawing/2014/main" val="3569798661"/>
                    </a:ext>
                  </a:extLst>
                </a:gridCol>
                <a:gridCol w="1055956">
                  <a:extLst>
                    <a:ext uri="{9D8B030D-6E8A-4147-A177-3AD203B41FA5}">
                      <a16:colId xmlns:a16="http://schemas.microsoft.com/office/drawing/2014/main" val="323019117"/>
                    </a:ext>
                  </a:extLst>
                </a:gridCol>
                <a:gridCol w="1055956">
                  <a:extLst>
                    <a:ext uri="{9D8B030D-6E8A-4147-A177-3AD203B41FA5}">
                      <a16:colId xmlns:a16="http://schemas.microsoft.com/office/drawing/2014/main" val="1889594432"/>
                    </a:ext>
                  </a:extLst>
                </a:gridCol>
                <a:gridCol w="1055956">
                  <a:extLst>
                    <a:ext uri="{9D8B030D-6E8A-4147-A177-3AD203B41FA5}">
                      <a16:colId xmlns:a16="http://schemas.microsoft.com/office/drawing/2014/main" val="391986984"/>
                    </a:ext>
                  </a:extLst>
                </a:gridCol>
                <a:gridCol w="1055956">
                  <a:extLst>
                    <a:ext uri="{9D8B030D-6E8A-4147-A177-3AD203B41FA5}">
                      <a16:colId xmlns:a16="http://schemas.microsoft.com/office/drawing/2014/main" val="772294603"/>
                    </a:ext>
                  </a:extLst>
                </a:gridCol>
                <a:gridCol w="1055956">
                  <a:extLst>
                    <a:ext uri="{9D8B030D-6E8A-4147-A177-3AD203B41FA5}">
                      <a16:colId xmlns:a16="http://schemas.microsoft.com/office/drawing/2014/main" val="2472733645"/>
                    </a:ext>
                  </a:extLst>
                </a:gridCol>
              </a:tblGrid>
              <a:tr h="412288">
                <a:tc>
                  <a:txBody>
                    <a:bodyPr/>
                    <a:lstStyle/>
                    <a:p>
                      <a:pPr algn="ctr"/>
                      <a:r>
                        <a:rPr lang="cs-CZ"/>
                        <a:t>Číslo</a:t>
                      </a:r>
                    </a:p>
                  </a:txBody>
                  <a:tcPr/>
                </a:tc>
                <a:tc>
                  <a:txBody>
                    <a:bodyPr/>
                    <a:lstStyle/>
                    <a:p>
                      <a:pPr algn="ctr"/>
                      <a:r>
                        <a:rPr lang="cs-CZ" sz="1600" dirty="0" err="1"/>
                        <a:t>Dr</a:t>
                      </a:r>
                      <a:endParaRPr lang="cs-CZ" sz="1600" dirty="0"/>
                    </a:p>
                  </a:txBody>
                  <a:tcPr/>
                </a:tc>
                <a:tc>
                  <a:txBody>
                    <a:bodyPr/>
                    <a:lstStyle/>
                    <a:p>
                      <a:pPr algn="ctr"/>
                      <a:r>
                        <a:rPr lang="cs-CZ"/>
                        <a:t>Sex</a:t>
                      </a:r>
                    </a:p>
                  </a:txBody>
                  <a:tcPr/>
                </a:tc>
                <a:tc>
                  <a:txBody>
                    <a:bodyPr/>
                    <a:lstStyle/>
                    <a:p>
                      <a:pPr algn="ctr"/>
                      <a:r>
                        <a:rPr lang="cs-CZ"/>
                        <a:t>Věk</a:t>
                      </a:r>
                    </a:p>
                  </a:txBody>
                  <a:tcPr/>
                </a:tc>
                <a:tc>
                  <a:txBody>
                    <a:bodyPr/>
                    <a:lstStyle/>
                    <a:p>
                      <a:pPr algn="ctr"/>
                      <a:r>
                        <a:rPr lang="cs-CZ"/>
                        <a:t>OCS/AE</a:t>
                      </a:r>
                    </a:p>
                  </a:txBody>
                  <a:tcPr/>
                </a:tc>
                <a:tc>
                  <a:txBody>
                    <a:bodyPr/>
                    <a:lstStyle/>
                    <a:p>
                      <a:pPr algn="ctr"/>
                      <a:r>
                        <a:rPr lang="cs-CZ"/>
                        <a:t>FEV1</a:t>
                      </a:r>
                    </a:p>
                  </a:txBody>
                  <a:tcPr/>
                </a:tc>
                <a:tc>
                  <a:txBody>
                    <a:bodyPr/>
                    <a:lstStyle/>
                    <a:p>
                      <a:pPr algn="ctr"/>
                      <a:r>
                        <a:rPr lang="cs-CZ"/>
                        <a:t>ACT</a:t>
                      </a:r>
                    </a:p>
                  </a:txBody>
                  <a:tcPr/>
                </a:tc>
                <a:tc>
                  <a:txBody>
                    <a:bodyPr/>
                    <a:lstStyle/>
                    <a:p>
                      <a:pPr algn="ctr"/>
                      <a:r>
                        <a:rPr lang="cs-CZ" err="1"/>
                        <a:t>FeNO</a:t>
                      </a:r>
                    </a:p>
                  </a:txBody>
                  <a:tcPr/>
                </a:tc>
                <a:tc>
                  <a:txBody>
                    <a:bodyPr/>
                    <a:lstStyle/>
                    <a:p>
                      <a:pPr lvl="0" algn="ctr">
                        <a:buNone/>
                      </a:pPr>
                      <a:r>
                        <a:rPr lang="cs-CZ"/>
                        <a:t>EOS</a:t>
                      </a:r>
                    </a:p>
                  </a:txBody>
                  <a:tcPr/>
                </a:tc>
                <a:tc>
                  <a:txBody>
                    <a:bodyPr/>
                    <a:lstStyle/>
                    <a:p>
                      <a:pPr lvl="0" algn="ctr">
                        <a:buNone/>
                      </a:pPr>
                      <a:r>
                        <a:rPr lang="cs-CZ" err="1"/>
                        <a:t>IgE</a:t>
                      </a:r>
                    </a:p>
                  </a:txBody>
                  <a:tcPr/>
                </a:tc>
                <a:tc>
                  <a:txBody>
                    <a:bodyPr/>
                    <a:lstStyle/>
                    <a:p>
                      <a:pPr lvl="0" algn="ctr">
                        <a:buNone/>
                      </a:pPr>
                      <a:r>
                        <a:rPr lang="cs-CZ"/>
                        <a:t>Switch</a:t>
                      </a:r>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sz="1600" dirty="0"/>
                        <a:t>Kožní/UKIA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ANO</a:t>
                      </a:r>
                    </a:p>
                  </a:txBody>
                  <a:tcPr anchor="ctr">
                    <a:solidFill>
                      <a:srgbClr val="ED7D31"/>
                    </a:solidFill>
                  </a:tcPr>
                </a:tc>
                <a:tc>
                  <a:txBody>
                    <a:bodyPr/>
                    <a:lstStyle/>
                    <a:p>
                      <a:pPr algn="ctr"/>
                      <a:r>
                        <a:rPr lang="cs-CZ" dirty="0"/>
                        <a:t>82%</a:t>
                      </a:r>
                    </a:p>
                  </a:txBody>
                  <a:tcPr anchor="ctr">
                    <a:solidFill>
                      <a:srgbClr val="FFC000"/>
                    </a:solidFill>
                  </a:tcPr>
                </a:tc>
                <a:tc>
                  <a:txBody>
                    <a:bodyPr/>
                    <a:lstStyle/>
                    <a:p>
                      <a:pPr algn="ctr"/>
                      <a:r>
                        <a:rPr lang="cs-CZ" i="1"/>
                        <a:t>10</a:t>
                      </a:r>
                    </a:p>
                  </a:txBody>
                  <a:tcPr anchor="ctr"/>
                </a:tc>
                <a:tc>
                  <a:txBody>
                    <a:bodyPr/>
                    <a:lstStyle/>
                    <a:p>
                      <a:pPr algn="ctr"/>
                      <a:r>
                        <a:rPr lang="cs-CZ"/>
                        <a:t>?</a:t>
                      </a:r>
                    </a:p>
                  </a:txBody>
                  <a:tcPr anchor="ctr"/>
                </a:tc>
                <a:tc>
                  <a:txBody>
                    <a:bodyPr/>
                    <a:lstStyle/>
                    <a:p>
                      <a:pPr lvl="0" algn="ctr">
                        <a:buNone/>
                      </a:pPr>
                      <a:r>
                        <a:rPr lang="cs-CZ" dirty="0"/>
                        <a:t>550</a:t>
                      </a:r>
                    </a:p>
                  </a:txBody>
                  <a:tcPr anchor="ctr">
                    <a:solidFill>
                      <a:schemeClr val="accent4">
                        <a:lumMod val="40000"/>
                        <a:lumOff val="60000"/>
                      </a:schemeClr>
                    </a:solidFill>
                  </a:tcPr>
                </a:tc>
                <a:tc>
                  <a:txBody>
                    <a:bodyPr/>
                    <a:lstStyle/>
                    <a:p>
                      <a:pPr lvl="0" algn="ctr">
                        <a:buNone/>
                      </a:pPr>
                      <a:r>
                        <a:rPr lang="cs-CZ"/>
                        <a:t>≥20 tis.</a:t>
                      </a:r>
                    </a:p>
                  </a:txBody>
                  <a:tcPr anchor="ctr"/>
                </a:tc>
                <a:tc>
                  <a:txBody>
                    <a:bodyPr/>
                    <a:lstStyle/>
                    <a:p>
                      <a:pPr lvl="0" algn="ctr">
                        <a:buNone/>
                      </a:pPr>
                      <a:r>
                        <a:rPr lang="cs-CZ"/>
                        <a:t>NE</a:t>
                      </a:r>
                    </a:p>
                  </a:txBody>
                  <a:tcPr anchor="ct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35%</a:t>
                      </a:r>
                    </a:p>
                  </a:txBody>
                  <a:tcPr anchor="ctr"/>
                </a:tc>
                <a:tc>
                  <a:txBody>
                    <a:bodyPr/>
                    <a:lstStyle/>
                    <a:p>
                      <a:pPr algn="ctr"/>
                      <a:r>
                        <a:rPr lang="cs-CZ"/>
                        <a:t>15</a:t>
                      </a:r>
                    </a:p>
                  </a:txBody>
                  <a:tcPr anchor="ctr"/>
                </a:tc>
                <a:tc>
                  <a:txBody>
                    <a:bodyPr/>
                    <a:lstStyle/>
                    <a:p>
                      <a:pPr algn="ctr"/>
                      <a:r>
                        <a:rPr lang="cs-CZ"/>
                        <a:t>25</a:t>
                      </a:r>
                    </a:p>
                  </a:txBody>
                  <a:tcPr anchor="ctr"/>
                </a:tc>
                <a:tc>
                  <a:txBody>
                    <a:bodyPr/>
                    <a:lstStyle/>
                    <a:p>
                      <a:pPr lvl="0" algn="ctr">
                        <a:buNone/>
                      </a:pPr>
                      <a:r>
                        <a:rPr lang="cs-CZ" i="1" dirty="0"/>
                        <a:t>400</a:t>
                      </a:r>
                    </a:p>
                  </a:txBody>
                  <a:tcPr anchor="ctr">
                    <a:solidFill>
                      <a:schemeClr val="accent4">
                        <a:lumMod val="40000"/>
                        <a:lumOff val="60000"/>
                      </a:schemeClr>
                    </a:solidFill>
                  </a:tcPr>
                </a:tc>
                <a:tc>
                  <a:txBody>
                    <a:bodyPr/>
                    <a:lstStyle/>
                    <a:p>
                      <a:pPr lvl="0" algn="ctr">
                        <a:buNone/>
                      </a:pPr>
                      <a:r>
                        <a:rPr lang="cs-CZ"/>
                        <a:t>4989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57</a:t>
                      </a:r>
                    </a:p>
                  </a:txBody>
                  <a:tcPr anchor="ctr"/>
                </a:tc>
                <a:tc>
                  <a:txBody>
                    <a:bodyPr/>
                    <a:lstStyle/>
                    <a:p>
                      <a:pPr algn="ctr"/>
                      <a:r>
                        <a:rPr lang="cs-CZ"/>
                        <a:t>Časté AE</a:t>
                      </a:r>
                    </a:p>
                  </a:txBody>
                  <a:tcPr anchor="ctr"/>
                </a:tc>
                <a:tc>
                  <a:txBody>
                    <a:bodyPr/>
                    <a:lstStyle/>
                    <a:p>
                      <a:pPr algn="ctr"/>
                      <a:r>
                        <a:rPr lang="cs-CZ" dirty="0"/>
                        <a:t>55%</a:t>
                      </a:r>
                    </a:p>
                  </a:txBody>
                  <a:tcPr anchor="ctr"/>
                </a:tc>
                <a:tc>
                  <a:txBody>
                    <a:bodyPr/>
                    <a:lstStyle/>
                    <a:p>
                      <a:pPr algn="ctr"/>
                      <a:r>
                        <a:rPr lang="cs-CZ" i="1"/>
                        <a:t>10</a:t>
                      </a:r>
                    </a:p>
                  </a:txBody>
                  <a:tcPr anchor="ctr"/>
                </a:tc>
                <a:tc>
                  <a:txBody>
                    <a:bodyPr/>
                    <a:lstStyle/>
                    <a:p>
                      <a:pPr algn="ctr"/>
                      <a:r>
                        <a:rPr lang="cs-CZ" dirty="0"/>
                        <a:t>46</a:t>
                      </a:r>
                    </a:p>
                  </a:txBody>
                  <a:tcPr anchor="ctr">
                    <a:solidFill>
                      <a:srgbClr val="FFFF00"/>
                    </a:solidFill>
                  </a:tcPr>
                </a:tc>
                <a:tc>
                  <a:txBody>
                    <a:bodyPr/>
                    <a:lstStyle/>
                    <a:p>
                      <a:pPr lvl="0" algn="ctr">
                        <a:buNone/>
                      </a:pPr>
                      <a:r>
                        <a:rPr lang="cs-CZ" dirty="0"/>
                        <a:t>1160</a:t>
                      </a:r>
                    </a:p>
                  </a:txBody>
                  <a:tcPr anchor="ctr">
                    <a:solidFill>
                      <a:schemeClr val="accent4">
                        <a:lumMod val="40000"/>
                        <a:lumOff val="60000"/>
                      </a:schemeClr>
                    </a:solidFill>
                  </a:tcPr>
                </a:tc>
                <a:tc>
                  <a:txBody>
                    <a:bodyPr/>
                    <a:lstStyle/>
                    <a:p>
                      <a:pPr lvl="0" algn="ctr">
                        <a:buNone/>
                      </a:pPr>
                      <a:r>
                        <a:rPr lang="cs-CZ" dirty="0">
                          <a:solidFill>
                            <a:schemeClr val="bg1"/>
                          </a:solidFill>
                        </a:rPr>
                        <a:t>62</a:t>
                      </a:r>
                    </a:p>
                  </a:txBody>
                  <a:tcPr anchor="ctr">
                    <a:solidFill>
                      <a:schemeClr val="accent1">
                        <a:lumMod val="75000"/>
                      </a:schemeClr>
                    </a:solidFill>
                  </a:tcPr>
                </a:tc>
                <a:tc>
                  <a:txBody>
                    <a:bodyPr/>
                    <a:lstStyle/>
                    <a:p>
                      <a:pPr lvl="0" algn="ctr">
                        <a:buNone/>
                      </a:pPr>
                      <a:r>
                        <a:rPr lang="cs-CZ"/>
                        <a:t>NE</a:t>
                      </a:r>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25%</a:t>
                      </a:r>
                    </a:p>
                  </a:txBody>
                  <a:tcPr anchor="ctr"/>
                </a:tc>
                <a:tc>
                  <a:txBody>
                    <a:bodyPr/>
                    <a:lstStyle/>
                    <a:p>
                      <a:pPr algn="ctr"/>
                      <a:r>
                        <a:rPr lang="cs-CZ"/>
                        <a:t>8</a:t>
                      </a:r>
                    </a:p>
                  </a:txBody>
                  <a:tcPr anchor="ctr"/>
                </a:tc>
                <a:tc>
                  <a:txBody>
                    <a:bodyPr/>
                    <a:lstStyle/>
                    <a:p>
                      <a:pPr algn="ctr"/>
                      <a:r>
                        <a:rPr lang="cs-CZ"/>
                        <a:t>71</a:t>
                      </a:r>
                    </a:p>
                  </a:txBody>
                  <a:tcPr anchor="ctr"/>
                </a:tc>
                <a:tc>
                  <a:txBody>
                    <a:bodyPr/>
                    <a:lstStyle/>
                    <a:p>
                      <a:pPr lvl="0" algn="ctr">
                        <a:buNone/>
                      </a:pPr>
                      <a:r>
                        <a:rPr lang="cs-CZ" dirty="0"/>
                        <a:t>91</a:t>
                      </a:r>
                    </a:p>
                  </a:txBody>
                  <a:tcPr anchor="ctr"/>
                </a:tc>
                <a:tc>
                  <a:txBody>
                    <a:bodyPr/>
                    <a:lstStyle/>
                    <a:p>
                      <a:pPr lvl="0" algn="ctr">
                        <a:buNone/>
                      </a:pPr>
                      <a:r>
                        <a:rPr lang="cs-CZ"/>
                        <a:t>689</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785934743"/>
                  </a:ext>
                </a:extLst>
              </a:tr>
              <a:tr h="531985">
                <a:tc>
                  <a:txBody>
                    <a:bodyPr/>
                    <a:lstStyle/>
                    <a:p>
                      <a:pPr algn="ct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39</a:t>
                      </a:r>
                    </a:p>
                  </a:txBody>
                  <a:tcPr anchor="ctr"/>
                </a:tc>
                <a:tc>
                  <a:txBody>
                    <a:bodyPr/>
                    <a:lstStyle/>
                    <a:p>
                      <a:pPr algn="ctr"/>
                      <a:r>
                        <a:rPr lang="cs-CZ"/>
                        <a:t>Časté AE</a:t>
                      </a:r>
                    </a:p>
                  </a:txBody>
                  <a:tcPr anchor="ctr"/>
                </a:tc>
                <a:tc>
                  <a:txBody>
                    <a:bodyPr/>
                    <a:lstStyle/>
                    <a:p>
                      <a:pPr algn="ctr"/>
                      <a:r>
                        <a:rPr lang="cs-CZ" dirty="0"/>
                        <a:t>42%</a:t>
                      </a:r>
                    </a:p>
                  </a:txBody>
                  <a:tcPr anchor="ctr"/>
                </a:tc>
                <a:tc>
                  <a:txBody>
                    <a:bodyPr/>
                    <a:lstStyle/>
                    <a:p>
                      <a:pPr algn="ctr"/>
                      <a:r>
                        <a:rPr lang="cs-CZ" dirty="0"/>
                        <a:t>7</a:t>
                      </a:r>
                    </a:p>
                  </a:txBody>
                  <a:tcPr anchor="ctr"/>
                </a:tc>
                <a:tc>
                  <a:txBody>
                    <a:bodyPr/>
                    <a:lstStyle/>
                    <a:p>
                      <a:pPr algn="ctr"/>
                      <a:r>
                        <a:rPr lang="cs-CZ"/>
                        <a:t>18</a:t>
                      </a:r>
                    </a:p>
                  </a:txBody>
                  <a:tcPr anchor="ctr"/>
                </a:tc>
                <a:tc>
                  <a:txBody>
                    <a:bodyPr/>
                    <a:lstStyle/>
                    <a:p>
                      <a:pPr lvl="0" algn="ctr">
                        <a:buNone/>
                      </a:pPr>
                      <a:r>
                        <a:rPr lang="cs-CZ"/>
                        <a:t>130</a:t>
                      </a:r>
                    </a:p>
                  </a:txBody>
                  <a:tcPr anchor="ctr"/>
                </a:tc>
                <a:tc>
                  <a:txBody>
                    <a:bodyPr/>
                    <a:lstStyle/>
                    <a:p>
                      <a:pPr lvl="0" algn="ctr">
                        <a:buNone/>
                      </a:pPr>
                      <a:r>
                        <a:rPr lang="cs-CZ" dirty="0"/>
                        <a:t>1820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47</a:t>
                      </a:r>
                    </a:p>
                  </a:txBody>
                  <a:tcPr anchor="ctr"/>
                </a:tc>
                <a:tc>
                  <a:txBody>
                    <a:bodyPr/>
                    <a:lstStyle/>
                    <a:p>
                      <a:pPr algn="ctr"/>
                      <a:r>
                        <a:rPr lang="cs-CZ"/>
                        <a:t>Časté AE</a:t>
                      </a:r>
                    </a:p>
                  </a:txBody>
                  <a:tcPr anchor="ctr"/>
                </a:tc>
                <a:tc>
                  <a:txBody>
                    <a:bodyPr/>
                    <a:lstStyle/>
                    <a:p>
                      <a:pPr algn="ctr"/>
                      <a:r>
                        <a:rPr lang="cs-CZ" dirty="0"/>
                        <a:t>85%</a:t>
                      </a:r>
                    </a:p>
                  </a:txBody>
                  <a:tcPr anchor="ctr">
                    <a:solidFill>
                      <a:srgbClr val="FFC000"/>
                    </a:solidFill>
                  </a:tcPr>
                </a:tc>
                <a:tc>
                  <a:txBody>
                    <a:bodyPr/>
                    <a:lstStyle/>
                    <a:p>
                      <a:pPr algn="ctr"/>
                      <a:r>
                        <a:rPr lang="cs-CZ"/>
                        <a:t>10</a:t>
                      </a:r>
                    </a:p>
                  </a:txBody>
                  <a:tcPr anchor="ctr"/>
                </a:tc>
                <a:tc>
                  <a:txBody>
                    <a:bodyPr/>
                    <a:lstStyle/>
                    <a:p>
                      <a:pPr algn="ctr"/>
                      <a:r>
                        <a:rPr lang="cs-CZ" dirty="0"/>
                        <a:t>44</a:t>
                      </a:r>
                    </a:p>
                  </a:txBody>
                  <a:tcPr anchor="ctr">
                    <a:solidFill>
                      <a:srgbClr val="FFFF00"/>
                    </a:solidFill>
                  </a:tcPr>
                </a:tc>
                <a:tc>
                  <a:txBody>
                    <a:bodyPr/>
                    <a:lstStyle/>
                    <a:p>
                      <a:pPr lvl="0" algn="ctr">
                        <a:buNone/>
                      </a:pPr>
                      <a:r>
                        <a:rPr lang="cs-CZ"/>
                        <a:t>60</a:t>
                      </a:r>
                    </a:p>
                  </a:txBody>
                  <a:tcPr anchor="ctr"/>
                </a:tc>
                <a:tc>
                  <a:txBody>
                    <a:bodyPr/>
                    <a:lstStyle/>
                    <a:p>
                      <a:pPr lvl="0" algn="ctr">
                        <a:buNone/>
                      </a:pPr>
                      <a:r>
                        <a:rPr lang="cs-CZ"/>
                        <a:t>4327</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45</a:t>
                      </a:r>
                    </a:p>
                  </a:txBody>
                  <a:tcPr anchor="ctr"/>
                </a:tc>
                <a:tc>
                  <a:txBody>
                    <a:bodyPr/>
                    <a:lstStyle/>
                    <a:p>
                      <a:pPr algn="ctr"/>
                      <a:r>
                        <a:rPr lang="cs-CZ"/>
                        <a:t>Časté AE</a:t>
                      </a:r>
                    </a:p>
                  </a:txBody>
                  <a:tcPr anchor="ctr"/>
                </a:tc>
                <a:tc>
                  <a:txBody>
                    <a:bodyPr/>
                    <a:lstStyle/>
                    <a:p>
                      <a:pPr algn="ctr"/>
                      <a:r>
                        <a:rPr lang="cs-CZ" dirty="0"/>
                        <a:t>65%</a:t>
                      </a:r>
                    </a:p>
                  </a:txBody>
                  <a:tcPr anchor="ctr"/>
                </a:tc>
                <a:tc>
                  <a:txBody>
                    <a:bodyPr/>
                    <a:lstStyle/>
                    <a:p>
                      <a:pPr algn="ctr"/>
                      <a:r>
                        <a:rPr lang="cs-CZ"/>
                        <a:t>8</a:t>
                      </a:r>
                    </a:p>
                  </a:txBody>
                  <a:tcPr anchor="ctr"/>
                </a:tc>
                <a:tc>
                  <a:txBody>
                    <a:bodyPr/>
                    <a:lstStyle/>
                    <a:p>
                      <a:pPr algn="ctr"/>
                      <a:r>
                        <a:rPr lang="cs-CZ"/>
                        <a:t>?</a:t>
                      </a:r>
                    </a:p>
                  </a:txBody>
                  <a:tcPr anchor="ctr"/>
                </a:tc>
                <a:tc>
                  <a:txBody>
                    <a:bodyPr/>
                    <a:lstStyle/>
                    <a:p>
                      <a:pPr lvl="0" algn="ctr">
                        <a:buNone/>
                      </a:pPr>
                      <a:r>
                        <a:rPr lang="cs-CZ"/>
                        <a:t>130</a:t>
                      </a:r>
                    </a:p>
                  </a:txBody>
                  <a:tcPr anchor="ctr"/>
                </a:tc>
                <a:tc>
                  <a:txBody>
                    <a:bodyPr/>
                    <a:lstStyle/>
                    <a:p>
                      <a:pPr lvl="0" algn="ctr">
                        <a:buNone/>
                      </a:pPr>
                      <a:r>
                        <a:rPr lang="cs-CZ"/>
                        <a:t>4203</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59</a:t>
                      </a:r>
                    </a:p>
                  </a:txBody>
                  <a:tcPr anchor="ctr"/>
                </a:tc>
                <a:tc>
                  <a:txBody>
                    <a:bodyPr/>
                    <a:lstStyle/>
                    <a:p>
                      <a:pPr lvl="0" algn="ctr">
                        <a:buNone/>
                      </a:pPr>
                      <a:r>
                        <a:rPr lang="cs-CZ"/>
                        <a:t>ANO</a:t>
                      </a:r>
                    </a:p>
                  </a:txBody>
                  <a:tcPr anchor="ctr">
                    <a:solidFill>
                      <a:srgbClr val="ED7D31"/>
                    </a:solidFill>
                  </a:tcPr>
                </a:tc>
                <a:tc>
                  <a:txBody>
                    <a:bodyPr/>
                    <a:lstStyle/>
                    <a:p>
                      <a:pPr lvl="0" algn="ctr">
                        <a:buNone/>
                      </a:pPr>
                      <a:r>
                        <a:rPr lang="cs-CZ" dirty="0"/>
                        <a:t>51%</a:t>
                      </a:r>
                    </a:p>
                  </a:txBody>
                  <a:tcPr anchor="ctr"/>
                </a:tc>
                <a:tc>
                  <a:txBody>
                    <a:bodyPr/>
                    <a:lstStyle/>
                    <a:p>
                      <a:pPr lvl="0" algn="ctr">
                        <a:buNone/>
                      </a:pPr>
                      <a:r>
                        <a:rPr lang="cs-CZ"/>
                        <a:t>15</a:t>
                      </a:r>
                    </a:p>
                  </a:txBody>
                  <a:tcPr anchor="ctr"/>
                </a:tc>
                <a:tc>
                  <a:txBody>
                    <a:bodyPr/>
                    <a:lstStyle/>
                    <a:p>
                      <a:pPr lvl="0" algn="ctr">
                        <a:buNone/>
                      </a:pPr>
                      <a:r>
                        <a:rPr lang="cs-CZ"/>
                        <a:t>23</a:t>
                      </a:r>
                    </a:p>
                  </a:txBody>
                  <a:tcPr anchor="ctr"/>
                </a:tc>
                <a:tc>
                  <a:txBody>
                    <a:bodyPr/>
                    <a:lstStyle/>
                    <a:p>
                      <a:pPr lvl="0" algn="ctr">
                        <a:buNone/>
                      </a:pPr>
                      <a:r>
                        <a:rPr lang="cs-CZ" dirty="0"/>
                        <a:t>350</a:t>
                      </a:r>
                    </a:p>
                  </a:txBody>
                  <a:tcPr anchor="ctr">
                    <a:solidFill>
                      <a:schemeClr val="accent4">
                        <a:lumMod val="40000"/>
                        <a:lumOff val="60000"/>
                      </a:schemeClr>
                    </a:solidFill>
                  </a:tcPr>
                </a:tc>
                <a:tc>
                  <a:txBody>
                    <a:bodyPr/>
                    <a:lstStyle/>
                    <a:p>
                      <a:pPr lvl="0" algn="ctr">
                        <a:buNone/>
                      </a:pPr>
                      <a:r>
                        <a:rPr lang="cs-CZ"/>
                        <a:t>600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1447334687"/>
                  </a:ext>
                </a:extLst>
              </a:tr>
              <a:tr h="531984">
                <a:tc>
                  <a:txBody>
                    <a:bodyPr/>
                    <a:lstStyle/>
                    <a:p>
                      <a:pPr lvl="0" algn="ctr">
                        <a:buNone/>
                      </a:pPr>
                      <a:r>
                        <a:rPr lang="cs-CZ" dirty="0"/>
                        <a:t>9</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35</a:t>
                      </a:r>
                    </a:p>
                  </a:txBody>
                  <a:tcPr anchor="ctr"/>
                </a:tc>
                <a:tc>
                  <a:txBody>
                    <a:bodyPr/>
                    <a:lstStyle/>
                    <a:p>
                      <a:pPr lvl="0" algn="ctr">
                        <a:buNone/>
                      </a:pPr>
                      <a:r>
                        <a:rPr lang="cs-CZ"/>
                        <a:t>Časté AE</a:t>
                      </a:r>
                    </a:p>
                  </a:txBody>
                  <a:tcPr anchor="ctr"/>
                </a:tc>
                <a:tc>
                  <a:txBody>
                    <a:bodyPr/>
                    <a:lstStyle/>
                    <a:p>
                      <a:pPr lvl="0" algn="ctr">
                        <a:buNone/>
                      </a:pPr>
                      <a:r>
                        <a:rPr lang="cs-CZ" dirty="0"/>
                        <a:t>66%</a:t>
                      </a:r>
                    </a:p>
                  </a:txBody>
                  <a:tcPr anchor="ctr"/>
                </a:tc>
                <a:tc>
                  <a:txBody>
                    <a:bodyPr/>
                    <a:lstStyle/>
                    <a:p>
                      <a:pPr lvl="0" algn="ctr">
                        <a:buNone/>
                      </a:pPr>
                      <a:r>
                        <a:rPr lang="cs-CZ"/>
                        <a:t>17</a:t>
                      </a:r>
                    </a:p>
                  </a:txBody>
                  <a:tcPr anchor="ctr"/>
                </a:tc>
                <a:tc>
                  <a:txBody>
                    <a:bodyPr/>
                    <a:lstStyle/>
                    <a:p>
                      <a:pPr lvl="0" algn="ctr">
                        <a:buNone/>
                      </a:pPr>
                      <a:r>
                        <a:rPr lang="cs-CZ" dirty="0"/>
                        <a:t>44</a:t>
                      </a:r>
                    </a:p>
                  </a:txBody>
                  <a:tcPr anchor="ctr">
                    <a:solidFill>
                      <a:srgbClr val="FFFF00"/>
                    </a:solidFill>
                  </a:tcPr>
                </a:tc>
                <a:tc>
                  <a:txBody>
                    <a:bodyPr/>
                    <a:lstStyle/>
                    <a:p>
                      <a:pPr lvl="0" algn="ctr">
                        <a:buNone/>
                      </a:pPr>
                      <a:r>
                        <a:rPr lang="cs-CZ" dirty="0"/>
                        <a:t>200</a:t>
                      </a:r>
                    </a:p>
                  </a:txBody>
                  <a:tcPr anchor="ctr"/>
                </a:tc>
                <a:tc>
                  <a:txBody>
                    <a:bodyPr/>
                    <a:lstStyle/>
                    <a:p>
                      <a:pPr lvl="0" algn="ctr">
                        <a:buNone/>
                      </a:pPr>
                      <a:r>
                        <a:rPr lang="cs-CZ"/>
                        <a:t>1131</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3639677791"/>
                  </a:ext>
                </a:extLst>
              </a:tr>
            </a:tbl>
          </a:graphicData>
        </a:graphic>
      </p:graphicFrame>
      <p:sp>
        <p:nvSpPr>
          <p:cNvPr id="3" name="Obdélník 2"/>
          <p:cNvSpPr/>
          <p:nvPr/>
        </p:nvSpPr>
        <p:spPr>
          <a:xfrm>
            <a:off x="10507133" y="1237415"/>
            <a:ext cx="1060505" cy="520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Vysoké </a:t>
            </a:r>
            <a:r>
              <a:rPr lang="cs-CZ" dirty="0" err="1"/>
              <a:t>IgE</a:t>
            </a:r>
            <a:r>
              <a:rPr lang="cs-CZ" dirty="0"/>
              <a:t> chybělo u 1</a:t>
            </a:r>
          </a:p>
        </p:txBody>
      </p:sp>
    </p:spTree>
    <p:extLst>
      <p:ext uri="{BB962C8B-B14F-4D97-AF65-F5344CB8AC3E}">
        <p14:creationId xmlns:p14="http://schemas.microsoft.com/office/powerpoint/2010/main" val="286362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Fenotypy</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1005398618"/>
              </p:ext>
            </p:extLst>
          </p:nvPr>
        </p:nvGraphicFramePr>
        <p:xfrm>
          <a:off x="310536" y="1237415"/>
          <a:ext cx="11250807" cy="5200152"/>
        </p:xfrm>
        <a:graphic>
          <a:graphicData uri="http://schemas.openxmlformats.org/drawingml/2006/table">
            <a:tbl>
              <a:tblPr firstRow="1" bandRow="1">
                <a:tableStyleId>{5C22544A-7EE6-4342-B048-85BDC9FD1C3A}</a:tableStyleId>
              </a:tblPr>
              <a:tblGrid>
                <a:gridCol w="691248">
                  <a:extLst>
                    <a:ext uri="{9D8B030D-6E8A-4147-A177-3AD203B41FA5}">
                      <a16:colId xmlns:a16="http://schemas.microsoft.com/office/drawing/2014/main" val="3950478504"/>
                    </a:ext>
                  </a:extLst>
                </a:gridCol>
                <a:gridCol w="1122947">
                  <a:extLst>
                    <a:ext uri="{9D8B030D-6E8A-4147-A177-3AD203B41FA5}">
                      <a16:colId xmlns:a16="http://schemas.microsoft.com/office/drawing/2014/main" val="1166029877"/>
                    </a:ext>
                  </a:extLst>
                </a:gridCol>
                <a:gridCol w="988964">
                  <a:extLst>
                    <a:ext uri="{9D8B030D-6E8A-4147-A177-3AD203B41FA5}">
                      <a16:colId xmlns:a16="http://schemas.microsoft.com/office/drawing/2014/main" val="3156174601"/>
                    </a:ext>
                  </a:extLst>
                </a:gridCol>
                <a:gridCol w="1055956">
                  <a:extLst>
                    <a:ext uri="{9D8B030D-6E8A-4147-A177-3AD203B41FA5}">
                      <a16:colId xmlns:a16="http://schemas.microsoft.com/office/drawing/2014/main" val="3342398326"/>
                    </a:ext>
                  </a:extLst>
                </a:gridCol>
                <a:gridCol w="1055956">
                  <a:extLst>
                    <a:ext uri="{9D8B030D-6E8A-4147-A177-3AD203B41FA5}">
                      <a16:colId xmlns:a16="http://schemas.microsoft.com/office/drawing/2014/main" val="1515742272"/>
                    </a:ext>
                  </a:extLst>
                </a:gridCol>
                <a:gridCol w="1055956">
                  <a:extLst>
                    <a:ext uri="{9D8B030D-6E8A-4147-A177-3AD203B41FA5}">
                      <a16:colId xmlns:a16="http://schemas.microsoft.com/office/drawing/2014/main" val="3569798661"/>
                    </a:ext>
                  </a:extLst>
                </a:gridCol>
                <a:gridCol w="1055956">
                  <a:extLst>
                    <a:ext uri="{9D8B030D-6E8A-4147-A177-3AD203B41FA5}">
                      <a16:colId xmlns:a16="http://schemas.microsoft.com/office/drawing/2014/main" val="323019117"/>
                    </a:ext>
                  </a:extLst>
                </a:gridCol>
                <a:gridCol w="1055956">
                  <a:extLst>
                    <a:ext uri="{9D8B030D-6E8A-4147-A177-3AD203B41FA5}">
                      <a16:colId xmlns:a16="http://schemas.microsoft.com/office/drawing/2014/main" val="1889594432"/>
                    </a:ext>
                  </a:extLst>
                </a:gridCol>
                <a:gridCol w="1055956">
                  <a:extLst>
                    <a:ext uri="{9D8B030D-6E8A-4147-A177-3AD203B41FA5}">
                      <a16:colId xmlns:a16="http://schemas.microsoft.com/office/drawing/2014/main" val="391986984"/>
                    </a:ext>
                  </a:extLst>
                </a:gridCol>
                <a:gridCol w="1055956">
                  <a:extLst>
                    <a:ext uri="{9D8B030D-6E8A-4147-A177-3AD203B41FA5}">
                      <a16:colId xmlns:a16="http://schemas.microsoft.com/office/drawing/2014/main" val="772294603"/>
                    </a:ext>
                  </a:extLst>
                </a:gridCol>
                <a:gridCol w="1055956">
                  <a:extLst>
                    <a:ext uri="{9D8B030D-6E8A-4147-A177-3AD203B41FA5}">
                      <a16:colId xmlns:a16="http://schemas.microsoft.com/office/drawing/2014/main" val="2472733645"/>
                    </a:ext>
                  </a:extLst>
                </a:gridCol>
              </a:tblGrid>
              <a:tr h="412288">
                <a:tc>
                  <a:txBody>
                    <a:bodyPr/>
                    <a:lstStyle/>
                    <a:p>
                      <a:pPr algn="ctr"/>
                      <a:r>
                        <a:rPr lang="cs-CZ"/>
                        <a:t>Číslo</a:t>
                      </a:r>
                    </a:p>
                  </a:txBody>
                  <a:tcPr/>
                </a:tc>
                <a:tc>
                  <a:txBody>
                    <a:bodyPr/>
                    <a:lstStyle/>
                    <a:p>
                      <a:pPr algn="ctr"/>
                      <a:r>
                        <a:rPr lang="cs-CZ" dirty="0" err="1"/>
                        <a:t>Dr</a:t>
                      </a:r>
                      <a:endParaRPr lang="cs-CZ" dirty="0"/>
                    </a:p>
                  </a:txBody>
                  <a:tcPr/>
                </a:tc>
                <a:tc>
                  <a:txBody>
                    <a:bodyPr/>
                    <a:lstStyle/>
                    <a:p>
                      <a:pPr algn="ctr"/>
                      <a:r>
                        <a:rPr lang="cs-CZ"/>
                        <a:t>Sex</a:t>
                      </a:r>
                    </a:p>
                  </a:txBody>
                  <a:tcPr/>
                </a:tc>
                <a:tc>
                  <a:txBody>
                    <a:bodyPr/>
                    <a:lstStyle/>
                    <a:p>
                      <a:pPr algn="ctr"/>
                      <a:r>
                        <a:rPr lang="cs-CZ"/>
                        <a:t>Věk</a:t>
                      </a:r>
                    </a:p>
                  </a:txBody>
                  <a:tcPr/>
                </a:tc>
                <a:tc>
                  <a:txBody>
                    <a:bodyPr/>
                    <a:lstStyle/>
                    <a:p>
                      <a:pPr algn="ctr"/>
                      <a:r>
                        <a:rPr lang="cs-CZ"/>
                        <a:t>OCS/AE</a:t>
                      </a:r>
                    </a:p>
                  </a:txBody>
                  <a:tcPr/>
                </a:tc>
                <a:tc>
                  <a:txBody>
                    <a:bodyPr/>
                    <a:lstStyle/>
                    <a:p>
                      <a:pPr algn="ctr"/>
                      <a:r>
                        <a:rPr lang="cs-CZ"/>
                        <a:t>FEV1</a:t>
                      </a:r>
                    </a:p>
                  </a:txBody>
                  <a:tcPr/>
                </a:tc>
                <a:tc>
                  <a:txBody>
                    <a:bodyPr/>
                    <a:lstStyle/>
                    <a:p>
                      <a:pPr algn="ctr"/>
                      <a:r>
                        <a:rPr lang="cs-CZ"/>
                        <a:t>ACT</a:t>
                      </a:r>
                    </a:p>
                  </a:txBody>
                  <a:tcPr/>
                </a:tc>
                <a:tc>
                  <a:txBody>
                    <a:bodyPr/>
                    <a:lstStyle/>
                    <a:p>
                      <a:pPr algn="ctr"/>
                      <a:r>
                        <a:rPr lang="cs-CZ" err="1"/>
                        <a:t>FeNO</a:t>
                      </a:r>
                    </a:p>
                  </a:txBody>
                  <a:tcPr/>
                </a:tc>
                <a:tc>
                  <a:txBody>
                    <a:bodyPr/>
                    <a:lstStyle/>
                    <a:p>
                      <a:pPr lvl="0" algn="ctr">
                        <a:buNone/>
                      </a:pPr>
                      <a:r>
                        <a:rPr lang="cs-CZ"/>
                        <a:t>EOS</a:t>
                      </a:r>
                    </a:p>
                  </a:txBody>
                  <a:tcPr/>
                </a:tc>
                <a:tc>
                  <a:txBody>
                    <a:bodyPr/>
                    <a:lstStyle/>
                    <a:p>
                      <a:pPr lvl="0" algn="ctr">
                        <a:buNone/>
                      </a:pPr>
                      <a:r>
                        <a:rPr lang="cs-CZ" err="1"/>
                        <a:t>IgE</a:t>
                      </a:r>
                    </a:p>
                  </a:txBody>
                  <a:tcPr/>
                </a:tc>
                <a:tc>
                  <a:txBody>
                    <a:bodyPr/>
                    <a:lstStyle/>
                    <a:p>
                      <a:pPr lvl="0" algn="ctr">
                        <a:buNone/>
                      </a:pPr>
                      <a:r>
                        <a:rPr lang="cs-CZ"/>
                        <a:t>Switch</a:t>
                      </a:r>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sz="1600" dirty="0"/>
                        <a:t>Kožní/UKIA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ANO</a:t>
                      </a:r>
                    </a:p>
                  </a:txBody>
                  <a:tcPr anchor="ctr">
                    <a:solidFill>
                      <a:srgbClr val="ED7D31"/>
                    </a:solidFill>
                  </a:tcPr>
                </a:tc>
                <a:tc>
                  <a:txBody>
                    <a:bodyPr/>
                    <a:lstStyle/>
                    <a:p>
                      <a:pPr algn="ctr"/>
                      <a:r>
                        <a:rPr lang="cs-CZ" dirty="0"/>
                        <a:t>82%</a:t>
                      </a:r>
                    </a:p>
                  </a:txBody>
                  <a:tcPr anchor="ctr">
                    <a:solidFill>
                      <a:srgbClr val="FFC000"/>
                    </a:solidFill>
                  </a:tcPr>
                </a:tc>
                <a:tc>
                  <a:txBody>
                    <a:bodyPr/>
                    <a:lstStyle/>
                    <a:p>
                      <a:pPr algn="ctr"/>
                      <a:r>
                        <a:rPr lang="cs-CZ" i="1"/>
                        <a:t>10</a:t>
                      </a:r>
                    </a:p>
                  </a:txBody>
                  <a:tcPr anchor="ctr"/>
                </a:tc>
                <a:tc>
                  <a:txBody>
                    <a:bodyPr/>
                    <a:lstStyle/>
                    <a:p>
                      <a:pPr algn="ctr"/>
                      <a:r>
                        <a:rPr lang="cs-CZ"/>
                        <a:t>?</a:t>
                      </a:r>
                    </a:p>
                  </a:txBody>
                  <a:tcPr anchor="ctr"/>
                </a:tc>
                <a:tc>
                  <a:txBody>
                    <a:bodyPr/>
                    <a:lstStyle/>
                    <a:p>
                      <a:pPr lvl="0" algn="ctr">
                        <a:buNone/>
                      </a:pPr>
                      <a:r>
                        <a:rPr lang="cs-CZ" dirty="0"/>
                        <a:t>550</a:t>
                      </a:r>
                    </a:p>
                  </a:txBody>
                  <a:tcPr anchor="ctr">
                    <a:solidFill>
                      <a:schemeClr val="accent4">
                        <a:lumMod val="40000"/>
                        <a:lumOff val="60000"/>
                      </a:schemeClr>
                    </a:solidFill>
                  </a:tcPr>
                </a:tc>
                <a:tc>
                  <a:txBody>
                    <a:bodyPr/>
                    <a:lstStyle/>
                    <a:p>
                      <a:pPr lvl="0" algn="ctr">
                        <a:buNone/>
                      </a:pPr>
                      <a:r>
                        <a:rPr lang="cs-CZ"/>
                        <a:t>≥20 tis.</a:t>
                      </a:r>
                    </a:p>
                  </a:txBody>
                  <a:tcPr anchor="ctr"/>
                </a:tc>
                <a:tc>
                  <a:txBody>
                    <a:bodyPr/>
                    <a:lstStyle/>
                    <a:p>
                      <a:pPr lvl="0" algn="ctr">
                        <a:buNone/>
                      </a:pPr>
                      <a:r>
                        <a:rPr lang="cs-CZ"/>
                        <a:t>NE</a:t>
                      </a:r>
                    </a:p>
                  </a:txBody>
                  <a:tcPr anchor="ct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35%</a:t>
                      </a:r>
                    </a:p>
                  </a:txBody>
                  <a:tcPr anchor="ctr"/>
                </a:tc>
                <a:tc>
                  <a:txBody>
                    <a:bodyPr/>
                    <a:lstStyle/>
                    <a:p>
                      <a:pPr algn="ctr"/>
                      <a:r>
                        <a:rPr lang="cs-CZ"/>
                        <a:t>15</a:t>
                      </a:r>
                    </a:p>
                  </a:txBody>
                  <a:tcPr anchor="ctr"/>
                </a:tc>
                <a:tc>
                  <a:txBody>
                    <a:bodyPr/>
                    <a:lstStyle/>
                    <a:p>
                      <a:pPr algn="ctr"/>
                      <a:r>
                        <a:rPr lang="cs-CZ"/>
                        <a:t>25</a:t>
                      </a:r>
                    </a:p>
                  </a:txBody>
                  <a:tcPr anchor="ctr"/>
                </a:tc>
                <a:tc>
                  <a:txBody>
                    <a:bodyPr/>
                    <a:lstStyle/>
                    <a:p>
                      <a:pPr lvl="0" algn="ctr">
                        <a:buNone/>
                      </a:pPr>
                      <a:r>
                        <a:rPr lang="cs-CZ" i="1" dirty="0"/>
                        <a:t>400</a:t>
                      </a:r>
                    </a:p>
                  </a:txBody>
                  <a:tcPr anchor="ctr">
                    <a:solidFill>
                      <a:schemeClr val="accent4">
                        <a:lumMod val="40000"/>
                        <a:lumOff val="60000"/>
                      </a:schemeClr>
                    </a:solidFill>
                  </a:tcPr>
                </a:tc>
                <a:tc>
                  <a:txBody>
                    <a:bodyPr/>
                    <a:lstStyle/>
                    <a:p>
                      <a:pPr lvl="0" algn="ctr">
                        <a:buNone/>
                      </a:pPr>
                      <a:r>
                        <a:rPr lang="cs-CZ"/>
                        <a:t>4989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57</a:t>
                      </a:r>
                    </a:p>
                  </a:txBody>
                  <a:tcPr anchor="ctr"/>
                </a:tc>
                <a:tc>
                  <a:txBody>
                    <a:bodyPr/>
                    <a:lstStyle/>
                    <a:p>
                      <a:pPr algn="ctr"/>
                      <a:r>
                        <a:rPr lang="cs-CZ"/>
                        <a:t>Časté AE</a:t>
                      </a:r>
                    </a:p>
                  </a:txBody>
                  <a:tcPr anchor="ctr"/>
                </a:tc>
                <a:tc>
                  <a:txBody>
                    <a:bodyPr/>
                    <a:lstStyle/>
                    <a:p>
                      <a:pPr algn="ctr"/>
                      <a:r>
                        <a:rPr lang="cs-CZ" dirty="0"/>
                        <a:t>55%</a:t>
                      </a:r>
                    </a:p>
                  </a:txBody>
                  <a:tcPr anchor="ctr"/>
                </a:tc>
                <a:tc>
                  <a:txBody>
                    <a:bodyPr/>
                    <a:lstStyle/>
                    <a:p>
                      <a:pPr algn="ctr"/>
                      <a:r>
                        <a:rPr lang="cs-CZ" i="1"/>
                        <a:t>10</a:t>
                      </a:r>
                    </a:p>
                  </a:txBody>
                  <a:tcPr anchor="ctr"/>
                </a:tc>
                <a:tc>
                  <a:txBody>
                    <a:bodyPr/>
                    <a:lstStyle/>
                    <a:p>
                      <a:pPr algn="ctr"/>
                      <a:r>
                        <a:rPr lang="cs-CZ" dirty="0"/>
                        <a:t>46</a:t>
                      </a:r>
                    </a:p>
                  </a:txBody>
                  <a:tcPr anchor="ctr">
                    <a:solidFill>
                      <a:srgbClr val="FFFF00"/>
                    </a:solidFill>
                  </a:tcPr>
                </a:tc>
                <a:tc>
                  <a:txBody>
                    <a:bodyPr/>
                    <a:lstStyle/>
                    <a:p>
                      <a:pPr lvl="0" algn="ctr">
                        <a:buNone/>
                      </a:pPr>
                      <a:r>
                        <a:rPr lang="cs-CZ" dirty="0"/>
                        <a:t>1160</a:t>
                      </a:r>
                    </a:p>
                  </a:txBody>
                  <a:tcPr anchor="ctr">
                    <a:solidFill>
                      <a:schemeClr val="accent4">
                        <a:lumMod val="40000"/>
                        <a:lumOff val="60000"/>
                      </a:schemeClr>
                    </a:solidFill>
                  </a:tcPr>
                </a:tc>
                <a:tc>
                  <a:txBody>
                    <a:bodyPr/>
                    <a:lstStyle/>
                    <a:p>
                      <a:pPr lvl="0" algn="ctr">
                        <a:buNone/>
                      </a:pPr>
                      <a:r>
                        <a:rPr lang="cs-CZ" dirty="0">
                          <a:solidFill>
                            <a:schemeClr val="bg1"/>
                          </a:solidFill>
                        </a:rPr>
                        <a:t>62</a:t>
                      </a:r>
                    </a:p>
                  </a:txBody>
                  <a:tcPr anchor="ctr">
                    <a:solidFill>
                      <a:schemeClr val="accent1">
                        <a:lumMod val="75000"/>
                      </a:schemeClr>
                    </a:solidFill>
                  </a:tcPr>
                </a:tc>
                <a:tc>
                  <a:txBody>
                    <a:bodyPr/>
                    <a:lstStyle/>
                    <a:p>
                      <a:pPr lvl="0" algn="ctr">
                        <a:buNone/>
                      </a:pPr>
                      <a:r>
                        <a:rPr lang="cs-CZ"/>
                        <a:t>NE</a:t>
                      </a:r>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dirty="0"/>
                        <a:t>25%</a:t>
                      </a:r>
                    </a:p>
                  </a:txBody>
                  <a:tcPr anchor="ctr"/>
                </a:tc>
                <a:tc>
                  <a:txBody>
                    <a:bodyPr/>
                    <a:lstStyle/>
                    <a:p>
                      <a:pPr algn="ctr"/>
                      <a:r>
                        <a:rPr lang="cs-CZ"/>
                        <a:t>8</a:t>
                      </a:r>
                    </a:p>
                  </a:txBody>
                  <a:tcPr anchor="ctr"/>
                </a:tc>
                <a:tc>
                  <a:txBody>
                    <a:bodyPr/>
                    <a:lstStyle/>
                    <a:p>
                      <a:pPr algn="ctr"/>
                      <a:r>
                        <a:rPr lang="cs-CZ"/>
                        <a:t>71</a:t>
                      </a:r>
                    </a:p>
                  </a:txBody>
                  <a:tcPr anchor="ctr"/>
                </a:tc>
                <a:tc>
                  <a:txBody>
                    <a:bodyPr/>
                    <a:lstStyle/>
                    <a:p>
                      <a:pPr lvl="0" algn="ctr">
                        <a:buNone/>
                      </a:pPr>
                      <a:r>
                        <a:rPr lang="cs-CZ" dirty="0"/>
                        <a:t>91</a:t>
                      </a:r>
                    </a:p>
                  </a:txBody>
                  <a:tcPr anchor="ctr"/>
                </a:tc>
                <a:tc>
                  <a:txBody>
                    <a:bodyPr/>
                    <a:lstStyle/>
                    <a:p>
                      <a:pPr lvl="0" algn="ctr">
                        <a:buNone/>
                      </a:pPr>
                      <a:r>
                        <a:rPr lang="cs-CZ"/>
                        <a:t>689</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785934743"/>
                  </a:ext>
                </a:extLst>
              </a:tr>
              <a:tr h="531985">
                <a:tc>
                  <a:txBody>
                    <a:bodyPr/>
                    <a:lstStyle/>
                    <a:p>
                      <a:pPr algn="ct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39</a:t>
                      </a:r>
                    </a:p>
                  </a:txBody>
                  <a:tcPr anchor="ctr"/>
                </a:tc>
                <a:tc>
                  <a:txBody>
                    <a:bodyPr/>
                    <a:lstStyle/>
                    <a:p>
                      <a:pPr algn="ctr"/>
                      <a:r>
                        <a:rPr lang="cs-CZ"/>
                        <a:t>Časté AE</a:t>
                      </a:r>
                    </a:p>
                  </a:txBody>
                  <a:tcPr anchor="ctr"/>
                </a:tc>
                <a:tc>
                  <a:txBody>
                    <a:bodyPr/>
                    <a:lstStyle/>
                    <a:p>
                      <a:pPr algn="ctr"/>
                      <a:r>
                        <a:rPr lang="cs-CZ" dirty="0"/>
                        <a:t>42%</a:t>
                      </a:r>
                    </a:p>
                  </a:txBody>
                  <a:tcPr anchor="ctr"/>
                </a:tc>
                <a:tc>
                  <a:txBody>
                    <a:bodyPr/>
                    <a:lstStyle/>
                    <a:p>
                      <a:pPr algn="ctr"/>
                      <a:r>
                        <a:rPr lang="cs-CZ" dirty="0"/>
                        <a:t>7</a:t>
                      </a:r>
                    </a:p>
                  </a:txBody>
                  <a:tcPr anchor="ctr"/>
                </a:tc>
                <a:tc>
                  <a:txBody>
                    <a:bodyPr/>
                    <a:lstStyle/>
                    <a:p>
                      <a:pPr algn="ctr"/>
                      <a:r>
                        <a:rPr lang="cs-CZ"/>
                        <a:t>18</a:t>
                      </a:r>
                    </a:p>
                  </a:txBody>
                  <a:tcPr anchor="ctr"/>
                </a:tc>
                <a:tc>
                  <a:txBody>
                    <a:bodyPr/>
                    <a:lstStyle/>
                    <a:p>
                      <a:pPr lvl="0" algn="ctr">
                        <a:buNone/>
                      </a:pPr>
                      <a:r>
                        <a:rPr lang="cs-CZ"/>
                        <a:t>130</a:t>
                      </a:r>
                    </a:p>
                  </a:txBody>
                  <a:tcPr anchor="ctr"/>
                </a:tc>
                <a:tc>
                  <a:txBody>
                    <a:bodyPr/>
                    <a:lstStyle/>
                    <a:p>
                      <a:pPr lvl="0" algn="ctr">
                        <a:buNone/>
                      </a:pPr>
                      <a:r>
                        <a:rPr lang="cs-CZ" dirty="0"/>
                        <a:t>1820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47</a:t>
                      </a:r>
                    </a:p>
                  </a:txBody>
                  <a:tcPr anchor="ctr"/>
                </a:tc>
                <a:tc>
                  <a:txBody>
                    <a:bodyPr/>
                    <a:lstStyle/>
                    <a:p>
                      <a:pPr algn="ctr"/>
                      <a:r>
                        <a:rPr lang="cs-CZ"/>
                        <a:t>Časté AE</a:t>
                      </a:r>
                    </a:p>
                  </a:txBody>
                  <a:tcPr anchor="ctr"/>
                </a:tc>
                <a:tc>
                  <a:txBody>
                    <a:bodyPr/>
                    <a:lstStyle/>
                    <a:p>
                      <a:pPr algn="ctr"/>
                      <a:r>
                        <a:rPr lang="cs-CZ" dirty="0"/>
                        <a:t>85%</a:t>
                      </a:r>
                    </a:p>
                  </a:txBody>
                  <a:tcPr anchor="ctr">
                    <a:solidFill>
                      <a:srgbClr val="FFC000"/>
                    </a:solidFill>
                  </a:tcPr>
                </a:tc>
                <a:tc>
                  <a:txBody>
                    <a:bodyPr/>
                    <a:lstStyle/>
                    <a:p>
                      <a:pPr algn="ctr"/>
                      <a:r>
                        <a:rPr lang="cs-CZ"/>
                        <a:t>10</a:t>
                      </a:r>
                    </a:p>
                  </a:txBody>
                  <a:tcPr anchor="ctr"/>
                </a:tc>
                <a:tc>
                  <a:txBody>
                    <a:bodyPr/>
                    <a:lstStyle/>
                    <a:p>
                      <a:pPr algn="ctr"/>
                      <a:r>
                        <a:rPr lang="cs-CZ" dirty="0"/>
                        <a:t>44</a:t>
                      </a:r>
                    </a:p>
                  </a:txBody>
                  <a:tcPr anchor="ctr">
                    <a:solidFill>
                      <a:srgbClr val="FFFF00"/>
                    </a:solidFill>
                  </a:tcPr>
                </a:tc>
                <a:tc>
                  <a:txBody>
                    <a:bodyPr/>
                    <a:lstStyle/>
                    <a:p>
                      <a:pPr lvl="0" algn="ctr">
                        <a:buNone/>
                      </a:pPr>
                      <a:r>
                        <a:rPr lang="cs-CZ"/>
                        <a:t>60</a:t>
                      </a:r>
                    </a:p>
                  </a:txBody>
                  <a:tcPr anchor="ctr"/>
                </a:tc>
                <a:tc>
                  <a:txBody>
                    <a:bodyPr/>
                    <a:lstStyle/>
                    <a:p>
                      <a:pPr lvl="0" algn="ctr">
                        <a:buNone/>
                      </a:pPr>
                      <a:r>
                        <a:rPr lang="cs-CZ"/>
                        <a:t>4327</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45</a:t>
                      </a:r>
                    </a:p>
                  </a:txBody>
                  <a:tcPr anchor="ctr"/>
                </a:tc>
                <a:tc>
                  <a:txBody>
                    <a:bodyPr/>
                    <a:lstStyle/>
                    <a:p>
                      <a:pPr algn="ctr"/>
                      <a:r>
                        <a:rPr lang="cs-CZ"/>
                        <a:t>Časté AE</a:t>
                      </a:r>
                    </a:p>
                  </a:txBody>
                  <a:tcPr anchor="ctr"/>
                </a:tc>
                <a:tc>
                  <a:txBody>
                    <a:bodyPr/>
                    <a:lstStyle/>
                    <a:p>
                      <a:pPr algn="ctr"/>
                      <a:r>
                        <a:rPr lang="cs-CZ" dirty="0"/>
                        <a:t>65%</a:t>
                      </a:r>
                    </a:p>
                  </a:txBody>
                  <a:tcPr anchor="ctr"/>
                </a:tc>
                <a:tc>
                  <a:txBody>
                    <a:bodyPr/>
                    <a:lstStyle/>
                    <a:p>
                      <a:pPr algn="ctr"/>
                      <a:r>
                        <a:rPr lang="cs-CZ"/>
                        <a:t>8</a:t>
                      </a:r>
                    </a:p>
                  </a:txBody>
                  <a:tcPr anchor="ctr"/>
                </a:tc>
                <a:tc>
                  <a:txBody>
                    <a:bodyPr/>
                    <a:lstStyle/>
                    <a:p>
                      <a:pPr algn="ctr"/>
                      <a:r>
                        <a:rPr lang="cs-CZ"/>
                        <a:t>?</a:t>
                      </a:r>
                    </a:p>
                  </a:txBody>
                  <a:tcPr anchor="ctr"/>
                </a:tc>
                <a:tc>
                  <a:txBody>
                    <a:bodyPr/>
                    <a:lstStyle/>
                    <a:p>
                      <a:pPr lvl="0" algn="ctr">
                        <a:buNone/>
                      </a:pPr>
                      <a:r>
                        <a:rPr lang="cs-CZ"/>
                        <a:t>130</a:t>
                      </a:r>
                    </a:p>
                  </a:txBody>
                  <a:tcPr anchor="ctr"/>
                </a:tc>
                <a:tc>
                  <a:txBody>
                    <a:bodyPr/>
                    <a:lstStyle/>
                    <a:p>
                      <a:pPr lvl="0" algn="ctr">
                        <a:buNone/>
                      </a:pPr>
                      <a:r>
                        <a:rPr lang="cs-CZ"/>
                        <a:t>4203</a:t>
                      </a:r>
                    </a:p>
                  </a:txBody>
                  <a:tcPr anchor="ctr"/>
                </a:tc>
                <a:tc>
                  <a:txBody>
                    <a:bodyPr/>
                    <a:lstStyle/>
                    <a:p>
                      <a:pPr lvl="0" algn="ctr">
                        <a:buNone/>
                      </a:pPr>
                      <a:r>
                        <a:rPr lang="cs-CZ" dirty="0"/>
                        <a:t>NE</a:t>
                      </a:r>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59</a:t>
                      </a:r>
                    </a:p>
                  </a:txBody>
                  <a:tcPr anchor="ctr"/>
                </a:tc>
                <a:tc>
                  <a:txBody>
                    <a:bodyPr/>
                    <a:lstStyle/>
                    <a:p>
                      <a:pPr lvl="0" algn="ctr">
                        <a:buNone/>
                      </a:pPr>
                      <a:r>
                        <a:rPr lang="cs-CZ"/>
                        <a:t>ANO</a:t>
                      </a:r>
                    </a:p>
                  </a:txBody>
                  <a:tcPr anchor="ctr">
                    <a:solidFill>
                      <a:srgbClr val="ED7D31"/>
                    </a:solidFill>
                  </a:tcPr>
                </a:tc>
                <a:tc>
                  <a:txBody>
                    <a:bodyPr/>
                    <a:lstStyle/>
                    <a:p>
                      <a:pPr lvl="0" algn="ctr">
                        <a:buNone/>
                      </a:pPr>
                      <a:r>
                        <a:rPr lang="cs-CZ" dirty="0"/>
                        <a:t>51%</a:t>
                      </a:r>
                    </a:p>
                  </a:txBody>
                  <a:tcPr anchor="ctr"/>
                </a:tc>
                <a:tc>
                  <a:txBody>
                    <a:bodyPr/>
                    <a:lstStyle/>
                    <a:p>
                      <a:pPr lvl="0" algn="ctr">
                        <a:buNone/>
                      </a:pPr>
                      <a:r>
                        <a:rPr lang="cs-CZ"/>
                        <a:t>15</a:t>
                      </a:r>
                    </a:p>
                  </a:txBody>
                  <a:tcPr anchor="ctr"/>
                </a:tc>
                <a:tc>
                  <a:txBody>
                    <a:bodyPr/>
                    <a:lstStyle/>
                    <a:p>
                      <a:pPr lvl="0" algn="ctr">
                        <a:buNone/>
                      </a:pPr>
                      <a:r>
                        <a:rPr lang="cs-CZ"/>
                        <a:t>23</a:t>
                      </a:r>
                    </a:p>
                  </a:txBody>
                  <a:tcPr anchor="ctr"/>
                </a:tc>
                <a:tc>
                  <a:txBody>
                    <a:bodyPr/>
                    <a:lstStyle/>
                    <a:p>
                      <a:pPr lvl="0" algn="ctr">
                        <a:buNone/>
                      </a:pPr>
                      <a:r>
                        <a:rPr lang="cs-CZ" dirty="0"/>
                        <a:t>350</a:t>
                      </a:r>
                    </a:p>
                  </a:txBody>
                  <a:tcPr anchor="ctr">
                    <a:solidFill>
                      <a:schemeClr val="accent4">
                        <a:lumMod val="40000"/>
                        <a:lumOff val="60000"/>
                      </a:schemeClr>
                    </a:solidFill>
                  </a:tcPr>
                </a:tc>
                <a:tc>
                  <a:txBody>
                    <a:bodyPr/>
                    <a:lstStyle/>
                    <a:p>
                      <a:pPr lvl="0" algn="ctr">
                        <a:buNone/>
                      </a:pPr>
                      <a:r>
                        <a:rPr lang="cs-CZ"/>
                        <a:t>600</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1447334687"/>
                  </a:ext>
                </a:extLst>
              </a:tr>
              <a:tr h="531984">
                <a:tc>
                  <a:txBody>
                    <a:bodyPr/>
                    <a:lstStyle/>
                    <a:p>
                      <a:pPr lvl="0" algn="ctr">
                        <a:buNone/>
                      </a:pPr>
                      <a:r>
                        <a:rPr lang="cs-CZ" dirty="0"/>
                        <a:t>9</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35</a:t>
                      </a:r>
                    </a:p>
                  </a:txBody>
                  <a:tcPr anchor="ctr"/>
                </a:tc>
                <a:tc>
                  <a:txBody>
                    <a:bodyPr/>
                    <a:lstStyle/>
                    <a:p>
                      <a:pPr lvl="0" algn="ctr">
                        <a:buNone/>
                      </a:pPr>
                      <a:r>
                        <a:rPr lang="cs-CZ"/>
                        <a:t>Časté AE</a:t>
                      </a:r>
                    </a:p>
                  </a:txBody>
                  <a:tcPr anchor="ctr"/>
                </a:tc>
                <a:tc>
                  <a:txBody>
                    <a:bodyPr/>
                    <a:lstStyle/>
                    <a:p>
                      <a:pPr lvl="0" algn="ctr">
                        <a:buNone/>
                      </a:pPr>
                      <a:r>
                        <a:rPr lang="cs-CZ" dirty="0"/>
                        <a:t>66%</a:t>
                      </a:r>
                    </a:p>
                  </a:txBody>
                  <a:tcPr anchor="ctr"/>
                </a:tc>
                <a:tc>
                  <a:txBody>
                    <a:bodyPr/>
                    <a:lstStyle/>
                    <a:p>
                      <a:pPr lvl="0" algn="ctr">
                        <a:buNone/>
                      </a:pPr>
                      <a:r>
                        <a:rPr lang="cs-CZ"/>
                        <a:t>17</a:t>
                      </a:r>
                    </a:p>
                  </a:txBody>
                  <a:tcPr anchor="ctr"/>
                </a:tc>
                <a:tc>
                  <a:txBody>
                    <a:bodyPr/>
                    <a:lstStyle/>
                    <a:p>
                      <a:pPr lvl="0" algn="ctr">
                        <a:buNone/>
                      </a:pPr>
                      <a:r>
                        <a:rPr lang="cs-CZ" dirty="0"/>
                        <a:t>44</a:t>
                      </a:r>
                    </a:p>
                  </a:txBody>
                  <a:tcPr anchor="ctr">
                    <a:solidFill>
                      <a:srgbClr val="FFFF00"/>
                    </a:solidFill>
                  </a:tcPr>
                </a:tc>
                <a:tc>
                  <a:txBody>
                    <a:bodyPr/>
                    <a:lstStyle/>
                    <a:p>
                      <a:pPr lvl="0" algn="ctr">
                        <a:buNone/>
                      </a:pPr>
                      <a:r>
                        <a:rPr lang="cs-CZ" dirty="0"/>
                        <a:t>200</a:t>
                      </a:r>
                    </a:p>
                  </a:txBody>
                  <a:tcPr anchor="ctr"/>
                </a:tc>
                <a:tc>
                  <a:txBody>
                    <a:bodyPr/>
                    <a:lstStyle/>
                    <a:p>
                      <a:pPr lvl="0" algn="ctr">
                        <a:buNone/>
                      </a:pPr>
                      <a:r>
                        <a:rPr lang="cs-CZ"/>
                        <a:t>1131</a:t>
                      </a:r>
                    </a:p>
                  </a:txBody>
                  <a:tcPr anchor="ctr"/>
                </a:tc>
                <a:tc>
                  <a:txBody>
                    <a:bodyPr/>
                    <a:lstStyle/>
                    <a:p>
                      <a:pPr lvl="0" algn="ctr">
                        <a:buNone/>
                      </a:pPr>
                      <a:r>
                        <a:rPr lang="cs-CZ" dirty="0" err="1"/>
                        <a:t>Oma</a:t>
                      </a:r>
                      <a:endParaRPr lang="cs-CZ" dirty="0"/>
                    </a:p>
                  </a:txBody>
                  <a:tcPr anchor="ctr"/>
                </a:tc>
                <a:extLst>
                  <a:ext uri="{0D108BD9-81ED-4DB2-BD59-A6C34878D82A}">
                    <a16:rowId xmlns:a16="http://schemas.microsoft.com/office/drawing/2014/main" val="3639677791"/>
                  </a:ext>
                </a:extLst>
              </a:tr>
            </a:tbl>
          </a:graphicData>
        </a:graphic>
      </p:graphicFrame>
      <p:sp>
        <p:nvSpPr>
          <p:cNvPr id="3" name="Obdélník 2"/>
          <p:cNvSpPr/>
          <p:nvPr/>
        </p:nvSpPr>
        <p:spPr>
          <a:xfrm>
            <a:off x="10507133" y="1237415"/>
            <a:ext cx="1060505" cy="520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Šipka: pětiúhelník 2">
            <a:extLst>
              <a:ext uri="{FF2B5EF4-FFF2-40B4-BE49-F238E27FC236}">
                <a16:creationId xmlns:a16="http://schemas.microsoft.com/office/drawing/2014/main" id="{F296354B-C766-4932-8287-CEE4695546D3}"/>
              </a:ext>
            </a:extLst>
          </p:cNvPr>
          <p:cNvSpPr/>
          <p:nvPr/>
        </p:nvSpPr>
        <p:spPr>
          <a:xfrm>
            <a:off x="1014743" y="3280589"/>
            <a:ext cx="4200724" cy="48126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solidFill>
                  <a:schemeClr val="tx1"/>
                </a:solidFill>
                <a:cs typeface="Calibri"/>
              </a:rPr>
              <a:t>Eozinofilní alergické astma </a:t>
            </a:r>
            <a:endParaRPr lang="cs-CZ" dirty="0">
              <a:solidFill>
                <a:schemeClr val="tx1"/>
              </a:solidFill>
            </a:endParaRPr>
          </a:p>
        </p:txBody>
      </p:sp>
      <p:sp>
        <p:nvSpPr>
          <p:cNvPr id="11" name="Šipka: pětiúhelník 2">
            <a:extLst>
              <a:ext uri="{FF2B5EF4-FFF2-40B4-BE49-F238E27FC236}">
                <a16:creationId xmlns:a16="http://schemas.microsoft.com/office/drawing/2014/main" id="{F296354B-C766-4932-8287-CEE4695546D3}"/>
              </a:ext>
            </a:extLst>
          </p:cNvPr>
          <p:cNvSpPr/>
          <p:nvPr/>
        </p:nvSpPr>
        <p:spPr>
          <a:xfrm>
            <a:off x="1014743" y="3808198"/>
            <a:ext cx="4200724" cy="48126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solidFill>
                  <a:schemeClr val="tx1"/>
                </a:solidFill>
                <a:cs typeface="Calibri"/>
              </a:rPr>
              <a:t>Eozinofilní alergické astma </a:t>
            </a:r>
            <a:endParaRPr lang="cs-CZ" dirty="0">
              <a:solidFill>
                <a:schemeClr val="tx1"/>
              </a:solidFill>
            </a:endParaRPr>
          </a:p>
        </p:txBody>
      </p:sp>
      <p:sp>
        <p:nvSpPr>
          <p:cNvPr id="12" name="Šipka: pětiúhelník 2">
            <a:extLst>
              <a:ext uri="{FF2B5EF4-FFF2-40B4-BE49-F238E27FC236}">
                <a16:creationId xmlns:a16="http://schemas.microsoft.com/office/drawing/2014/main" id="{F296354B-C766-4932-8287-CEE4695546D3}"/>
              </a:ext>
            </a:extLst>
          </p:cNvPr>
          <p:cNvSpPr/>
          <p:nvPr/>
        </p:nvSpPr>
        <p:spPr>
          <a:xfrm>
            <a:off x="1014743" y="4343771"/>
            <a:ext cx="4200724" cy="48126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solidFill>
                  <a:schemeClr val="tx1"/>
                </a:solidFill>
                <a:cs typeface="Calibri"/>
              </a:rPr>
              <a:t>Eozinofilní alergické astma </a:t>
            </a:r>
            <a:endParaRPr lang="cs-CZ" dirty="0">
              <a:solidFill>
                <a:schemeClr val="tx1"/>
              </a:solidFill>
            </a:endParaRPr>
          </a:p>
        </p:txBody>
      </p:sp>
      <p:sp>
        <p:nvSpPr>
          <p:cNvPr id="13" name="Šipka: pětiúhelník 2">
            <a:extLst>
              <a:ext uri="{FF2B5EF4-FFF2-40B4-BE49-F238E27FC236}">
                <a16:creationId xmlns:a16="http://schemas.microsoft.com/office/drawing/2014/main" id="{F296354B-C766-4932-8287-CEE4695546D3}"/>
              </a:ext>
            </a:extLst>
          </p:cNvPr>
          <p:cNvSpPr/>
          <p:nvPr/>
        </p:nvSpPr>
        <p:spPr>
          <a:xfrm>
            <a:off x="1014743" y="2745016"/>
            <a:ext cx="4200724" cy="48126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solidFill>
                  <a:schemeClr val="tx1"/>
                </a:solidFill>
                <a:cs typeface="Calibri"/>
              </a:rPr>
              <a:t>Eozinofilní alergické astma </a:t>
            </a:r>
            <a:endParaRPr lang="cs-CZ" dirty="0">
              <a:solidFill>
                <a:schemeClr val="tx1"/>
              </a:solidFill>
            </a:endParaRPr>
          </a:p>
        </p:txBody>
      </p:sp>
      <p:sp>
        <p:nvSpPr>
          <p:cNvPr id="14" name="Šipka: pětiúhelník 2">
            <a:extLst>
              <a:ext uri="{FF2B5EF4-FFF2-40B4-BE49-F238E27FC236}">
                <a16:creationId xmlns:a16="http://schemas.microsoft.com/office/drawing/2014/main" id="{F296354B-C766-4932-8287-CEE4695546D3}"/>
              </a:ext>
            </a:extLst>
          </p:cNvPr>
          <p:cNvSpPr/>
          <p:nvPr/>
        </p:nvSpPr>
        <p:spPr>
          <a:xfrm>
            <a:off x="1014743" y="2209444"/>
            <a:ext cx="4200724" cy="48126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solidFill>
                  <a:schemeClr val="tx1"/>
                </a:solidFill>
                <a:cs typeface="Calibri"/>
              </a:rPr>
              <a:t>Eozinofilní alergické astma </a:t>
            </a:r>
            <a:endParaRPr lang="cs-CZ" dirty="0">
              <a:solidFill>
                <a:schemeClr val="tx1"/>
              </a:solidFill>
            </a:endParaRPr>
          </a:p>
        </p:txBody>
      </p:sp>
      <p:sp>
        <p:nvSpPr>
          <p:cNvPr id="15" name="Šipka: pětiúhelník 2">
            <a:extLst>
              <a:ext uri="{FF2B5EF4-FFF2-40B4-BE49-F238E27FC236}">
                <a16:creationId xmlns:a16="http://schemas.microsoft.com/office/drawing/2014/main" id="{F296354B-C766-4932-8287-CEE4695546D3}"/>
              </a:ext>
            </a:extLst>
          </p:cNvPr>
          <p:cNvSpPr/>
          <p:nvPr/>
        </p:nvSpPr>
        <p:spPr>
          <a:xfrm>
            <a:off x="1014743" y="1698238"/>
            <a:ext cx="4200724" cy="48126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solidFill>
                  <a:schemeClr val="tx1"/>
                </a:solidFill>
                <a:cs typeface="Calibri"/>
              </a:rPr>
              <a:t>Eozinofilní alergické astma </a:t>
            </a:r>
            <a:endParaRPr lang="cs-CZ" dirty="0">
              <a:solidFill>
                <a:schemeClr val="tx1"/>
              </a:solidFill>
            </a:endParaRPr>
          </a:p>
        </p:txBody>
      </p:sp>
      <p:sp>
        <p:nvSpPr>
          <p:cNvPr id="16" name="Šipka: pětiúhelník 2">
            <a:extLst>
              <a:ext uri="{FF2B5EF4-FFF2-40B4-BE49-F238E27FC236}">
                <a16:creationId xmlns:a16="http://schemas.microsoft.com/office/drawing/2014/main" id="{F296354B-C766-4932-8287-CEE4695546D3}"/>
              </a:ext>
            </a:extLst>
          </p:cNvPr>
          <p:cNvSpPr/>
          <p:nvPr/>
        </p:nvSpPr>
        <p:spPr>
          <a:xfrm>
            <a:off x="1014743" y="5408293"/>
            <a:ext cx="4200724" cy="48126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solidFill>
                  <a:schemeClr val="tx1"/>
                </a:solidFill>
                <a:cs typeface="Calibri"/>
              </a:rPr>
              <a:t>Eozinofilní alergické astma </a:t>
            </a:r>
            <a:endParaRPr lang="cs-CZ" dirty="0">
              <a:solidFill>
                <a:schemeClr val="tx1"/>
              </a:solidFill>
            </a:endParaRPr>
          </a:p>
        </p:txBody>
      </p:sp>
      <p:sp>
        <p:nvSpPr>
          <p:cNvPr id="17" name="Šipka: pětiúhelník 2">
            <a:extLst>
              <a:ext uri="{FF2B5EF4-FFF2-40B4-BE49-F238E27FC236}">
                <a16:creationId xmlns:a16="http://schemas.microsoft.com/office/drawing/2014/main" id="{F296354B-C766-4932-8287-CEE4695546D3}"/>
              </a:ext>
            </a:extLst>
          </p:cNvPr>
          <p:cNvSpPr/>
          <p:nvPr/>
        </p:nvSpPr>
        <p:spPr>
          <a:xfrm>
            <a:off x="1014743" y="4860284"/>
            <a:ext cx="4200724" cy="48126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solidFill>
                  <a:schemeClr val="tx1"/>
                </a:solidFill>
                <a:cs typeface="Calibri"/>
              </a:rPr>
              <a:t>Eozinofilní alergické astma </a:t>
            </a:r>
            <a:endParaRPr lang="cs-CZ" dirty="0">
              <a:solidFill>
                <a:schemeClr val="tx1"/>
              </a:solidFill>
            </a:endParaRPr>
          </a:p>
        </p:txBody>
      </p:sp>
      <p:sp>
        <p:nvSpPr>
          <p:cNvPr id="18" name="Šipka: pětiúhelník 2">
            <a:extLst>
              <a:ext uri="{FF2B5EF4-FFF2-40B4-BE49-F238E27FC236}">
                <a16:creationId xmlns:a16="http://schemas.microsoft.com/office/drawing/2014/main" id="{F296354B-C766-4932-8287-CEE4695546D3}"/>
              </a:ext>
            </a:extLst>
          </p:cNvPr>
          <p:cNvSpPr/>
          <p:nvPr/>
        </p:nvSpPr>
        <p:spPr>
          <a:xfrm>
            <a:off x="1014743" y="5909866"/>
            <a:ext cx="4200724" cy="48126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solidFill>
                  <a:schemeClr val="tx1"/>
                </a:solidFill>
                <a:cs typeface="Calibri"/>
              </a:rPr>
              <a:t>Eozinofilní alergické astma </a:t>
            </a:r>
            <a:endParaRPr lang="cs-CZ" dirty="0">
              <a:solidFill>
                <a:schemeClr val="tx1"/>
              </a:solidFill>
            </a:endParaRPr>
          </a:p>
        </p:txBody>
      </p:sp>
    </p:spTree>
    <p:extLst>
      <p:ext uri="{BB962C8B-B14F-4D97-AF65-F5344CB8AC3E}">
        <p14:creationId xmlns:p14="http://schemas.microsoft.com/office/powerpoint/2010/main" val="23539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SWITCH biologické léčby na </a:t>
            </a:r>
            <a:r>
              <a:rPr lang="cs-CZ" dirty="0" err="1">
                <a:cs typeface="Calibri Light"/>
              </a:rPr>
              <a:t>dupilumab</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907645703"/>
              </p:ext>
            </p:extLst>
          </p:nvPr>
        </p:nvGraphicFramePr>
        <p:xfrm>
          <a:off x="316832" y="1237414"/>
          <a:ext cx="11250807" cy="5200152"/>
        </p:xfrm>
        <a:graphic>
          <a:graphicData uri="http://schemas.openxmlformats.org/drawingml/2006/table">
            <a:tbl>
              <a:tblPr firstRow="1" bandRow="1">
                <a:tableStyleId>{5C22544A-7EE6-4342-B048-85BDC9FD1C3A}</a:tableStyleId>
              </a:tblPr>
              <a:tblGrid>
                <a:gridCol w="691248">
                  <a:extLst>
                    <a:ext uri="{9D8B030D-6E8A-4147-A177-3AD203B41FA5}">
                      <a16:colId xmlns:a16="http://schemas.microsoft.com/office/drawing/2014/main" val="3950478504"/>
                    </a:ext>
                  </a:extLst>
                </a:gridCol>
                <a:gridCol w="1122947">
                  <a:extLst>
                    <a:ext uri="{9D8B030D-6E8A-4147-A177-3AD203B41FA5}">
                      <a16:colId xmlns:a16="http://schemas.microsoft.com/office/drawing/2014/main" val="1166029877"/>
                    </a:ext>
                  </a:extLst>
                </a:gridCol>
                <a:gridCol w="988964">
                  <a:extLst>
                    <a:ext uri="{9D8B030D-6E8A-4147-A177-3AD203B41FA5}">
                      <a16:colId xmlns:a16="http://schemas.microsoft.com/office/drawing/2014/main" val="3156174601"/>
                    </a:ext>
                  </a:extLst>
                </a:gridCol>
                <a:gridCol w="1055956">
                  <a:extLst>
                    <a:ext uri="{9D8B030D-6E8A-4147-A177-3AD203B41FA5}">
                      <a16:colId xmlns:a16="http://schemas.microsoft.com/office/drawing/2014/main" val="3342398326"/>
                    </a:ext>
                  </a:extLst>
                </a:gridCol>
                <a:gridCol w="1055956">
                  <a:extLst>
                    <a:ext uri="{9D8B030D-6E8A-4147-A177-3AD203B41FA5}">
                      <a16:colId xmlns:a16="http://schemas.microsoft.com/office/drawing/2014/main" val="1515742272"/>
                    </a:ext>
                  </a:extLst>
                </a:gridCol>
                <a:gridCol w="1055956">
                  <a:extLst>
                    <a:ext uri="{9D8B030D-6E8A-4147-A177-3AD203B41FA5}">
                      <a16:colId xmlns:a16="http://schemas.microsoft.com/office/drawing/2014/main" val="3569798661"/>
                    </a:ext>
                  </a:extLst>
                </a:gridCol>
                <a:gridCol w="1055956">
                  <a:extLst>
                    <a:ext uri="{9D8B030D-6E8A-4147-A177-3AD203B41FA5}">
                      <a16:colId xmlns:a16="http://schemas.microsoft.com/office/drawing/2014/main" val="323019117"/>
                    </a:ext>
                  </a:extLst>
                </a:gridCol>
                <a:gridCol w="1055956">
                  <a:extLst>
                    <a:ext uri="{9D8B030D-6E8A-4147-A177-3AD203B41FA5}">
                      <a16:colId xmlns:a16="http://schemas.microsoft.com/office/drawing/2014/main" val="1889594432"/>
                    </a:ext>
                  </a:extLst>
                </a:gridCol>
                <a:gridCol w="1055956">
                  <a:extLst>
                    <a:ext uri="{9D8B030D-6E8A-4147-A177-3AD203B41FA5}">
                      <a16:colId xmlns:a16="http://schemas.microsoft.com/office/drawing/2014/main" val="391986984"/>
                    </a:ext>
                  </a:extLst>
                </a:gridCol>
                <a:gridCol w="1055956">
                  <a:extLst>
                    <a:ext uri="{9D8B030D-6E8A-4147-A177-3AD203B41FA5}">
                      <a16:colId xmlns:a16="http://schemas.microsoft.com/office/drawing/2014/main" val="772294603"/>
                    </a:ext>
                  </a:extLst>
                </a:gridCol>
                <a:gridCol w="1055956">
                  <a:extLst>
                    <a:ext uri="{9D8B030D-6E8A-4147-A177-3AD203B41FA5}">
                      <a16:colId xmlns:a16="http://schemas.microsoft.com/office/drawing/2014/main" val="2472733645"/>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a:t>Sex</a:t>
                      </a:r>
                    </a:p>
                  </a:txBody>
                  <a:tcPr/>
                </a:tc>
                <a:tc>
                  <a:txBody>
                    <a:bodyPr/>
                    <a:lstStyle/>
                    <a:p>
                      <a:pPr algn="ctr"/>
                      <a:r>
                        <a:rPr lang="cs-CZ"/>
                        <a:t>Věk</a:t>
                      </a:r>
                    </a:p>
                  </a:txBody>
                  <a:tcPr/>
                </a:tc>
                <a:tc>
                  <a:txBody>
                    <a:bodyPr/>
                    <a:lstStyle/>
                    <a:p>
                      <a:pPr algn="ctr"/>
                      <a:r>
                        <a:rPr lang="cs-CZ"/>
                        <a:t>OCS/AE</a:t>
                      </a:r>
                    </a:p>
                  </a:txBody>
                  <a:tcPr/>
                </a:tc>
                <a:tc>
                  <a:txBody>
                    <a:bodyPr/>
                    <a:lstStyle/>
                    <a:p>
                      <a:pPr algn="ctr"/>
                      <a:r>
                        <a:rPr lang="cs-CZ"/>
                        <a:t>FEV1</a:t>
                      </a:r>
                    </a:p>
                  </a:txBody>
                  <a:tcPr/>
                </a:tc>
                <a:tc>
                  <a:txBody>
                    <a:bodyPr/>
                    <a:lstStyle/>
                    <a:p>
                      <a:pPr algn="ctr"/>
                      <a:r>
                        <a:rPr lang="cs-CZ"/>
                        <a:t>ACT</a:t>
                      </a:r>
                    </a:p>
                  </a:txBody>
                  <a:tcPr/>
                </a:tc>
                <a:tc>
                  <a:txBody>
                    <a:bodyPr/>
                    <a:lstStyle/>
                    <a:p>
                      <a:pPr algn="ctr"/>
                      <a:r>
                        <a:rPr lang="cs-CZ" err="1"/>
                        <a:t>FeNO</a:t>
                      </a:r>
                    </a:p>
                  </a:txBody>
                  <a:tcPr/>
                </a:tc>
                <a:tc>
                  <a:txBody>
                    <a:bodyPr/>
                    <a:lstStyle/>
                    <a:p>
                      <a:pPr lvl="0" algn="ctr">
                        <a:buNone/>
                      </a:pPr>
                      <a:r>
                        <a:rPr lang="cs-CZ"/>
                        <a:t>EOS</a:t>
                      </a:r>
                    </a:p>
                  </a:txBody>
                  <a:tcPr/>
                </a:tc>
                <a:tc>
                  <a:txBody>
                    <a:bodyPr/>
                    <a:lstStyle/>
                    <a:p>
                      <a:pPr lvl="0" algn="ctr">
                        <a:buNone/>
                      </a:pPr>
                      <a:r>
                        <a:rPr lang="cs-CZ" err="1"/>
                        <a:t>IgE</a:t>
                      </a:r>
                    </a:p>
                  </a:txBody>
                  <a:tcPr/>
                </a:tc>
                <a:tc>
                  <a:txBody>
                    <a:bodyPr/>
                    <a:lstStyle/>
                    <a:p>
                      <a:pPr lvl="0" algn="ctr">
                        <a:buNone/>
                      </a:pPr>
                      <a:r>
                        <a:rPr lang="cs-CZ"/>
                        <a:t>Switch</a:t>
                      </a:r>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sz="1600" dirty="0"/>
                        <a:t>Kožní/UKIA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ANO</a:t>
                      </a:r>
                    </a:p>
                  </a:txBody>
                  <a:tcPr anchor="ctr">
                    <a:solidFill>
                      <a:srgbClr val="ED7D31"/>
                    </a:solidFill>
                  </a:tcPr>
                </a:tc>
                <a:tc>
                  <a:txBody>
                    <a:bodyPr/>
                    <a:lstStyle/>
                    <a:p>
                      <a:pPr algn="ctr"/>
                      <a:r>
                        <a:rPr lang="cs-CZ"/>
                        <a:t>82%</a:t>
                      </a:r>
                    </a:p>
                  </a:txBody>
                  <a:tcPr anchor="ctr"/>
                </a:tc>
                <a:tc>
                  <a:txBody>
                    <a:bodyPr/>
                    <a:lstStyle/>
                    <a:p>
                      <a:pPr algn="ctr"/>
                      <a:r>
                        <a:rPr lang="cs-CZ" i="1"/>
                        <a:t>10</a:t>
                      </a:r>
                    </a:p>
                  </a:txBody>
                  <a:tcPr anchor="ctr"/>
                </a:tc>
                <a:tc>
                  <a:txBody>
                    <a:bodyPr/>
                    <a:lstStyle/>
                    <a:p>
                      <a:pPr algn="ctr"/>
                      <a:r>
                        <a:rPr lang="cs-CZ"/>
                        <a:t>?</a:t>
                      </a:r>
                    </a:p>
                  </a:txBody>
                  <a:tcPr anchor="ctr"/>
                </a:tc>
                <a:tc>
                  <a:txBody>
                    <a:bodyPr/>
                    <a:lstStyle/>
                    <a:p>
                      <a:pPr lvl="0" algn="ctr">
                        <a:buNone/>
                      </a:pPr>
                      <a:r>
                        <a:rPr lang="cs-CZ"/>
                        <a:t>550</a:t>
                      </a:r>
                    </a:p>
                  </a:txBody>
                  <a:tcPr anchor="ctr"/>
                </a:tc>
                <a:tc>
                  <a:txBody>
                    <a:bodyPr/>
                    <a:lstStyle/>
                    <a:p>
                      <a:pPr lvl="0" algn="ctr">
                        <a:buNone/>
                      </a:pPr>
                      <a:r>
                        <a:rPr lang="cs-CZ"/>
                        <a:t>≥20 tis.</a:t>
                      </a:r>
                    </a:p>
                  </a:txBody>
                  <a:tcPr anchor="ctr"/>
                </a:tc>
                <a:tc>
                  <a:txBody>
                    <a:bodyPr/>
                    <a:lstStyle/>
                    <a:p>
                      <a:pPr lvl="0" algn="ctr">
                        <a:buNone/>
                      </a:pPr>
                      <a:r>
                        <a:rPr lang="cs-CZ"/>
                        <a:t>NE</a:t>
                      </a:r>
                    </a:p>
                  </a:txBody>
                  <a:tcPr anchor="ct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a:t>35%</a:t>
                      </a:r>
                    </a:p>
                  </a:txBody>
                  <a:tcPr anchor="ctr"/>
                </a:tc>
                <a:tc>
                  <a:txBody>
                    <a:bodyPr/>
                    <a:lstStyle/>
                    <a:p>
                      <a:pPr algn="ctr"/>
                      <a:r>
                        <a:rPr lang="cs-CZ"/>
                        <a:t>15</a:t>
                      </a:r>
                    </a:p>
                  </a:txBody>
                  <a:tcPr anchor="ctr"/>
                </a:tc>
                <a:tc>
                  <a:txBody>
                    <a:bodyPr/>
                    <a:lstStyle/>
                    <a:p>
                      <a:pPr algn="ctr"/>
                      <a:r>
                        <a:rPr lang="cs-CZ"/>
                        <a:t>25</a:t>
                      </a:r>
                    </a:p>
                  </a:txBody>
                  <a:tcPr anchor="ctr"/>
                </a:tc>
                <a:tc>
                  <a:txBody>
                    <a:bodyPr/>
                    <a:lstStyle/>
                    <a:p>
                      <a:pPr lvl="0" algn="ctr">
                        <a:buNone/>
                      </a:pPr>
                      <a:r>
                        <a:rPr lang="cs-CZ" i="1"/>
                        <a:t>400</a:t>
                      </a:r>
                    </a:p>
                  </a:txBody>
                  <a:tcPr anchor="ctr"/>
                </a:tc>
                <a:tc>
                  <a:txBody>
                    <a:bodyPr/>
                    <a:lstStyle/>
                    <a:p>
                      <a:pPr lvl="0" algn="ctr">
                        <a:buNone/>
                      </a:pPr>
                      <a:r>
                        <a:rPr lang="cs-CZ"/>
                        <a:t>4989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57</a:t>
                      </a:r>
                    </a:p>
                  </a:txBody>
                  <a:tcPr anchor="ctr"/>
                </a:tc>
                <a:tc>
                  <a:txBody>
                    <a:bodyPr/>
                    <a:lstStyle/>
                    <a:p>
                      <a:pPr algn="ctr"/>
                      <a:r>
                        <a:rPr lang="cs-CZ"/>
                        <a:t>Časté AE</a:t>
                      </a:r>
                    </a:p>
                  </a:txBody>
                  <a:tcPr anchor="ctr"/>
                </a:tc>
                <a:tc>
                  <a:txBody>
                    <a:bodyPr/>
                    <a:lstStyle/>
                    <a:p>
                      <a:pPr algn="ctr"/>
                      <a:r>
                        <a:rPr lang="cs-CZ"/>
                        <a:t>55%</a:t>
                      </a:r>
                    </a:p>
                  </a:txBody>
                  <a:tcPr anchor="ctr"/>
                </a:tc>
                <a:tc>
                  <a:txBody>
                    <a:bodyPr/>
                    <a:lstStyle/>
                    <a:p>
                      <a:pPr algn="ctr"/>
                      <a:r>
                        <a:rPr lang="cs-CZ" i="1"/>
                        <a:t>10</a:t>
                      </a:r>
                    </a:p>
                  </a:txBody>
                  <a:tcPr anchor="ctr"/>
                </a:tc>
                <a:tc>
                  <a:txBody>
                    <a:bodyPr/>
                    <a:lstStyle/>
                    <a:p>
                      <a:pPr algn="ctr"/>
                      <a:r>
                        <a:rPr lang="cs-CZ"/>
                        <a:t>46</a:t>
                      </a:r>
                    </a:p>
                  </a:txBody>
                  <a:tcPr anchor="ctr"/>
                </a:tc>
                <a:tc>
                  <a:txBody>
                    <a:bodyPr/>
                    <a:lstStyle/>
                    <a:p>
                      <a:pPr lvl="0" algn="ctr">
                        <a:buNone/>
                      </a:pPr>
                      <a:r>
                        <a:rPr lang="cs-CZ"/>
                        <a:t>1160</a:t>
                      </a:r>
                    </a:p>
                  </a:txBody>
                  <a:tcPr anchor="ctr"/>
                </a:tc>
                <a:tc>
                  <a:txBody>
                    <a:bodyPr/>
                    <a:lstStyle/>
                    <a:p>
                      <a:pPr lvl="0" algn="ctr">
                        <a:buNone/>
                      </a:pPr>
                      <a:r>
                        <a:rPr lang="cs-CZ"/>
                        <a:t>62</a:t>
                      </a:r>
                    </a:p>
                  </a:txBody>
                  <a:tcPr anchor="ctr"/>
                </a:tc>
                <a:tc>
                  <a:txBody>
                    <a:bodyPr/>
                    <a:lstStyle/>
                    <a:p>
                      <a:pPr lvl="0" algn="ctr">
                        <a:buNone/>
                      </a:pPr>
                      <a:r>
                        <a:rPr lang="cs-CZ"/>
                        <a:t>NE</a:t>
                      </a:r>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41</a:t>
                      </a:r>
                    </a:p>
                  </a:txBody>
                  <a:tcPr anchor="ctr"/>
                </a:tc>
                <a:tc>
                  <a:txBody>
                    <a:bodyPr/>
                    <a:lstStyle/>
                    <a:p>
                      <a:pPr algn="ctr"/>
                      <a:r>
                        <a:rPr lang="cs-CZ"/>
                        <a:t>Časté AE</a:t>
                      </a:r>
                    </a:p>
                  </a:txBody>
                  <a:tcPr anchor="ctr"/>
                </a:tc>
                <a:tc>
                  <a:txBody>
                    <a:bodyPr/>
                    <a:lstStyle/>
                    <a:p>
                      <a:pPr algn="ctr"/>
                      <a:r>
                        <a:rPr lang="cs-CZ"/>
                        <a:t>25%</a:t>
                      </a:r>
                    </a:p>
                  </a:txBody>
                  <a:tcPr anchor="ctr"/>
                </a:tc>
                <a:tc>
                  <a:txBody>
                    <a:bodyPr/>
                    <a:lstStyle/>
                    <a:p>
                      <a:pPr algn="ctr"/>
                      <a:r>
                        <a:rPr lang="cs-CZ"/>
                        <a:t>8</a:t>
                      </a:r>
                    </a:p>
                  </a:txBody>
                  <a:tcPr anchor="ctr"/>
                </a:tc>
                <a:tc>
                  <a:txBody>
                    <a:bodyPr/>
                    <a:lstStyle/>
                    <a:p>
                      <a:pPr algn="ctr"/>
                      <a:r>
                        <a:rPr lang="cs-CZ"/>
                        <a:t>71</a:t>
                      </a:r>
                    </a:p>
                  </a:txBody>
                  <a:tcPr anchor="ctr"/>
                </a:tc>
                <a:tc>
                  <a:txBody>
                    <a:bodyPr/>
                    <a:lstStyle/>
                    <a:p>
                      <a:pPr lvl="0" algn="ctr">
                        <a:buNone/>
                      </a:pPr>
                      <a:r>
                        <a:rPr lang="cs-CZ"/>
                        <a:t>91</a:t>
                      </a:r>
                    </a:p>
                  </a:txBody>
                  <a:tcPr anchor="ctr"/>
                </a:tc>
                <a:tc>
                  <a:txBody>
                    <a:bodyPr/>
                    <a:lstStyle/>
                    <a:p>
                      <a:pPr lvl="0" algn="ctr">
                        <a:buNone/>
                      </a:pPr>
                      <a:r>
                        <a:rPr lang="cs-CZ"/>
                        <a:t>689</a:t>
                      </a:r>
                    </a:p>
                  </a:txBody>
                  <a:tcPr anchor="ctr"/>
                </a:tc>
                <a:tc>
                  <a:txBody>
                    <a:bodyPr/>
                    <a:lstStyle/>
                    <a:p>
                      <a:pPr lvl="0" algn="ctr">
                        <a:buNone/>
                      </a:pPr>
                      <a:r>
                        <a:rPr lang="cs-CZ"/>
                        <a:t>NE</a:t>
                      </a:r>
                      <a:endParaRPr lang="cs-CZ" err="1"/>
                    </a:p>
                  </a:txBody>
                  <a:tcPr anchor="ctr"/>
                </a:tc>
                <a:extLst>
                  <a:ext uri="{0D108BD9-81ED-4DB2-BD59-A6C34878D82A}">
                    <a16:rowId xmlns:a16="http://schemas.microsoft.com/office/drawing/2014/main" val="2785934743"/>
                  </a:ext>
                </a:extLst>
              </a:tr>
              <a:tr h="531985">
                <a:tc>
                  <a:txBody>
                    <a:bodyPr/>
                    <a:lstStyle/>
                    <a:p>
                      <a:pPr algn="ct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39</a:t>
                      </a:r>
                    </a:p>
                  </a:txBody>
                  <a:tcPr anchor="ctr"/>
                </a:tc>
                <a:tc>
                  <a:txBody>
                    <a:bodyPr/>
                    <a:lstStyle/>
                    <a:p>
                      <a:pPr algn="ctr"/>
                      <a:r>
                        <a:rPr lang="cs-CZ"/>
                        <a:t>Časté AE</a:t>
                      </a:r>
                    </a:p>
                  </a:txBody>
                  <a:tcPr anchor="ctr"/>
                </a:tc>
                <a:tc>
                  <a:txBody>
                    <a:bodyPr/>
                    <a:lstStyle/>
                    <a:p>
                      <a:pPr algn="ctr"/>
                      <a:r>
                        <a:rPr lang="cs-CZ"/>
                        <a:t>42%</a:t>
                      </a:r>
                    </a:p>
                  </a:txBody>
                  <a:tcPr anchor="ctr"/>
                </a:tc>
                <a:tc>
                  <a:txBody>
                    <a:bodyPr/>
                    <a:lstStyle/>
                    <a:p>
                      <a:pPr algn="ctr"/>
                      <a:r>
                        <a:rPr lang="cs-CZ"/>
                        <a:t>7</a:t>
                      </a:r>
                    </a:p>
                  </a:txBody>
                  <a:tcPr anchor="ctr"/>
                </a:tc>
                <a:tc>
                  <a:txBody>
                    <a:bodyPr/>
                    <a:lstStyle/>
                    <a:p>
                      <a:pPr algn="ctr"/>
                      <a:r>
                        <a:rPr lang="cs-CZ"/>
                        <a:t>18</a:t>
                      </a:r>
                    </a:p>
                  </a:txBody>
                  <a:tcPr anchor="ctr"/>
                </a:tc>
                <a:tc>
                  <a:txBody>
                    <a:bodyPr/>
                    <a:lstStyle/>
                    <a:p>
                      <a:pPr lvl="0" algn="ctr">
                        <a:buNone/>
                      </a:pPr>
                      <a:r>
                        <a:rPr lang="cs-CZ"/>
                        <a:t>130</a:t>
                      </a:r>
                    </a:p>
                  </a:txBody>
                  <a:tcPr anchor="ctr"/>
                </a:tc>
                <a:tc>
                  <a:txBody>
                    <a:bodyPr/>
                    <a:lstStyle/>
                    <a:p>
                      <a:pPr lvl="0" algn="ctr">
                        <a:buNone/>
                      </a:pPr>
                      <a:r>
                        <a:rPr lang="cs-CZ"/>
                        <a:t>1820</a:t>
                      </a:r>
                    </a:p>
                  </a:txBody>
                  <a:tcPr anchor="ctr"/>
                </a:tc>
                <a:tc>
                  <a:txBody>
                    <a:bodyPr/>
                    <a:lstStyle/>
                    <a:p>
                      <a:pPr lvl="0" algn="ctr">
                        <a:buNone/>
                      </a:pPr>
                      <a:r>
                        <a:rPr lang="cs-CZ"/>
                        <a:t>ANO - X</a:t>
                      </a:r>
                      <a:endParaRPr lang="cs-CZ" err="1"/>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47</a:t>
                      </a:r>
                    </a:p>
                  </a:txBody>
                  <a:tcPr anchor="ctr"/>
                </a:tc>
                <a:tc>
                  <a:txBody>
                    <a:bodyPr/>
                    <a:lstStyle/>
                    <a:p>
                      <a:pPr algn="ctr"/>
                      <a:r>
                        <a:rPr lang="cs-CZ"/>
                        <a:t>Časté AE</a:t>
                      </a:r>
                    </a:p>
                  </a:txBody>
                  <a:tcPr anchor="ctr"/>
                </a:tc>
                <a:tc>
                  <a:txBody>
                    <a:bodyPr/>
                    <a:lstStyle/>
                    <a:p>
                      <a:pPr algn="ctr"/>
                      <a:r>
                        <a:rPr lang="cs-CZ"/>
                        <a:t>85%</a:t>
                      </a:r>
                    </a:p>
                  </a:txBody>
                  <a:tcPr anchor="ctr"/>
                </a:tc>
                <a:tc>
                  <a:txBody>
                    <a:bodyPr/>
                    <a:lstStyle/>
                    <a:p>
                      <a:pPr algn="ctr"/>
                      <a:r>
                        <a:rPr lang="cs-CZ"/>
                        <a:t>10</a:t>
                      </a:r>
                    </a:p>
                  </a:txBody>
                  <a:tcPr anchor="ctr"/>
                </a:tc>
                <a:tc>
                  <a:txBody>
                    <a:bodyPr/>
                    <a:lstStyle/>
                    <a:p>
                      <a:pPr algn="ctr"/>
                      <a:r>
                        <a:rPr lang="cs-CZ"/>
                        <a:t>44</a:t>
                      </a:r>
                    </a:p>
                  </a:txBody>
                  <a:tcPr anchor="ctr"/>
                </a:tc>
                <a:tc>
                  <a:txBody>
                    <a:bodyPr/>
                    <a:lstStyle/>
                    <a:p>
                      <a:pPr lvl="0" algn="ctr">
                        <a:buNone/>
                      </a:pPr>
                      <a:r>
                        <a:rPr lang="cs-CZ"/>
                        <a:t>60</a:t>
                      </a:r>
                    </a:p>
                  </a:txBody>
                  <a:tcPr anchor="ctr"/>
                </a:tc>
                <a:tc>
                  <a:txBody>
                    <a:bodyPr/>
                    <a:lstStyle/>
                    <a:p>
                      <a:pPr lvl="0" algn="ctr">
                        <a:buNone/>
                      </a:pPr>
                      <a:r>
                        <a:rPr lang="cs-CZ"/>
                        <a:t>4327</a:t>
                      </a:r>
                    </a:p>
                  </a:txBody>
                  <a:tcPr anchor="ctr"/>
                </a:tc>
                <a:tc>
                  <a:txBody>
                    <a:bodyPr/>
                    <a:lstStyle/>
                    <a:p>
                      <a:pPr lvl="0" algn="ctr">
                        <a:buNone/>
                      </a:pPr>
                      <a:r>
                        <a:rPr lang="cs-CZ"/>
                        <a:t>NE</a:t>
                      </a:r>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45</a:t>
                      </a:r>
                    </a:p>
                  </a:txBody>
                  <a:tcPr anchor="ctr"/>
                </a:tc>
                <a:tc>
                  <a:txBody>
                    <a:bodyPr/>
                    <a:lstStyle/>
                    <a:p>
                      <a:pPr algn="ctr"/>
                      <a:r>
                        <a:rPr lang="cs-CZ"/>
                        <a:t>Časté AE</a:t>
                      </a:r>
                    </a:p>
                  </a:txBody>
                  <a:tcPr anchor="ctr"/>
                </a:tc>
                <a:tc>
                  <a:txBody>
                    <a:bodyPr/>
                    <a:lstStyle/>
                    <a:p>
                      <a:pPr algn="ctr"/>
                      <a:r>
                        <a:rPr lang="cs-CZ"/>
                        <a:t>65%</a:t>
                      </a:r>
                    </a:p>
                  </a:txBody>
                  <a:tcPr anchor="ctr"/>
                </a:tc>
                <a:tc>
                  <a:txBody>
                    <a:bodyPr/>
                    <a:lstStyle/>
                    <a:p>
                      <a:pPr algn="ctr"/>
                      <a:r>
                        <a:rPr lang="cs-CZ"/>
                        <a:t>8</a:t>
                      </a:r>
                    </a:p>
                  </a:txBody>
                  <a:tcPr anchor="ctr"/>
                </a:tc>
                <a:tc>
                  <a:txBody>
                    <a:bodyPr/>
                    <a:lstStyle/>
                    <a:p>
                      <a:pPr algn="ctr"/>
                      <a:r>
                        <a:rPr lang="cs-CZ"/>
                        <a:t>?</a:t>
                      </a:r>
                    </a:p>
                  </a:txBody>
                  <a:tcPr anchor="ctr"/>
                </a:tc>
                <a:tc>
                  <a:txBody>
                    <a:bodyPr/>
                    <a:lstStyle/>
                    <a:p>
                      <a:pPr lvl="0" algn="ctr">
                        <a:buNone/>
                      </a:pPr>
                      <a:r>
                        <a:rPr lang="cs-CZ"/>
                        <a:t>130</a:t>
                      </a:r>
                    </a:p>
                  </a:txBody>
                  <a:tcPr anchor="ctr"/>
                </a:tc>
                <a:tc>
                  <a:txBody>
                    <a:bodyPr/>
                    <a:lstStyle/>
                    <a:p>
                      <a:pPr lvl="0" algn="ctr">
                        <a:buNone/>
                      </a:pPr>
                      <a:r>
                        <a:rPr lang="cs-CZ"/>
                        <a:t>4203</a:t>
                      </a:r>
                    </a:p>
                  </a:txBody>
                  <a:tcPr anchor="ctr"/>
                </a:tc>
                <a:tc>
                  <a:txBody>
                    <a:bodyPr/>
                    <a:lstStyle/>
                    <a:p>
                      <a:pPr lvl="0" algn="ctr">
                        <a:buNone/>
                      </a:pPr>
                      <a:r>
                        <a:rPr lang="cs-CZ"/>
                        <a:t>NE</a:t>
                      </a:r>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59</a:t>
                      </a:r>
                    </a:p>
                  </a:txBody>
                  <a:tcPr anchor="ctr"/>
                </a:tc>
                <a:tc>
                  <a:txBody>
                    <a:bodyPr/>
                    <a:lstStyle/>
                    <a:p>
                      <a:pPr lvl="0" algn="ctr">
                        <a:buNone/>
                      </a:pPr>
                      <a:r>
                        <a:rPr lang="cs-CZ"/>
                        <a:t>ANO</a:t>
                      </a:r>
                    </a:p>
                  </a:txBody>
                  <a:tcPr anchor="ctr">
                    <a:solidFill>
                      <a:srgbClr val="ED7D31"/>
                    </a:solidFill>
                  </a:tcPr>
                </a:tc>
                <a:tc>
                  <a:txBody>
                    <a:bodyPr/>
                    <a:lstStyle/>
                    <a:p>
                      <a:pPr lvl="0" algn="ctr">
                        <a:buNone/>
                      </a:pPr>
                      <a:r>
                        <a:rPr lang="cs-CZ"/>
                        <a:t>51%</a:t>
                      </a:r>
                    </a:p>
                  </a:txBody>
                  <a:tcPr anchor="ctr"/>
                </a:tc>
                <a:tc>
                  <a:txBody>
                    <a:bodyPr/>
                    <a:lstStyle/>
                    <a:p>
                      <a:pPr lvl="0" algn="ctr">
                        <a:buNone/>
                      </a:pPr>
                      <a:r>
                        <a:rPr lang="cs-CZ"/>
                        <a:t>15</a:t>
                      </a:r>
                    </a:p>
                  </a:txBody>
                  <a:tcPr anchor="ctr"/>
                </a:tc>
                <a:tc>
                  <a:txBody>
                    <a:bodyPr/>
                    <a:lstStyle/>
                    <a:p>
                      <a:pPr lvl="0" algn="ctr">
                        <a:buNone/>
                      </a:pPr>
                      <a:r>
                        <a:rPr lang="cs-CZ"/>
                        <a:t>23</a:t>
                      </a:r>
                    </a:p>
                  </a:txBody>
                  <a:tcPr anchor="ctr"/>
                </a:tc>
                <a:tc>
                  <a:txBody>
                    <a:bodyPr/>
                    <a:lstStyle/>
                    <a:p>
                      <a:pPr lvl="0" algn="ctr">
                        <a:buNone/>
                      </a:pPr>
                      <a:r>
                        <a:rPr lang="cs-CZ"/>
                        <a:t>350</a:t>
                      </a:r>
                    </a:p>
                  </a:txBody>
                  <a:tcPr anchor="ctr"/>
                </a:tc>
                <a:tc>
                  <a:txBody>
                    <a:bodyPr/>
                    <a:lstStyle/>
                    <a:p>
                      <a:pPr lvl="0" algn="ctr">
                        <a:buNone/>
                      </a:pPr>
                      <a:r>
                        <a:rPr lang="cs-CZ"/>
                        <a:t>600</a:t>
                      </a:r>
                    </a:p>
                  </a:txBody>
                  <a:tcPr anchor="ctr"/>
                </a:tc>
                <a:tc>
                  <a:txBody>
                    <a:bodyPr/>
                    <a:lstStyle/>
                    <a:p>
                      <a:pPr lvl="0" algn="ctr">
                        <a:buNone/>
                      </a:pPr>
                      <a:r>
                        <a:rPr lang="cs-CZ"/>
                        <a:t>ANO - X</a:t>
                      </a:r>
                    </a:p>
                  </a:txBody>
                  <a:tcPr anchor="ctr"/>
                </a:tc>
                <a:extLst>
                  <a:ext uri="{0D108BD9-81ED-4DB2-BD59-A6C34878D82A}">
                    <a16:rowId xmlns:a16="http://schemas.microsoft.com/office/drawing/2014/main" val="1447334687"/>
                  </a:ext>
                </a:extLst>
              </a:tr>
              <a:tr h="531984">
                <a:tc>
                  <a:txBody>
                    <a:bodyPr/>
                    <a:lstStyle/>
                    <a:p>
                      <a:pPr lvl="0" algn="ctr">
                        <a:buNone/>
                      </a:pPr>
                      <a:r>
                        <a:rPr lang="cs-CZ" dirty="0"/>
                        <a:t>9</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35</a:t>
                      </a:r>
                    </a:p>
                  </a:txBody>
                  <a:tcPr anchor="ctr"/>
                </a:tc>
                <a:tc>
                  <a:txBody>
                    <a:bodyPr/>
                    <a:lstStyle/>
                    <a:p>
                      <a:pPr lvl="0" algn="ctr">
                        <a:buNone/>
                      </a:pPr>
                      <a:r>
                        <a:rPr lang="cs-CZ"/>
                        <a:t>Časté AE</a:t>
                      </a:r>
                    </a:p>
                  </a:txBody>
                  <a:tcPr anchor="ctr"/>
                </a:tc>
                <a:tc>
                  <a:txBody>
                    <a:bodyPr/>
                    <a:lstStyle/>
                    <a:p>
                      <a:pPr lvl="0" algn="ctr">
                        <a:buNone/>
                      </a:pPr>
                      <a:r>
                        <a:rPr lang="cs-CZ"/>
                        <a:t>66%</a:t>
                      </a:r>
                    </a:p>
                  </a:txBody>
                  <a:tcPr anchor="ctr"/>
                </a:tc>
                <a:tc>
                  <a:txBody>
                    <a:bodyPr/>
                    <a:lstStyle/>
                    <a:p>
                      <a:pPr lvl="0" algn="ctr">
                        <a:buNone/>
                      </a:pPr>
                      <a:r>
                        <a:rPr lang="cs-CZ"/>
                        <a:t>17</a:t>
                      </a:r>
                    </a:p>
                  </a:txBody>
                  <a:tcPr anchor="ctr"/>
                </a:tc>
                <a:tc>
                  <a:txBody>
                    <a:bodyPr/>
                    <a:lstStyle/>
                    <a:p>
                      <a:pPr lvl="0" algn="ctr">
                        <a:buNone/>
                      </a:pPr>
                      <a:r>
                        <a:rPr lang="cs-CZ"/>
                        <a:t>44</a:t>
                      </a:r>
                    </a:p>
                  </a:txBody>
                  <a:tcPr anchor="ctr"/>
                </a:tc>
                <a:tc>
                  <a:txBody>
                    <a:bodyPr/>
                    <a:lstStyle/>
                    <a:p>
                      <a:pPr lvl="0" algn="ctr">
                        <a:buNone/>
                      </a:pPr>
                      <a:r>
                        <a:rPr lang="cs-CZ"/>
                        <a:t>200</a:t>
                      </a:r>
                    </a:p>
                  </a:txBody>
                  <a:tcPr anchor="ctr"/>
                </a:tc>
                <a:tc>
                  <a:txBody>
                    <a:bodyPr/>
                    <a:lstStyle/>
                    <a:p>
                      <a:pPr lvl="0" algn="ctr">
                        <a:buNone/>
                      </a:pPr>
                      <a:r>
                        <a:rPr lang="cs-CZ"/>
                        <a:t>1131</a:t>
                      </a:r>
                    </a:p>
                  </a:txBody>
                  <a:tcPr anchor="ctr"/>
                </a:tc>
                <a:tc>
                  <a:txBody>
                    <a:bodyPr/>
                    <a:lstStyle/>
                    <a:p>
                      <a:pPr lvl="0" algn="ctr">
                        <a:buNone/>
                      </a:pPr>
                      <a:r>
                        <a:rPr lang="cs-CZ" dirty="0"/>
                        <a:t>ANO - X</a:t>
                      </a:r>
                    </a:p>
                  </a:txBody>
                  <a:tcPr anchor="ctr"/>
                </a:tc>
                <a:extLst>
                  <a:ext uri="{0D108BD9-81ED-4DB2-BD59-A6C34878D82A}">
                    <a16:rowId xmlns:a16="http://schemas.microsoft.com/office/drawing/2014/main" val="3639677791"/>
                  </a:ext>
                </a:extLst>
              </a:tr>
            </a:tbl>
          </a:graphicData>
        </a:graphic>
      </p:graphicFrame>
      <p:sp>
        <p:nvSpPr>
          <p:cNvPr id="3" name="Šipka: pětiúhelník 2">
            <a:extLst>
              <a:ext uri="{FF2B5EF4-FFF2-40B4-BE49-F238E27FC236}">
                <a16:creationId xmlns:a16="http://schemas.microsoft.com/office/drawing/2014/main" id="{F296354B-C766-4932-8287-CEE4695546D3}"/>
              </a:ext>
            </a:extLst>
          </p:cNvPr>
          <p:cNvSpPr/>
          <p:nvPr/>
        </p:nvSpPr>
        <p:spPr>
          <a:xfrm>
            <a:off x="2157743" y="3801630"/>
            <a:ext cx="7753682" cy="481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cs typeface="Calibri"/>
              </a:rPr>
              <a:t>IgE</a:t>
            </a:r>
            <a:r>
              <a:rPr lang="cs-CZ" dirty="0">
                <a:cs typeface="Calibri"/>
              </a:rPr>
              <a:t> </a:t>
            </a:r>
            <a:r>
              <a:rPr lang="cs-CZ" dirty="0" err="1">
                <a:cs typeface="Calibri"/>
              </a:rPr>
              <a:t>aferéza</a:t>
            </a:r>
            <a:r>
              <a:rPr lang="cs-CZ" dirty="0">
                <a:cs typeface="Calibri"/>
              </a:rPr>
              <a:t> - </a:t>
            </a:r>
            <a:r>
              <a:rPr lang="cs-CZ" dirty="0" err="1">
                <a:cs typeface="Calibri"/>
              </a:rPr>
              <a:t>omalizumab</a:t>
            </a:r>
            <a:r>
              <a:rPr lang="cs-CZ" dirty="0">
                <a:cs typeface="Calibri"/>
              </a:rPr>
              <a:t> 1 rok – efekt na AE, ale trvají příznaky denně + ekzém</a:t>
            </a:r>
            <a:endParaRPr lang="cs-CZ" dirty="0"/>
          </a:p>
        </p:txBody>
      </p:sp>
      <p:sp>
        <p:nvSpPr>
          <p:cNvPr id="5" name="Šipka: pětiúhelník 4">
            <a:extLst>
              <a:ext uri="{FF2B5EF4-FFF2-40B4-BE49-F238E27FC236}">
                <a16:creationId xmlns:a16="http://schemas.microsoft.com/office/drawing/2014/main" id="{322B8DF1-14B4-46FF-9550-B3D572BBB797}"/>
              </a:ext>
            </a:extLst>
          </p:cNvPr>
          <p:cNvSpPr/>
          <p:nvPr/>
        </p:nvSpPr>
        <p:spPr>
          <a:xfrm>
            <a:off x="2157742" y="5392471"/>
            <a:ext cx="7753682" cy="481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cs-CZ" dirty="0" err="1">
                <a:cs typeface="Calibri"/>
              </a:rPr>
              <a:t>IgE</a:t>
            </a:r>
            <a:r>
              <a:rPr lang="cs-CZ" dirty="0">
                <a:cs typeface="Calibri"/>
              </a:rPr>
              <a:t> </a:t>
            </a:r>
            <a:r>
              <a:rPr lang="cs-CZ" dirty="0" err="1">
                <a:cs typeface="Calibri"/>
              </a:rPr>
              <a:t>aferéza</a:t>
            </a:r>
            <a:r>
              <a:rPr lang="cs-CZ" dirty="0">
                <a:cs typeface="Calibri"/>
              </a:rPr>
              <a:t> - </a:t>
            </a:r>
            <a:r>
              <a:rPr lang="cs-CZ" dirty="0" err="1">
                <a:cs typeface="Calibri"/>
              </a:rPr>
              <a:t>omalizumab</a:t>
            </a:r>
            <a:r>
              <a:rPr lang="cs-CZ" dirty="0">
                <a:cs typeface="Calibri"/>
              </a:rPr>
              <a:t> 2 roky – efekt na AE, ale trvají příznaky denně + ekzém</a:t>
            </a:r>
            <a:endParaRPr lang="cs-CZ" dirty="0"/>
          </a:p>
        </p:txBody>
      </p:sp>
      <p:sp>
        <p:nvSpPr>
          <p:cNvPr id="6" name="Šipka: pětiúhelník 5">
            <a:extLst>
              <a:ext uri="{FF2B5EF4-FFF2-40B4-BE49-F238E27FC236}">
                <a16:creationId xmlns:a16="http://schemas.microsoft.com/office/drawing/2014/main" id="{DA6E1195-04C5-41BF-92D8-9806CCCC627D}"/>
              </a:ext>
            </a:extLst>
          </p:cNvPr>
          <p:cNvSpPr/>
          <p:nvPr/>
        </p:nvSpPr>
        <p:spPr>
          <a:xfrm>
            <a:off x="2157742" y="5956303"/>
            <a:ext cx="7753682" cy="481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cs-CZ" dirty="0">
                <a:cs typeface="Calibri"/>
              </a:rPr>
              <a:t>viz. dále</a:t>
            </a:r>
          </a:p>
        </p:txBody>
      </p:sp>
      <p:sp>
        <p:nvSpPr>
          <p:cNvPr id="7" name="Pěticípá hvězda 6"/>
          <p:cNvSpPr/>
          <p:nvPr/>
        </p:nvSpPr>
        <p:spPr>
          <a:xfrm rot="20197132">
            <a:off x="11334805" y="3837490"/>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
        <p:nvSpPr>
          <p:cNvPr id="8" name="Pěticípá hvězda 7"/>
          <p:cNvSpPr/>
          <p:nvPr/>
        </p:nvSpPr>
        <p:spPr>
          <a:xfrm rot="20197132">
            <a:off x="11334805" y="5955453"/>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
        <p:nvSpPr>
          <p:cNvPr id="9" name="Pěticípá hvězda 8"/>
          <p:cNvSpPr/>
          <p:nvPr/>
        </p:nvSpPr>
        <p:spPr>
          <a:xfrm rot="20197132">
            <a:off x="11308334" y="5397625"/>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64728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ounded Rectangle 2"/>
          <p:cNvSpPr>
            <a:spLocks/>
          </p:cNvSpPr>
          <p:nvPr/>
        </p:nvSpPr>
        <p:spPr bwMode="auto">
          <a:xfrm>
            <a:off x="2208214" y="117475"/>
            <a:ext cx="1152525" cy="4895850"/>
          </a:xfrm>
          <a:custGeom>
            <a:avLst/>
            <a:gdLst>
              <a:gd name="T0" fmla="*/ 0 w 968638"/>
              <a:gd name="T1" fmla="*/ 526523 h 3537065"/>
              <a:gd name="T2" fmla="*/ 1024186 w 968638"/>
              <a:gd name="T3" fmla="*/ 0 h 3537065"/>
              <a:gd name="T4" fmla="*/ 1024186 w 968638"/>
              <a:gd name="T5" fmla="*/ 5458950 h 3537065"/>
              <a:gd name="T6" fmla="*/ 855371 w 968638"/>
              <a:gd name="T7" fmla="*/ 5717009 h 3537065"/>
              <a:gd name="T8" fmla="*/ 180124 w 968638"/>
              <a:gd name="T9" fmla="*/ 5717009 h 3537065"/>
              <a:gd name="T10" fmla="*/ 11307 w 968638"/>
              <a:gd name="T11" fmla="*/ 5458950 h 3537065"/>
              <a:gd name="T12" fmla="*/ 0 w 968638"/>
              <a:gd name="T13" fmla="*/ 526523 h 3537065"/>
              <a:gd name="T14" fmla="*/ 0 60000 65536"/>
              <a:gd name="T15" fmla="*/ 0 60000 65536"/>
              <a:gd name="T16" fmla="*/ 0 60000 65536"/>
              <a:gd name="T17" fmla="*/ 0 60000 65536"/>
              <a:gd name="T18" fmla="*/ 0 60000 65536"/>
              <a:gd name="T19" fmla="*/ 0 60000 65536"/>
              <a:gd name="T20" fmla="*/ 0 60000 65536"/>
              <a:gd name="T21" fmla="*/ 0 w 968638"/>
              <a:gd name="T22" fmla="*/ 0 h 3537065"/>
              <a:gd name="T23" fmla="*/ 968638 w 968638"/>
              <a:gd name="T24" fmla="*/ 3537065 h 35370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8638" h="3537065">
                <a:moveTo>
                  <a:pt x="0" y="325755"/>
                </a:moveTo>
                <a:lnTo>
                  <a:pt x="968638" y="0"/>
                </a:lnTo>
                <a:lnTo>
                  <a:pt x="968638" y="3377405"/>
                </a:lnTo>
                <a:cubicBezTo>
                  <a:pt x="968638" y="3465583"/>
                  <a:pt x="897156" y="3537065"/>
                  <a:pt x="808978" y="3537065"/>
                </a:cubicBezTo>
                <a:lnTo>
                  <a:pt x="170355" y="3537065"/>
                </a:lnTo>
                <a:cubicBezTo>
                  <a:pt x="82177" y="3537065"/>
                  <a:pt x="10695" y="3465583"/>
                  <a:pt x="10695" y="3377405"/>
                </a:cubicBezTo>
                <a:cubicBezTo>
                  <a:pt x="10695" y="2251603"/>
                  <a:pt x="0" y="1451557"/>
                  <a:pt x="0" y="325755"/>
                </a:cubicBezTo>
                <a:close/>
              </a:path>
            </a:pathLst>
          </a:custGeom>
          <a:solidFill>
            <a:srgbClr val="FF9933"/>
          </a:solidFill>
          <a:ln w="50800" cap="flat" cmpd="sng" algn="ctr">
            <a:solidFill>
              <a:srgbClr val="134679"/>
            </a:solidFill>
            <a:prstDash val="solid"/>
            <a:round/>
            <a:headEnd/>
            <a:tailEnd/>
          </a:ln>
        </p:spPr>
        <p:txBody>
          <a:bodyPr anchor="ctr"/>
          <a:lstStyle/>
          <a:p>
            <a:endParaRPr lang="cs-CZ"/>
          </a:p>
        </p:txBody>
      </p:sp>
      <p:sp>
        <p:nvSpPr>
          <p:cNvPr id="69634" name="Rectangle 15"/>
          <p:cNvSpPr>
            <a:spLocks/>
          </p:cNvSpPr>
          <p:nvPr/>
        </p:nvSpPr>
        <p:spPr bwMode="auto">
          <a:xfrm>
            <a:off x="2227263" y="693739"/>
            <a:ext cx="1128712" cy="396875"/>
          </a:xfrm>
          <a:prstGeom prst="rect">
            <a:avLst/>
          </a:prstGeom>
          <a:noFill/>
          <a:ln w="9525">
            <a:noFill/>
            <a:miter lim="800000"/>
            <a:headEnd/>
            <a:tailEnd/>
          </a:ln>
        </p:spPr>
        <p:txBody>
          <a:bodyPr lIns="0" tIns="0" rIns="0" bIns="0"/>
          <a:lstStyle/>
          <a:p>
            <a:pPr algn="ctr" defTabSz="912813">
              <a:lnSpc>
                <a:spcPct val="120000"/>
              </a:lnSpc>
            </a:pPr>
            <a:r>
              <a:rPr lang="cs-CZ" altLang="en-US" sz="2100">
                <a:latin typeface="Calibri" pitchFamily="34" charset="0"/>
                <a:sym typeface="Arial Bold"/>
              </a:rPr>
              <a:t>KROK</a:t>
            </a:r>
            <a:r>
              <a:rPr lang="en-US" altLang="en-US" sz="2100">
                <a:latin typeface="Calibri" pitchFamily="34" charset="0"/>
                <a:ea typeface="MS PGothic" pitchFamily="34" charset="-128"/>
                <a:sym typeface="Arial Bold"/>
              </a:rPr>
              <a:t> 5</a:t>
            </a:r>
          </a:p>
        </p:txBody>
      </p:sp>
      <p:sp>
        <p:nvSpPr>
          <p:cNvPr id="69635" name="Rectangle 26"/>
          <p:cNvSpPr>
            <a:spLocks/>
          </p:cNvSpPr>
          <p:nvPr/>
        </p:nvSpPr>
        <p:spPr bwMode="auto">
          <a:xfrm>
            <a:off x="2208214" y="1281114"/>
            <a:ext cx="1068387" cy="1373187"/>
          </a:xfrm>
          <a:prstGeom prst="rect">
            <a:avLst/>
          </a:prstGeom>
          <a:noFill/>
          <a:ln w="9525">
            <a:noFill/>
            <a:miter lim="800000"/>
            <a:headEnd/>
            <a:tailEnd/>
          </a:ln>
        </p:spPr>
        <p:txBody>
          <a:bodyPr lIns="0" tIns="0" rIns="0" bIns="0"/>
          <a:lstStyle/>
          <a:p>
            <a:pPr algn="ctr" defTabSz="912813">
              <a:lnSpc>
                <a:spcPct val="85000"/>
              </a:lnSpc>
              <a:spcBef>
                <a:spcPts val="100"/>
              </a:spcBef>
            </a:pPr>
            <a:r>
              <a:rPr lang="cs-CZ" altLang="cs-CZ" sz="1600" b="1" dirty="0">
                <a:latin typeface="Calibri" pitchFamily="34" charset="0"/>
                <a:ea typeface="MS PGothic" pitchFamily="34" charset="-128"/>
              </a:rPr>
              <a:t>NCTA</a:t>
            </a:r>
          </a:p>
          <a:p>
            <a:pPr algn="ctr" defTabSz="912813">
              <a:lnSpc>
                <a:spcPct val="85000"/>
              </a:lnSpc>
              <a:spcBef>
                <a:spcPts val="100"/>
              </a:spcBef>
            </a:pPr>
            <a:r>
              <a:rPr lang="cs-CZ" altLang="cs-CZ" sz="1600" b="1" dirty="0">
                <a:latin typeface="Calibri" pitchFamily="34" charset="0"/>
                <a:ea typeface="MS PGothic" pitchFamily="34" charset="-128"/>
              </a:rPr>
              <a:t>Anti-IgE</a:t>
            </a:r>
          </a:p>
          <a:p>
            <a:pPr algn="ctr" defTabSz="912813">
              <a:lnSpc>
                <a:spcPct val="85000"/>
              </a:lnSpc>
              <a:spcBef>
                <a:spcPts val="100"/>
              </a:spcBef>
            </a:pPr>
            <a:r>
              <a:rPr lang="cs-CZ" altLang="cs-CZ" sz="1600" b="1" dirty="0">
                <a:latin typeface="Calibri" pitchFamily="34" charset="0"/>
                <a:ea typeface="MS PGothic" pitchFamily="34" charset="-128"/>
              </a:rPr>
              <a:t>Anti-IL-5/5R</a:t>
            </a:r>
          </a:p>
          <a:p>
            <a:pPr algn="ctr" defTabSz="912813">
              <a:lnSpc>
                <a:spcPct val="85000"/>
              </a:lnSpc>
              <a:spcBef>
                <a:spcPts val="100"/>
              </a:spcBef>
            </a:pPr>
            <a:r>
              <a:rPr lang="cs-CZ" altLang="cs-CZ" sz="1600" b="1" dirty="0" err="1">
                <a:latin typeface="Calibri" pitchFamily="34" charset="0"/>
                <a:ea typeface="MS PGothic" pitchFamily="34" charset="-128"/>
              </a:rPr>
              <a:t>Makrolid</a:t>
            </a:r>
            <a:endParaRPr lang="cs-CZ" altLang="cs-CZ" sz="1600" b="1" dirty="0">
              <a:latin typeface="Calibri" pitchFamily="34" charset="0"/>
              <a:ea typeface="MS PGothic" pitchFamily="34" charset="-128"/>
            </a:endParaRPr>
          </a:p>
          <a:p>
            <a:pPr algn="ctr" defTabSz="912813">
              <a:lnSpc>
                <a:spcPct val="85000"/>
              </a:lnSpc>
              <a:spcBef>
                <a:spcPts val="100"/>
              </a:spcBef>
            </a:pPr>
            <a:r>
              <a:rPr lang="cs-CZ" altLang="cs-CZ" sz="1600" b="1" dirty="0">
                <a:latin typeface="Calibri" pitchFamily="34" charset="0"/>
                <a:ea typeface="MS PGothic" pitchFamily="34" charset="-128"/>
              </a:rPr>
              <a:t>BT</a:t>
            </a:r>
          </a:p>
          <a:p>
            <a:pPr algn="ctr" defTabSz="912813">
              <a:lnSpc>
                <a:spcPct val="85000"/>
              </a:lnSpc>
              <a:spcBef>
                <a:spcPts val="100"/>
              </a:spcBef>
            </a:pPr>
            <a:r>
              <a:rPr lang="cs-CZ" altLang="cs-CZ" sz="1600" b="1" dirty="0" err="1">
                <a:latin typeface="Calibri" pitchFamily="34" charset="0"/>
                <a:ea typeface="MS PGothic" pitchFamily="34" charset="-128"/>
              </a:rPr>
              <a:t>IgEnIO</a:t>
            </a:r>
            <a:endParaRPr lang="cs-CZ" altLang="cs-CZ" sz="1600" b="1" dirty="0">
              <a:latin typeface="Calibri" pitchFamily="34" charset="0"/>
              <a:ea typeface="MS PGothic" pitchFamily="34" charset="-128"/>
            </a:endParaRPr>
          </a:p>
          <a:p>
            <a:pPr algn="ctr" defTabSz="912813">
              <a:lnSpc>
                <a:spcPct val="85000"/>
              </a:lnSpc>
              <a:spcBef>
                <a:spcPts val="100"/>
              </a:spcBef>
            </a:pPr>
            <a:endParaRPr lang="en-US" altLang="cs-CZ" sz="1600" b="1" dirty="0">
              <a:latin typeface="Calibri" pitchFamily="34" charset="0"/>
              <a:ea typeface="MS PGothic" pitchFamily="34" charset="-128"/>
            </a:endParaRPr>
          </a:p>
        </p:txBody>
      </p:sp>
      <p:sp>
        <p:nvSpPr>
          <p:cNvPr id="69636" name="Rectangle 21"/>
          <p:cNvSpPr>
            <a:spLocks/>
          </p:cNvSpPr>
          <p:nvPr/>
        </p:nvSpPr>
        <p:spPr bwMode="auto">
          <a:xfrm>
            <a:off x="2281238" y="3368675"/>
            <a:ext cx="1020762" cy="547688"/>
          </a:xfrm>
          <a:prstGeom prst="rect">
            <a:avLst/>
          </a:prstGeom>
          <a:noFill/>
          <a:ln w="9525">
            <a:noFill/>
            <a:miter lim="800000"/>
            <a:headEnd/>
            <a:tailEnd/>
          </a:ln>
        </p:spPr>
        <p:txBody>
          <a:bodyPr lIns="0" tIns="0" rIns="0" bIns="0"/>
          <a:lstStyle/>
          <a:p>
            <a:pPr algn="ctr" defTabSz="912813">
              <a:lnSpc>
                <a:spcPct val="90000"/>
              </a:lnSpc>
            </a:pPr>
            <a:r>
              <a:rPr lang="cs-CZ" altLang="cs-CZ" sz="1400" i="1">
                <a:latin typeface="Calibri" pitchFamily="34" charset="0"/>
                <a:ea typeface="MS PGothic" pitchFamily="34" charset="-128"/>
                <a:sym typeface="Arial Italic"/>
              </a:rPr>
              <a:t>TIO</a:t>
            </a:r>
            <a:endParaRPr lang="en-US" altLang="cs-CZ" sz="1400" i="1">
              <a:latin typeface="Calibri" pitchFamily="34" charset="0"/>
              <a:ea typeface="MS PGothic" pitchFamily="34" charset="-128"/>
              <a:sym typeface="Arial Italic"/>
            </a:endParaRPr>
          </a:p>
          <a:p>
            <a:pPr algn="ctr" defTabSz="912813">
              <a:lnSpc>
                <a:spcPct val="90000"/>
              </a:lnSpc>
            </a:pPr>
            <a:r>
              <a:rPr lang="cs-CZ" altLang="cs-CZ" sz="1400" i="1">
                <a:latin typeface="Calibri" pitchFamily="34" charset="0"/>
                <a:ea typeface="MS PGothic" pitchFamily="34" charset="-128"/>
                <a:sym typeface="Arial Italic"/>
              </a:rPr>
              <a:t>Steroidy</a:t>
            </a:r>
            <a:endParaRPr lang="en-US" altLang="cs-CZ" sz="1400" i="1">
              <a:latin typeface="Calibri" pitchFamily="34" charset="0"/>
              <a:ea typeface="MS PGothic" pitchFamily="34" charset="-128"/>
              <a:sym typeface="Arial Italic"/>
            </a:endParaRPr>
          </a:p>
        </p:txBody>
      </p:sp>
      <p:grpSp>
        <p:nvGrpSpPr>
          <p:cNvPr id="69653" name="Group 5"/>
          <p:cNvGrpSpPr>
            <a:grpSpLocks/>
          </p:cNvGrpSpPr>
          <p:nvPr/>
        </p:nvGrpSpPr>
        <p:grpSpPr bwMode="auto">
          <a:xfrm>
            <a:off x="208750" y="4981575"/>
            <a:ext cx="1800225" cy="1655762"/>
            <a:chOff x="3696" y="860"/>
            <a:chExt cx="1906" cy="1520"/>
          </a:xfrm>
        </p:grpSpPr>
        <p:grpSp>
          <p:nvGrpSpPr>
            <p:cNvPr id="69654" name="Skupina 5"/>
            <p:cNvGrpSpPr>
              <a:grpSpLocks/>
            </p:cNvGrpSpPr>
            <p:nvPr/>
          </p:nvGrpSpPr>
          <p:grpSpPr bwMode="auto">
            <a:xfrm>
              <a:off x="3696" y="860"/>
              <a:ext cx="1906" cy="1520"/>
              <a:chOff x="5725299" y="4348453"/>
              <a:chExt cx="2500311" cy="2514332"/>
            </a:xfrm>
          </p:grpSpPr>
          <p:pic>
            <p:nvPicPr>
              <p:cNvPr id="69656" name="Picture 1" descr="SLIDE 46.jpg"/>
              <p:cNvPicPr>
                <a:picLocks noChangeAspect="1"/>
              </p:cNvPicPr>
              <p:nvPr/>
            </p:nvPicPr>
            <p:blipFill>
              <a:blip r:embed="rId2"/>
              <a:srcRect/>
              <a:stretch>
                <a:fillRect/>
              </a:stretch>
            </p:blipFill>
            <p:spPr bwMode="auto">
              <a:xfrm>
                <a:off x="5725299" y="4348453"/>
                <a:ext cx="2500311" cy="2514332"/>
              </a:xfrm>
              <a:prstGeom prst="rect">
                <a:avLst/>
              </a:prstGeom>
              <a:noFill/>
              <a:ln w="9525">
                <a:noFill/>
                <a:miter lim="800000"/>
                <a:headEnd/>
                <a:tailEnd/>
              </a:ln>
            </p:spPr>
          </p:pic>
          <p:sp>
            <p:nvSpPr>
              <p:cNvPr id="8" name="Rectangle 8"/>
              <p:cNvSpPr/>
              <p:nvPr/>
            </p:nvSpPr>
            <p:spPr>
              <a:xfrm rot="18616622">
                <a:off x="5998691" y="4874087"/>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defTabSz="914248">
                  <a:defRPr/>
                </a:pPr>
                <a:r>
                  <a:rPr lang="en-AU" sz="900" kern="1100" dirty="0">
                    <a:ln w="12700">
                      <a:noFill/>
                      <a:prstDash val="solid"/>
                    </a:ln>
                    <a:solidFill>
                      <a:schemeClr val="bg1"/>
                    </a:solidFill>
                    <a:cs typeface="Arial"/>
                  </a:rPr>
                  <a:t>REVIEW RESPONSE</a:t>
                </a:r>
              </a:p>
            </p:txBody>
          </p:sp>
          <p:sp>
            <p:nvSpPr>
              <p:cNvPr id="2" name="Rectangle 9"/>
              <p:cNvSpPr/>
              <p:nvPr/>
            </p:nvSpPr>
            <p:spPr>
              <a:xfrm rot="3533141">
                <a:off x="6175649" y="4855626"/>
                <a:ext cx="1563056"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defTabSz="914248">
                  <a:defRPr/>
                </a:pPr>
                <a:r>
                  <a:rPr lang="en-AU" sz="900" dirty="0">
                    <a:ln w="12700">
                      <a:noFill/>
                      <a:prstDash val="solid"/>
                    </a:ln>
                    <a:solidFill>
                      <a:schemeClr val="bg1"/>
                    </a:solidFill>
                    <a:cs typeface="Arial"/>
                  </a:rPr>
                  <a:t>ASSESS</a:t>
                </a:r>
              </a:p>
            </p:txBody>
          </p:sp>
          <p:sp>
            <p:nvSpPr>
              <p:cNvPr id="11" name="Rectangle 10"/>
              <p:cNvSpPr/>
              <p:nvPr/>
            </p:nvSpPr>
            <p:spPr>
              <a:xfrm rot="21356104">
                <a:off x="6174447" y="5333139"/>
                <a:ext cx="1492013" cy="1214002"/>
              </a:xfrm>
              <a:prstGeom prst="rect">
                <a:avLst/>
              </a:prstGeom>
              <a:noFill/>
            </p:spPr>
            <p:txBody>
              <a:bodyPr spcFirstLastPara="1" wrap="none">
                <a:prstTxWarp prst="textArchDown">
                  <a:avLst>
                    <a:gd name="adj" fmla="val 16604063"/>
                  </a:avLst>
                </a:prstTxWarp>
                <a:spAutoFit/>
              </a:bodyPr>
              <a:lstStyle/>
              <a:p>
                <a:pPr algn="ctr" defTabSz="914248">
                  <a:defRPr/>
                </a:pPr>
                <a:r>
                  <a:rPr lang="en-AU" sz="900" kern="1100" dirty="0">
                    <a:ln w="12700">
                      <a:noFill/>
                      <a:prstDash val="solid"/>
                    </a:ln>
                    <a:solidFill>
                      <a:schemeClr val="bg1"/>
                    </a:solidFill>
                    <a:latin typeface="Arial"/>
                    <a:ea typeface="ＭＳ Ｐゴシック" charset="0"/>
                    <a:cs typeface="Arial"/>
                  </a:rPr>
                  <a:t>ADJUST TREATMENT</a:t>
                </a:r>
                <a:endParaRPr lang="en-US" sz="900" kern="1100" dirty="0">
                  <a:ln w="12700">
                    <a:noFill/>
                    <a:prstDash val="solid"/>
                  </a:ln>
                  <a:solidFill>
                    <a:schemeClr val="bg1"/>
                  </a:solidFill>
                  <a:ea typeface="ＭＳ Ｐゴシック" charset="0"/>
                  <a:cs typeface="ＭＳ Ｐゴシック" charset="0"/>
                </a:endParaRPr>
              </a:p>
            </p:txBody>
          </p:sp>
        </p:grpSp>
        <p:pic>
          <p:nvPicPr>
            <p:cNvPr id="69655" name="Picture 5"/>
            <p:cNvPicPr>
              <a:picLocks noChangeArrowheads="1"/>
            </p:cNvPicPr>
            <p:nvPr/>
          </p:nvPicPr>
          <p:blipFill>
            <a:blip r:embed="rId3"/>
            <a:srcRect/>
            <a:stretch>
              <a:fillRect/>
            </a:stretch>
          </p:blipFill>
          <p:spPr bwMode="auto">
            <a:xfrm>
              <a:off x="4241" y="1376"/>
              <a:ext cx="680" cy="510"/>
            </a:xfrm>
            <a:prstGeom prst="rect">
              <a:avLst/>
            </a:prstGeom>
            <a:noFill/>
            <a:ln w="9525">
              <a:noFill/>
              <a:miter lim="800000"/>
              <a:headEnd/>
              <a:tailEnd/>
            </a:ln>
          </p:spPr>
        </p:pic>
      </p:grpSp>
      <p:pic>
        <p:nvPicPr>
          <p:cNvPr id="21" name="Picture 4" descr="Výsledek obrázku pro NUCALA">
            <a:extLst>
              <a:ext uri="{FF2B5EF4-FFF2-40B4-BE49-F238E27FC236}">
                <a16:creationId xmlns:a16="http://schemas.microsoft.com/office/drawing/2014/main" id="{D9714AB2-D545-422F-B852-BF19A3D158EC}"/>
              </a:ext>
            </a:extLst>
          </p:cNvPr>
          <p:cNvPicPr>
            <a:picLocks noChangeAspect="1" noChangeArrowheads="1"/>
          </p:cNvPicPr>
          <p:nvPr/>
        </p:nvPicPr>
        <p:blipFill>
          <a:blip r:embed="rId4"/>
          <a:srcRect/>
          <a:stretch>
            <a:fillRect/>
          </a:stretch>
        </p:blipFill>
        <p:spPr bwMode="auto">
          <a:xfrm>
            <a:off x="5447953" y="600076"/>
            <a:ext cx="1743075" cy="981075"/>
          </a:xfrm>
          <a:prstGeom prst="rect">
            <a:avLst/>
          </a:prstGeom>
          <a:noFill/>
        </p:spPr>
      </p:pic>
      <p:pic>
        <p:nvPicPr>
          <p:cNvPr id="22" name="Picture 5" descr="Výsledek obrázku pro CINQAERO">
            <a:extLst>
              <a:ext uri="{FF2B5EF4-FFF2-40B4-BE49-F238E27FC236}">
                <a16:creationId xmlns:a16="http://schemas.microsoft.com/office/drawing/2014/main" id="{0D9C5FA1-1A74-4BEF-A20B-BD04C85DB349}"/>
              </a:ext>
            </a:extLst>
          </p:cNvPr>
          <p:cNvPicPr>
            <a:picLocks noChangeAspect="1" noChangeArrowheads="1"/>
          </p:cNvPicPr>
          <p:nvPr/>
        </p:nvPicPr>
        <p:blipFill>
          <a:blip r:embed="rId5"/>
          <a:srcRect/>
          <a:stretch>
            <a:fillRect/>
          </a:stretch>
        </p:blipFill>
        <p:spPr bwMode="auto">
          <a:xfrm>
            <a:off x="9129018" y="4745038"/>
            <a:ext cx="1458912" cy="1458912"/>
          </a:xfrm>
          <a:prstGeom prst="rect">
            <a:avLst/>
          </a:prstGeom>
          <a:noFill/>
        </p:spPr>
      </p:pic>
      <p:pic>
        <p:nvPicPr>
          <p:cNvPr id="23" name="Picture 6" descr="Výsledek obrázku pro fasenra">
            <a:extLst>
              <a:ext uri="{FF2B5EF4-FFF2-40B4-BE49-F238E27FC236}">
                <a16:creationId xmlns:a16="http://schemas.microsoft.com/office/drawing/2014/main" id="{27FF2B2F-0227-429D-B231-49526EC57070}"/>
              </a:ext>
            </a:extLst>
          </p:cNvPr>
          <p:cNvPicPr>
            <a:picLocks noChangeAspect="1" noChangeArrowheads="1"/>
          </p:cNvPicPr>
          <p:nvPr/>
        </p:nvPicPr>
        <p:blipFill>
          <a:blip r:embed="rId6"/>
          <a:srcRect/>
          <a:stretch>
            <a:fillRect/>
          </a:stretch>
        </p:blipFill>
        <p:spPr bwMode="auto">
          <a:xfrm>
            <a:off x="3733825" y="2169321"/>
            <a:ext cx="1871662" cy="496887"/>
          </a:xfrm>
          <a:prstGeom prst="rect">
            <a:avLst/>
          </a:prstGeom>
          <a:noFill/>
        </p:spPr>
      </p:pic>
      <p:pic>
        <p:nvPicPr>
          <p:cNvPr id="24" name="Picture 7" descr="Výsledek obrázku pro Dupixent">
            <a:extLst>
              <a:ext uri="{FF2B5EF4-FFF2-40B4-BE49-F238E27FC236}">
                <a16:creationId xmlns:a16="http://schemas.microsoft.com/office/drawing/2014/main" id="{2520D83C-8B8D-403D-A138-8A1E84BB6807}"/>
              </a:ext>
            </a:extLst>
          </p:cNvPr>
          <p:cNvPicPr>
            <a:picLocks noChangeAspect="1" noChangeArrowheads="1"/>
          </p:cNvPicPr>
          <p:nvPr/>
        </p:nvPicPr>
        <p:blipFill>
          <a:blip r:embed="rId7"/>
          <a:srcRect/>
          <a:stretch>
            <a:fillRect/>
          </a:stretch>
        </p:blipFill>
        <p:spPr bwMode="auto">
          <a:xfrm>
            <a:off x="6445342" y="5572146"/>
            <a:ext cx="1584325" cy="474621"/>
          </a:xfrm>
          <a:prstGeom prst="rect">
            <a:avLst/>
          </a:prstGeom>
          <a:noFill/>
        </p:spPr>
      </p:pic>
      <p:pic>
        <p:nvPicPr>
          <p:cNvPr id="25" name="Picture 11" descr="Výsledek obrázku pro alair">
            <a:extLst>
              <a:ext uri="{FF2B5EF4-FFF2-40B4-BE49-F238E27FC236}">
                <a16:creationId xmlns:a16="http://schemas.microsoft.com/office/drawing/2014/main" id="{1E06EC61-7823-447F-BABE-BA1B4CE1B5FA}"/>
              </a:ext>
            </a:extLst>
          </p:cNvPr>
          <p:cNvPicPr>
            <a:picLocks noChangeAspect="1" noChangeArrowheads="1"/>
          </p:cNvPicPr>
          <p:nvPr/>
        </p:nvPicPr>
        <p:blipFill>
          <a:blip r:embed="rId8"/>
          <a:srcRect/>
          <a:stretch>
            <a:fillRect/>
          </a:stretch>
        </p:blipFill>
        <p:spPr bwMode="auto">
          <a:xfrm>
            <a:off x="10182494" y="386557"/>
            <a:ext cx="1598613" cy="1011238"/>
          </a:xfrm>
          <a:prstGeom prst="rect">
            <a:avLst/>
          </a:prstGeom>
          <a:noFill/>
        </p:spPr>
      </p:pic>
      <p:grpSp>
        <p:nvGrpSpPr>
          <p:cNvPr id="4" name="Skupina 3">
            <a:extLst>
              <a:ext uri="{FF2B5EF4-FFF2-40B4-BE49-F238E27FC236}">
                <a16:creationId xmlns:a16="http://schemas.microsoft.com/office/drawing/2014/main" id="{F0BAA602-89A6-4D37-A82A-FE7DA5D178E3}"/>
              </a:ext>
            </a:extLst>
          </p:cNvPr>
          <p:cNvGrpSpPr/>
          <p:nvPr/>
        </p:nvGrpSpPr>
        <p:grpSpPr>
          <a:xfrm>
            <a:off x="6022482" y="1781969"/>
            <a:ext cx="4565650" cy="2878214"/>
            <a:chOff x="5448300" y="1866825"/>
            <a:chExt cx="4565650" cy="2878214"/>
          </a:xfrm>
        </p:grpSpPr>
        <p:pic>
          <p:nvPicPr>
            <p:cNvPr id="69652" name="Picture 29" descr="z-NamIcymkXGgzTSv-MQQUcyaUKVgBa78znWiQCUIbPUVVpkaw7Im3tulTG_bmnzy5gxpRxbTCZqL7ep-EqKOD1aB-wCW0NBDO-Z2g7jnDPQ6BM-iZrBwqfVtxI62v5bPobIQZXa4kHOF5rciBxTO8IVTpcgZvJ4NeufXgrQMBaR8BaXSQQsd3_1r0wgs3Z4grPXsq7WQe9_cni57tSnVK-VBIhBq_AeE5UMyI9TMjlk4AvdMpPzyLmnnJdozrpSIXK-nAo8t8B89Ay8s6VZq7Y71p7Z5CLRv0iOSEPZ0vMxmb0ardjciG3o6XzcQdji-icB_KvC6X-b1wwtjkVYDXoIsUOLn86TnYMiEx897l2Jwp596x8f94hLWzm4Ay0c3fjB1tFNqA-bG1bG3UZEUVSiqYi4-rU5hUkUdzEy5z_vnvtlo8EpY9DLsjkR9BOZAZcUIl0WfpBDLzFnKiMwtJ3cVQcwo-TTSHGTe0XFZqhhyBFPPsuO21MkALuqQgPFwXehuKL9pqftHIjuYR3SE0Api-SaiBwekeOhJRt2DcHlkbourFXRigYrt2Lk5q1C02v5yzLw7yhKdF8qy0tsaMzMIfXdNs04U12udvJ14vg=w1110-h640-no"/>
            <p:cNvPicPr>
              <a:picLocks noChangeAspect="1" noChangeArrowheads="1"/>
            </p:cNvPicPr>
            <p:nvPr/>
          </p:nvPicPr>
          <p:blipFill>
            <a:blip r:embed="rId9"/>
            <a:srcRect/>
            <a:stretch>
              <a:fillRect/>
            </a:stretch>
          </p:blipFill>
          <p:spPr bwMode="auto">
            <a:xfrm>
              <a:off x="5448300" y="2112964"/>
              <a:ext cx="4565650" cy="2632075"/>
            </a:xfrm>
            <a:prstGeom prst="rect">
              <a:avLst/>
            </a:prstGeom>
            <a:noFill/>
            <a:ln w="9525">
              <a:noFill/>
              <a:miter lim="800000"/>
              <a:headEnd/>
              <a:tailEnd/>
            </a:ln>
          </p:spPr>
        </p:pic>
        <p:sp>
          <p:nvSpPr>
            <p:cNvPr id="27" name="TextovéPole 26">
              <a:extLst>
                <a:ext uri="{FF2B5EF4-FFF2-40B4-BE49-F238E27FC236}">
                  <a16:creationId xmlns:a16="http://schemas.microsoft.com/office/drawing/2014/main" id="{44D67B8D-75DC-4C17-896D-4BEC55E37290}"/>
                </a:ext>
              </a:extLst>
            </p:cNvPr>
            <p:cNvSpPr txBox="1"/>
            <p:nvPr/>
          </p:nvSpPr>
          <p:spPr>
            <a:xfrm>
              <a:off x="8275074" y="1866825"/>
              <a:ext cx="1076000" cy="369332"/>
            </a:xfrm>
            <a:prstGeom prst="rect">
              <a:avLst/>
            </a:prstGeom>
            <a:noFill/>
          </p:spPr>
          <p:txBody>
            <a:bodyPr wrap="none" rtlCol="0">
              <a:spAutoFit/>
            </a:bodyPr>
            <a:lstStyle/>
            <a:p>
              <a:r>
                <a:rPr lang="cs-CZ" dirty="0"/>
                <a:t>Alergolog</a:t>
              </a:r>
            </a:p>
          </p:txBody>
        </p:sp>
      </p:grpSp>
      <p:pic>
        <p:nvPicPr>
          <p:cNvPr id="1030" name="Picture 6" descr="VÃ½sledek obrÃ¡zku pro azitromyc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4535" y="3955554"/>
            <a:ext cx="1637396" cy="16373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ovéPole 27">
            <a:extLst>
              <a:ext uri="{FF2B5EF4-FFF2-40B4-BE49-F238E27FC236}">
                <a16:creationId xmlns:a16="http://schemas.microsoft.com/office/drawing/2014/main" id="{44D67B8D-75DC-4C17-896D-4BEC55E37290}"/>
              </a:ext>
            </a:extLst>
          </p:cNvPr>
          <p:cNvSpPr txBox="1"/>
          <p:nvPr/>
        </p:nvSpPr>
        <p:spPr>
          <a:xfrm>
            <a:off x="6897869" y="1993775"/>
            <a:ext cx="1252266" cy="369332"/>
          </a:xfrm>
          <a:prstGeom prst="rect">
            <a:avLst/>
          </a:prstGeom>
          <a:noFill/>
        </p:spPr>
        <p:txBody>
          <a:bodyPr wrap="none" rtlCol="0">
            <a:spAutoFit/>
          </a:bodyPr>
          <a:lstStyle/>
          <a:p>
            <a:r>
              <a:rPr lang="cs-CZ" dirty="0"/>
              <a:t>Pneumolog</a:t>
            </a:r>
          </a:p>
        </p:txBody>
      </p:sp>
      <p:pic>
        <p:nvPicPr>
          <p:cNvPr id="1032" name="Picture 8" descr="VÃ½sledek obrÃ¡zku pro igenio freseniu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5701" y="289699"/>
            <a:ext cx="1782120" cy="1005141"/>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678076" y="2481542"/>
            <a:ext cx="652743" cy="369332"/>
          </a:xfrm>
          <a:prstGeom prst="rect">
            <a:avLst/>
          </a:prstGeom>
          <a:noFill/>
        </p:spPr>
        <p:txBody>
          <a:bodyPr wrap="none" rtlCol="0">
            <a:spAutoFit/>
          </a:bodyPr>
          <a:lstStyle/>
          <a:p>
            <a:r>
              <a:rPr lang="cs-CZ" dirty="0"/>
              <a:t>2021</a:t>
            </a:r>
          </a:p>
        </p:txBody>
      </p:sp>
    </p:spTree>
    <p:extLst>
      <p:ext uri="{BB962C8B-B14F-4D97-AF65-F5344CB8AC3E}">
        <p14:creationId xmlns:p14="http://schemas.microsoft.com/office/powerpoint/2010/main" val="12692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Efekt na astma </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nvPr>
        </p:nvGraphicFramePr>
        <p:xfrm>
          <a:off x="216331" y="1120829"/>
          <a:ext cx="11351307" cy="5424833"/>
        </p:xfrm>
        <a:graphic>
          <a:graphicData uri="http://schemas.openxmlformats.org/drawingml/2006/table">
            <a:tbl>
              <a:tblPr firstRow="1" bandRow="1">
                <a:tableStyleId>{5C22544A-7EE6-4342-B048-85BDC9FD1C3A}</a:tableStyleId>
              </a:tblPr>
              <a:tblGrid>
                <a:gridCol w="637583">
                  <a:extLst>
                    <a:ext uri="{9D8B030D-6E8A-4147-A177-3AD203B41FA5}">
                      <a16:colId xmlns:a16="http://schemas.microsoft.com/office/drawing/2014/main" val="3950478504"/>
                    </a:ext>
                  </a:extLst>
                </a:gridCol>
                <a:gridCol w="1110353">
                  <a:extLst>
                    <a:ext uri="{9D8B030D-6E8A-4147-A177-3AD203B41FA5}">
                      <a16:colId xmlns:a16="http://schemas.microsoft.com/office/drawing/2014/main" val="1166029877"/>
                    </a:ext>
                  </a:extLst>
                </a:gridCol>
                <a:gridCol w="837596">
                  <a:extLst>
                    <a:ext uri="{9D8B030D-6E8A-4147-A177-3AD203B41FA5}">
                      <a16:colId xmlns:a16="http://schemas.microsoft.com/office/drawing/2014/main" val="3156174601"/>
                    </a:ext>
                  </a:extLst>
                </a:gridCol>
                <a:gridCol w="973975">
                  <a:extLst>
                    <a:ext uri="{9D8B030D-6E8A-4147-A177-3AD203B41FA5}">
                      <a16:colId xmlns:a16="http://schemas.microsoft.com/office/drawing/2014/main" val="1515742272"/>
                    </a:ext>
                  </a:extLst>
                </a:gridCol>
                <a:gridCol w="973975">
                  <a:extLst>
                    <a:ext uri="{9D8B030D-6E8A-4147-A177-3AD203B41FA5}">
                      <a16:colId xmlns:a16="http://schemas.microsoft.com/office/drawing/2014/main" val="3569798661"/>
                    </a:ext>
                  </a:extLst>
                </a:gridCol>
                <a:gridCol w="973975">
                  <a:extLst>
                    <a:ext uri="{9D8B030D-6E8A-4147-A177-3AD203B41FA5}">
                      <a16:colId xmlns:a16="http://schemas.microsoft.com/office/drawing/2014/main" val="323019117"/>
                    </a:ext>
                  </a:extLst>
                </a:gridCol>
                <a:gridCol w="973975">
                  <a:extLst>
                    <a:ext uri="{9D8B030D-6E8A-4147-A177-3AD203B41FA5}">
                      <a16:colId xmlns:a16="http://schemas.microsoft.com/office/drawing/2014/main" val="1889594432"/>
                    </a:ext>
                  </a:extLst>
                </a:gridCol>
                <a:gridCol w="2921925">
                  <a:extLst>
                    <a:ext uri="{9D8B030D-6E8A-4147-A177-3AD203B41FA5}">
                      <a16:colId xmlns:a16="http://schemas.microsoft.com/office/drawing/2014/main" val="391986984"/>
                    </a:ext>
                  </a:extLst>
                </a:gridCol>
                <a:gridCol w="973975">
                  <a:extLst>
                    <a:ext uri="{9D8B030D-6E8A-4147-A177-3AD203B41FA5}">
                      <a16:colId xmlns:a16="http://schemas.microsoft.com/office/drawing/2014/main" val="127248500"/>
                    </a:ext>
                  </a:extLst>
                </a:gridCol>
                <a:gridCol w="973975">
                  <a:extLst>
                    <a:ext uri="{9D8B030D-6E8A-4147-A177-3AD203B41FA5}">
                      <a16:colId xmlns:a16="http://schemas.microsoft.com/office/drawing/2014/main" val="2014222489"/>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dirty="0"/>
                        <a:t>Sex</a:t>
                      </a:r>
                    </a:p>
                  </a:txBody>
                  <a:tcPr/>
                </a:tc>
                <a:tc>
                  <a:txBody>
                    <a:bodyPr/>
                    <a:lstStyle/>
                    <a:p>
                      <a:pPr algn="ctr"/>
                      <a:r>
                        <a:rPr lang="cs-CZ" dirty="0"/>
                        <a:t>OCS/AE</a:t>
                      </a:r>
                    </a:p>
                  </a:txBody>
                  <a:tcPr/>
                </a:tc>
                <a:tc>
                  <a:txBody>
                    <a:bodyPr/>
                    <a:lstStyle/>
                    <a:p>
                      <a:pPr algn="ctr"/>
                      <a:r>
                        <a:rPr lang="cs-CZ"/>
                        <a:t>FEV1</a:t>
                      </a:r>
                    </a:p>
                  </a:txBody>
                  <a:tcPr/>
                </a:tc>
                <a:tc>
                  <a:txBody>
                    <a:bodyPr/>
                    <a:lstStyle/>
                    <a:p>
                      <a:pPr algn="ctr"/>
                      <a:r>
                        <a:rPr lang="cs-CZ"/>
                        <a:t>ACT</a:t>
                      </a:r>
                    </a:p>
                  </a:txBody>
                  <a:tcPr/>
                </a:tc>
                <a:tc>
                  <a:txBody>
                    <a:bodyPr/>
                    <a:lstStyle/>
                    <a:p>
                      <a:pPr lvl="0" algn="ctr">
                        <a:buNone/>
                      </a:pPr>
                      <a:r>
                        <a:rPr lang="cs-CZ"/>
                        <a:t>Délka</a:t>
                      </a:r>
                      <a:endParaRPr lang="cs-CZ" err="1"/>
                    </a:p>
                  </a:txBody>
                  <a:tcPr/>
                </a:tc>
                <a:tc>
                  <a:txBody>
                    <a:bodyPr/>
                    <a:lstStyle/>
                    <a:p>
                      <a:pPr lvl="0" algn="ctr">
                        <a:buNone/>
                      </a:pPr>
                      <a:r>
                        <a:rPr lang="cs-CZ" dirty="0"/>
                        <a:t>Efekt na astma </a:t>
                      </a:r>
                    </a:p>
                  </a:txBody>
                  <a:tcPr/>
                </a:tc>
                <a:tc gridSpan="2">
                  <a:txBody>
                    <a:bodyPr/>
                    <a:lstStyle/>
                    <a:p>
                      <a:pPr lvl="0" algn="ctr">
                        <a:buNone/>
                      </a:pPr>
                      <a:r>
                        <a:rPr lang="cs-CZ" dirty="0"/>
                        <a:t>Efekt na ekzém</a:t>
                      </a:r>
                    </a:p>
                  </a:txBody>
                  <a:tcPr/>
                </a:tc>
                <a:tc hMerge="1">
                  <a:txBody>
                    <a:bodyPr/>
                    <a:lstStyle/>
                    <a:p>
                      <a:pPr lvl="0" algn="ctr">
                        <a:buNone/>
                      </a:pPr>
                      <a:endParaRPr lang="cs-CZ" dirty="0"/>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a:t>Kožní</a:t>
                      </a:r>
                    </a:p>
                  </a:txBody>
                  <a:tcPr anchor="ctr"/>
                </a:tc>
                <a:tc>
                  <a:txBody>
                    <a:bodyPr/>
                    <a:lstStyle/>
                    <a:p>
                      <a:pPr algn="ctr"/>
                      <a:r>
                        <a:rPr lang="cs-CZ"/>
                        <a:t>M</a:t>
                      </a:r>
                    </a:p>
                  </a:txBody>
                  <a:tcPr anchor="ctr"/>
                </a:tc>
                <a:tc>
                  <a:txBody>
                    <a:bodyPr/>
                    <a:lstStyle/>
                    <a:p>
                      <a:pPr algn="ctr"/>
                      <a:r>
                        <a:rPr lang="cs-CZ"/>
                        <a:t>ANO</a:t>
                      </a:r>
                    </a:p>
                  </a:txBody>
                  <a:tcPr anchor="ctr"/>
                </a:tc>
                <a:tc>
                  <a:txBody>
                    <a:bodyPr/>
                    <a:lstStyle/>
                    <a:p>
                      <a:pPr algn="ctr"/>
                      <a:r>
                        <a:rPr lang="cs-CZ" dirty="0"/>
                        <a:t>-5%</a:t>
                      </a:r>
                    </a:p>
                  </a:txBody>
                  <a:tcPr anchor="ctr">
                    <a:solidFill>
                      <a:srgbClr val="FFC000"/>
                    </a:solidFill>
                  </a:tcPr>
                </a:tc>
                <a:tc>
                  <a:txBody>
                    <a:bodyPr/>
                    <a:lstStyle/>
                    <a:p>
                      <a:pPr algn="ctr"/>
                      <a:r>
                        <a:rPr lang="cs-CZ" i="1" dirty="0"/>
                        <a:t>0</a:t>
                      </a:r>
                    </a:p>
                  </a:txBody>
                  <a:tcPr anchor="ctr">
                    <a:solidFill>
                      <a:srgbClr val="FFC000"/>
                    </a:solidFill>
                  </a:tcPr>
                </a:tc>
                <a:tc>
                  <a:txBody>
                    <a:bodyPr/>
                    <a:lstStyle/>
                    <a:p>
                      <a:pPr algn="ctr"/>
                      <a:r>
                        <a:rPr lang="cs-CZ"/>
                        <a:t>20 M</a:t>
                      </a:r>
                    </a:p>
                  </a:txBody>
                  <a:tcPr anchor="ctr"/>
                </a:tc>
                <a:tc>
                  <a:txBody>
                    <a:bodyPr/>
                    <a:lstStyle/>
                    <a:p>
                      <a:pPr lvl="0" algn="ctr">
                        <a:buNone/>
                      </a:pPr>
                      <a:r>
                        <a:rPr lang="cs-CZ" dirty="0"/>
                        <a:t>AB +/- OCS, ekzém SUPER</a:t>
                      </a:r>
                    </a:p>
                  </a:txBody>
                  <a:tcPr anchor="ctr"/>
                </a:tc>
                <a:tc>
                  <a:txBody>
                    <a:bodyPr/>
                    <a:lstStyle/>
                    <a:p>
                      <a:pPr lvl="0" algn="ctr">
                        <a:buNone/>
                      </a:pPr>
                      <a:r>
                        <a:rPr lang="cs-CZ" dirty="0"/>
                        <a:t>EASI</a:t>
                      </a:r>
                      <a:r>
                        <a:rPr lang="cs-CZ" baseline="0" dirty="0"/>
                        <a:t> </a:t>
                      </a:r>
                      <a:r>
                        <a:rPr lang="cs-CZ" b="1" baseline="0" dirty="0"/>
                        <a:t>32</a:t>
                      </a:r>
                      <a:endParaRPr lang="cs-CZ" b="1" dirty="0"/>
                    </a:p>
                  </a:txBody>
                  <a:tcPr anchor="ctr"/>
                </a:tc>
                <a:tc>
                  <a:txBody>
                    <a:bodyPr/>
                    <a:lstStyle/>
                    <a:p>
                      <a:pPr lvl="0" algn="ctr">
                        <a:buNone/>
                      </a:pPr>
                      <a:r>
                        <a:rPr lang="cs-CZ" dirty="0"/>
                        <a:t>EASI </a:t>
                      </a:r>
                      <a:r>
                        <a:rPr lang="cs-CZ" b="1" dirty="0"/>
                        <a:t>9</a:t>
                      </a:r>
                    </a:p>
                  </a:txBody>
                  <a:tcPr anchor="ctr">
                    <a:solidFill>
                      <a:srgbClr val="92D050"/>
                    </a:solidFill>
                  </a:tcP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+5%</a:t>
                      </a:r>
                    </a:p>
                  </a:txBody>
                  <a:tcPr anchor="ctr">
                    <a:solidFill>
                      <a:srgbClr val="FFC000"/>
                    </a:solidFill>
                  </a:tcPr>
                </a:tc>
                <a:tc>
                  <a:txBody>
                    <a:bodyPr/>
                    <a:lstStyle/>
                    <a:p>
                      <a:pPr algn="ctr"/>
                      <a:r>
                        <a:rPr lang="cs-CZ" dirty="0"/>
                        <a:t>-4</a:t>
                      </a:r>
                    </a:p>
                  </a:txBody>
                  <a:tcPr anchor="ctr">
                    <a:solidFill>
                      <a:srgbClr val="FFC000"/>
                    </a:solidFill>
                  </a:tcPr>
                </a:tc>
                <a:tc>
                  <a:txBody>
                    <a:bodyPr/>
                    <a:lstStyle/>
                    <a:p>
                      <a:pPr algn="ctr"/>
                      <a:r>
                        <a:rPr lang="cs-CZ" dirty="0"/>
                        <a:t>12 M</a:t>
                      </a:r>
                    </a:p>
                  </a:txBody>
                  <a:tcPr anchor="ctr"/>
                </a:tc>
                <a:tc>
                  <a:txBody>
                    <a:bodyPr/>
                    <a:lstStyle/>
                    <a:p>
                      <a:pPr lvl="0" algn="ctr">
                        <a:buNone/>
                      </a:pPr>
                      <a:r>
                        <a:rPr lang="cs-CZ" i="0" dirty="0"/>
                        <a:t>AB bez</a:t>
                      </a:r>
                      <a:r>
                        <a:rPr lang="cs-CZ" i="0" baseline="0" dirty="0"/>
                        <a:t>e změn</a:t>
                      </a:r>
                      <a:endParaRPr lang="cs-CZ" i="0" dirty="0"/>
                    </a:p>
                  </a:txBody>
                  <a:tcPr anchor="ctr"/>
                </a:tc>
                <a:tc>
                  <a:txBody>
                    <a:bodyPr/>
                    <a:lstStyle/>
                    <a:p>
                      <a:pPr lvl="0" algn="ctr">
                        <a:buNone/>
                      </a:pPr>
                      <a:r>
                        <a:rPr lang="cs-CZ" dirty="0"/>
                        <a:t>EASI</a:t>
                      </a:r>
                      <a:r>
                        <a:rPr lang="cs-CZ" baseline="0" dirty="0"/>
                        <a:t> </a:t>
                      </a:r>
                      <a:r>
                        <a:rPr lang="cs-CZ" b="1" baseline="0" dirty="0"/>
                        <a:t>17</a:t>
                      </a:r>
                      <a:endParaRPr lang="cs-CZ" b="1" dirty="0"/>
                    </a:p>
                  </a:txBody>
                  <a:tcPr anchor="ctr"/>
                </a:tc>
                <a:tc>
                  <a:txBody>
                    <a:bodyPr/>
                    <a:lstStyle/>
                    <a:p>
                      <a:pPr lvl="0" algn="ctr">
                        <a:buNone/>
                      </a:pPr>
                      <a:r>
                        <a:rPr lang="cs-CZ" dirty="0"/>
                        <a:t>EASI </a:t>
                      </a:r>
                      <a:r>
                        <a:rPr lang="cs-CZ" b="1" dirty="0"/>
                        <a:t>5</a:t>
                      </a:r>
                      <a:r>
                        <a:rPr lang="cs-CZ" dirty="0"/>
                        <a:t> </a:t>
                      </a:r>
                    </a:p>
                  </a:txBody>
                  <a:tcPr anchor="ctr">
                    <a:solidFill>
                      <a:srgbClr val="92D050"/>
                    </a:solidFill>
                  </a:tcP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0000"/>
                    </a:solidFill>
                  </a:tcPr>
                </a:tc>
                <a:tc>
                  <a:txBody>
                    <a:bodyPr/>
                    <a:lstStyle/>
                    <a:p>
                      <a:pPr algn="ctr"/>
                      <a:r>
                        <a:rPr lang="cs-CZ" i="1" dirty="0"/>
                        <a:t>+6</a:t>
                      </a:r>
                    </a:p>
                  </a:txBody>
                  <a:tcPr anchor="ctr">
                    <a:solidFill>
                      <a:srgbClr val="FF0000"/>
                    </a:solidFill>
                  </a:tcPr>
                </a:tc>
                <a:tc>
                  <a:txBody>
                    <a:bodyPr/>
                    <a:lstStyle/>
                    <a:p>
                      <a:pPr algn="ctr"/>
                      <a:r>
                        <a:rPr lang="cs-CZ"/>
                        <a:t>4M</a:t>
                      </a:r>
                    </a:p>
                  </a:txBody>
                  <a:tcPr anchor="ctr"/>
                </a:tc>
                <a:tc>
                  <a:txBody>
                    <a:bodyPr/>
                    <a:lstStyle/>
                    <a:p>
                      <a:pPr lvl="0" algn="ctr">
                        <a:buNone/>
                      </a:pPr>
                      <a:r>
                        <a:rPr lang="cs-CZ" dirty="0"/>
                        <a:t>AB horší - 4m 2x AE, </a:t>
                      </a:r>
                      <a:r>
                        <a:rPr lang="cs-CZ" dirty="0" err="1"/>
                        <a:t>Eos</a:t>
                      </a:r>
                      <a:r>
                        <a:rPr lang="cs-CZ" dirty="0"/>
                        <a:t>, </a:t>
                      </a:r>
                      <a:r>
                        <a:rPr lang="cs-CZ" dirty="0" err="1"/>
                        <a:t>switch</a:t>
                      </a:r>
                      <a:r>
                        <a:rPr lang="cs-CZ" dirty="0"/>
                        <a:t> na </a:t>
                      </a:r>
                      <a:r>
                        <a:rPr lang="cs-CZ" dirty="0" err="1"/>
                        <a:t>benralizumab</a:t>
                      </a:r>
                      <a:endParaRPr lang="cs-CZ" dirty="0"/>
                    </a:p>
                  </a:txBody>
                  <a:tcPr anchor="ctr"/>
                </a:tc>
                <a:tc gridSpan="2">
                  <a:txBody>
                    <a:bodyPr/>
                    <a:lstStyle/>
                    <a:p>
                      <a:pPr lvl="0" algn="ctr">
                        <a:buNone/>
                      </a:pPr>
                      <a:r>
                        <a:rPr lang="cs-CZ" dirty="0"/>
                        <a:t>Neměla</a:t>
                      </a:r>
                      <a:r>
                        <a:rPr lang="cs-CZ" baseline="0" dirty="0"/>
                        <a:t> ekzém vůbec</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solidFill>
                            <a:schemeClr val="tx1"/>
                          </a:solidFill>
                          <a:effectLst>
                            <a:outerShdw blurRad="38100" dist="38100" dir="2700000" algn="tl">
                              <a:srgbClr val="000000">
                                <a:alpha val="43137"/>
                              </a:srgbClr>
                            </a:outerShdw>
                          </a:effectLst>
                        </a:rPr>
                        <a:t>+22 </a:t>
                      </a:r>
                      <a:r>
                        <a:rPr lang="cs-CZ" b="1" baseline="0" dirty="0">
                          <a:solidFill>
                            <a:schemeClr val="tx1"/>
                          </a:solidFill>
                          <a:effectLst>
                            <a:outerShdw blurRad="38100" dist="38100" dir="2700000" algn="tl">
                              <a:srgbClr val="000000">
                                <a:alpha val="43137"/>
                              </a:srgbClr>
                            </a:outerShdw>
                          </a:effectLst>
                        </a:rPr>
                        <a:t>!</a:t>
                      </a:r>
                      <a:endParaRPr lang="cs-CZ" b="1" dirty="0">
                        <a:solidFill>
                          <a:schemeClr val="tx1"/>
                        </a:solidFill>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b="1" dirty="0">
                          <a:solidFill>
                            <a:schemeClr val="tx1"/>
                          </a:solidFill>
                          <a:effectLst>
                            <a:outerShdw blurRad="38100" dist="38100" dir="2700000" algn="tl">
                              <a:srgbClr val="000000">
                                <a:alpha val="43137"/>
                              </a:srgbClr>
                            </a:outerShdw>
                          </a:effectLst>
                        </a:rPr>
                        <a:t>+6 !</a:t>
                      </a:r>
                    </a:p>
                  </a:txBody>
                  <a:tcPr anchor="ctr">
                    <a:solidFill>
                      <a:srgbClr val="92D050"/>
                    </a:solidFill>
                  </a:tcPr>
                </a:tc>
                <a:tc>
                  <a:txBody>
                    <a:bodyPr/>
                    <a:lstStyle/>
                    <a:p>
                      <a:pPr algn="ctr"/>
                      <a:r>
                        <a:rPr lang="cs-CZ" dirty="0"/>
                        <a:t>11M</a:t>
                      </a:r>
                    </a:p>
                  </a:txBody>
                  <a:tcPr anchor="ctr"/>
                </a:tc>
                <a:tc>
                  <a:txBody>
                    <a:bodyPr/>
                    <a:lstStyle/>
                    <a:p>
                      <a:pPr lvl="0" algn="ctr">
                        <a:buNone/>
                      </a:pPr>
                      <a:r>
                        <a:rPr lang="cs-CZ" b="1" dirty="0"/>
                        <a:t>AB výrazně lepší, ↓noční</a:t>
                      </a:r>
                      <a:r>
                        <a:rPr lang="cs-CZ" b="1" baseline="0" dirty="0"/>
                        <a:t> dušnosti, </a:t>
                      </a:r>
                      <a:r>
                        <a:rPr lang="cs-CZ" b="1"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785934743"/>
                  </a:ext>
                </a:extLst>
              </a:tr>
              <a:tr h="531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C000"/>
                    </a:solidFill>
                  </a:tcPr>
                </a:tc>
                <a:tc>
                  <a:txBody>
                    <a:bodyPr/>
                    <a:lstStyle/>
                    <a:p>
                      <a:pPr algn="ctr"/>
                      <a:r>
                        <a:rPr lang="cs-CZ" dirty="0"/>
                        <a:t>0</a:t>
                      </a:r>
                    </a:p>
                  </a:txBody>
                  <a:tcPr anchor="ctr">
                    <a:solidFill>
                      <a:srgbClr val="FFC000"/>
                    </a:solidFill>
                  </a:tcPr>
                </a:tc>
                <a:tc>
                  <a:txBody>
                    <a:bodyPr/>
                    <a:lstStyle/>
                    <a:p>
                      <a:pPr algn="ctr"/>
                      <a:r>
                        <a:rPr lang="cs-CZ"/>
                        <a:t>12 M</a:t>
                      </a:r>
                    </a:p>
                  </a:txBody>
                  <a:tcPr anchor="ctr"/>
                </a:tc>
                <a:tc>
                  <a:txBody>
                    <a:bodyPr/>
                    <a:lstStyle/>
                    <a:p>
                      <a:pPr lvl="0" algn="ctr">
                        <a:buNone/>
                      </a:pPr>
                      <a:r>
                        <a:rPr lang="cs-CZ" dirty="0"/>
                        <a:t>AB mírně lepší, </a:t>
                      </a:r>
                      <a:r>
                        <a:rPr lang="cs-CZ" b="1" dirty="0"/>
                        <a:t>méně AE</a:t>
                      </a:r>
                      <a:r>
                        <a:rPr lang="cs-CZ" dirty="0"/>
                        <a:t> než na OMA,</a:t>
                      </a:r>
                      <a:r>
                        <a:rPr lang="cs-CZ" baseline="0" dirty="0"/>
                        <a:t> méně </a:t>
                      </a:r>
                      <a:r>
                        <a:rPr lang="cs-CZ"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+36% !</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 </a:t>
                      </a:r>
                      <a:r>
                        <a:rPr lang="cs-CZ" b="1" baseline="0" dirty="0">
                          <a:effectLst>
                            <a:outerShdw blurRad="38100" dist="38100" dir="2700000" algn="tl">
                              <a:srgbClr val="000000">
                                <a:alpha val="43137"/>
                              </a:srgbClr>
                            </a:outerShdw>
                          </a:effectLst>
                        </a:rPr>
                        <a:t>!</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18 M</a:t>
                      </a:r>
                    </a:p>
                  </a:txBody>
                  <a:tcPr anchor="ctr"/>
                </a:tc>
                <a:tc>
                  <a:txBody>
                    <a:bodyPr/>
                    <a:lstStyle/>
                    <a:p>
                      <a:pPr lvl="0" algn="ctr">
                        <a:buNone/>
                      </a:pPr>
                      <a:r>
                        <a:rPr lang="cs-CZ" b="1" dirty="0"/>
                        <a:t>AB výrazně lepší,</a:t>
                      </a:r>
                      <a:r>
                        <a:rPr lang="cs-CZ" b="1" baseline="0" dirty="0"/>
                        <a:t> ACT 18, ne AE, menší námah. dušnost</a:t>
                      </a:r>
                      <a:endParaRPr lang="cs-CZ" b="1" dirty="0"/>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+25%!</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21</a:t>
                      </a:r>
                      <a:r>
                        <a:rPr lang="cs-CZ" baseline="0" dirty="0"/>
                        <a:t> M</a:t>
                      </a:r>
                      <a:endParaRPr lang="cs-CZ" dirty="0"/>
                    </a:p>
                  </a:txBody>
                  <a:tcPr anchor="ctr"/>
                </a:tc>
                <a:tc>
                  <a:txBody>
                    <a:bodyPr/>
                    <a:lstStyle/>
                    <a:p>
                      <a:pPr lvl="0" algn="ctr">
                        <a:buNone/>
                      </a:pPr>
                      <a:r>
                        <a:rPr lang="cs-CZ" b="1" dirty="0"/>
                        <a:t>AB lepší,</a:t>
                      </a:r>
                      <a:r>
                        <a:rPr lang="cs-CZ" b="1" baseline="0" dirty="0"/>
                        <a:t> vymizely exacerbace, snížení SABA</a:t>
                      </a:r>
                      <a:endParaRPr lang="cs-CZ" b="1" dirty="0"/>
                    </a:p>
                  </a:txBody>
                  <a:tcPr anchor="ctr"/>
                </a:tc>
                <a:tc gridSpan="2">
                  <a:txBody>
                    <a:bodyPr/>
                    <a:lstStyle/>
                    <a:p>
                      <a:pPr lvl="0" algn="ctr">
                        <a:buNone/>
                      </a:pPr>
                      <a:r>
                        <a:rPr lang="cs-CZ" dirty="0"/>
                        <a:t>Kompletní</a:t>
                      </a:r>
                      <a:r>
                        <a:rPr lang="cs-CZ" baseline="0" dirty="0"/>
                        <a:t> remise</a:t>
                      </a:r>
                      <a:endParaRPr lang="cs-CZ" dirty="0"/>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ANO</a:t>
                      </a:r>
                    </a:p>
                  </a:txBody>
                  <a:tcPr anchor="ctr"/>
                </a:tc>
                <a:tc>
                  <a:txBody>
                    <a:bodyPr/>
                    <a:lstStyle/>
                    <a:p>
                      <a:pPr lvl="0" algn="ctr">
                        <a:buNone/>
                      </a:pPr>
                      <a:r>
                        <a:rPr lang="cs-CZ" b="1" dirty="0">
                          <a:effectLst>
                            <a:outerShdw blurRad="38100" dist="38100" dir="2700000" algn="tl">
                              <a:srgbClr val="000000">
                                <a:alpha val="43137"/>
                              </a:srgbClr>
                            </a:outerShdw>
                          </a:effectLst>
                        </a:rPr>
                        <a:t>+6%</a:t>
                      </a:r>
                    </a:p>
                  </a:txBody>
                  <a:tcPr anchor="ctr">
                    <a:solidFill>
                      <a:srgbClr val="92D050"/>
                    </a:solidFill>
                  </a:tcPr>
                </a:tc>
                <a:tc>
                  <a:txBody>
                    <a:bodyPr/>
                    <a:lstStyle/>
                    <a:p>
                      <a:pPr lvl="0" algn="ctr">
                        <a:buNone/>
                      </a:pPr>
                      <a:r>
                        <a:rPr lang="cs-CZ" b="1" dirty="0">
                          <a:effectLst>
                            <a:outerShdw blurRad="38100" dist="38100" dir="2700000" algn="tl">
                              <a:srgbClr val="000000">
                                <a:alpha val="43137"/>
                              </a:srgbClr>
                            </a:outerShdw>
                          </a:effectLst>
                        </a:rPr>
                        <a:t>+5</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lvl="0" algn="ctr">
                        <a:buNone/>
                      </a:pPr>
                      <a:r>
                        <a:rPr lang="cs-CZ" dirty="0"/>
                        <a:t>15 M</a:t>
                      </a:r>
                    </a:p>
                  </a:txBody>
                  <a:tcPr anchor="ctr"/>
                </a:tc>
                <a:tc>
                  <a:txBody>
                    <a:bodyPr/>
                    <a:lstStyle/>
                    <a:p>
                      <a:pPr lvl="0" algn="ctr">
                        <a:buNone/>
                      </a:pPr>
                      <a:r>
                        <a:rPr lang="cs-CZ" dirty="0"/>
                        <a:t>AB</a:t>
                      </a:r>
                      <a:r>
                        <a:rPr lang="cs-CZ" baseline="0" dirty="0"/>
                        <a:t> výrazně lepší, ACT nad 20, nejsou AE, lepší než OMA</a:t>
                      </a:r>
                      <a:endParaRPr lang="cs-CZ" dirty="0"/>
                    </a:p>
                  </a:txBody>
                  <a:tcPr anchor="ctr"/>
                </a:tc>
                <a:tc gridSpan="2">
                  <a:txBody>
                    <a:bodyPr/>
                    <a:lstStyle/>
                    <a:p>
                      <a:pPr lvl="0" algn="ctr">
                        <a:buNone/>
                      </a:pPr>
                      <a:r>
                        <a:rPr lang="cs-CZ" dirty="0"/>
                        <a:t>Minimální</a:t>
                      </a:r>
                      <a:r>
                        <a:rPr lang="cs-CZ" baseline="0" dirty="0"/>
                        <a:t> ekzém před i při léčbě</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1447334687"/>
                  </a:ext>
                </a:extLst>
              </a:tr>
            </a:tbl>
          </a:graphicData>
        </a:graphic>
      </p:graphicFrame>
      <p:sp>
        <p:nvSpPr>
          <p:cNvPr id="5" name="Pěticípá hvězda 4"/>
          <p:cNvSpPr/>
          <p:nvPr/>
        </p:nvSpPr>
        <p:spPr>
          <a:xfrm rot="20197132">
            <a:off x="11399278" y="4104986"/>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
        <p:nvSpPr>
          <p:cNvPr id="6" name="Pěticípá hvězda 5"/>
          <p:cNvSpPr/>
          <p:nvPr/>
        </p:nvSpPr>
        <p:spPr>
          <a:xfrm rot="20197132">
            <a:off x="11481982" y="5955454"/>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669824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Efekt na astma </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extLst>
              <p:ext uri="{D42A27DB-BD31-4B8C-83A1-F6EECF244321}">
                <p14:modId xmlns:p14="http://schemas.microsoft.com/office/powerpoint/2010/main" val="78432296"/>
              </p:ext>
            </p:extLst>
          </p:nvPr>
        </p:nvGraphicFramePr>
        <p:xfrm>
          <a:off x="216331" y="1120829"/>
          <a:ext cx="11351307" cy="5424833"/>
        </p:xfrm>
        <a:graphic>
          <a:graphicData uri="http://schemas.openxmlformats.org/drawingml/2006/table">
            <a:tbl>
              <a:tblPr firstRow="1" bandRow="1">
                <a:tableStyleId>{5C22544A-7EE6-4342-B048-85BDC9FD1C3A}</a:tableStyleId>
              </a:tblPr>
              <a:tblGrid>
                <a:gridCol w="637583">
                  <a:extLst>
                    <a:ext uri="{9D8B030D-6E8A-4147-A177-3AD203B41FA5}">
                      <a16:colId xmlns:a16="http://schemas.microsoft.com/office/drawing/2014/main" val="3950478504"/>
                    </a:ext>
                  </a:extLst>
                </a:gridCol>
                <a:gridCol w="1110353">
                  <a:extLst>
                    <a:ext uri="{9D8B030D-6E8A-4147-A177-3AD203B41FA5}">
                      <a16:colId xmlns:a16="http://schemas.microsoft.com/office/drawing/2014/main" val="1166029877"/>
                    </a:ext>
                  </a:extLst>
                </a:gridCol>
                <a:gridCol w="837596">
                  <a:extLst>
                    <a:ext uri="{9D8B030D-6E8A-4147-A177-3AD203B41FA5}">
                      <a16:colId xmlns:a16="http://schemas.microsoft.com/office/drawing/2014/main" val="3156174601"/>
                    </a:ext>
                  </a:extLst>
                </a:gridCol>
                <a:gridCol w="973975">
                  <a:extLst>
                    <a:ext uri="{9D8B030D-6E8A-4147-A177-3AD203B41FA5}">
                      <a16:colId xmlns:a16="http://schemas.microsoft.com/office/drawing/2014/main" val="1515742272"/>
                    </a:ext>
                  </a:extLst>
                </a:gridCol>
                <a:gridCol w="973975">
                  <a:extLst>
                    <a:ext uri="{9D8B030D-6E8A-4147-A177-3AD203B41FA5}">
                      <a16:colId xmlns:a16="http://schemas.microsoft.com/office/drawing/2014/main" val="3569798661"/>
                    </a:ext>
                  </a:extLst>
                </a:gridCol>
                <a:gridCol w="973975">
                  <a:extLst>
                    <a:ext uri="{9D8B030D-6E8A-4147-A177-3AD203B41FA5}">
                      <a16:colId xmlns:a16="http://schemas.microsoft.com/office/drawing/2014/main" val="323019117"/>
                    </a:ext>
                  </a:extLst>
                </a:gridCol>
                <a:gridCol w="973975">
                  <a:extLst>
                    <a:ext uri="{9D8B030D-6E8A-4147-A177-3AD203B41FA5}">
                      <a16:colId xmlns:a16="http://schemas.microsoft.com/office/drawing/2014/main" val="1889594432"/>
                    </a:ext>
                  </a:extLst>
                </a:gridCol>
                <a:gridCol w="2921925">
                  <a:extLst>
                    <a:ext uri="{9D8B030D-6E8A-4147-A177-3AD203B41FA5}">
                      <a16:colId xmlns:a16="http://schemas.microsoft.com/office/drawing/2014/main" val="391986984"/>
                    </a:ext>
                  </a:extLst>
                </a:gridCol>
                <a:gridCol w="973975">
                  <a:extLst>
                    <a:ext uri="{9D8B030D-6E8A-4147-A177-3AD203B41FA5}">
                      <a16:colId xmlns:a16="http://schemas.microsoft.com/office/drawing/2014/main" val="127248500"/>
                    </a:ext>
                  </a:extLst>
                </a:gridCol>
                <a:gridCol w="973975">
                  <a:extLst>
                    <a:ext uri="{9D8B030D-6E8A-4147-A177-3AD203B41FA5}">
                      <a16:colId xmlns:a16="http://schemas.microsoft.com/office/drawing/2014/main" val="2014222489"/>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dirty="0"/>
                        <a:t>Sex</a:t>
                      </a:r>
                    </a:p>
                  </a:txBody>
                  <a:tcPr/>
                </a:tc>
                <a:tc>
                  <a:txBody>
                    <a:bodyPr/>
                    <a:lstStyle/>
                    <a:p>
                      <a:pPr algn="ctr"/>
                      <a:r>
                        <a:rPr lang="cs-CZ" dirty="0"/>
                        <a:t>OCS/AE</a:t>
                      </a:r>
                    </a:p>
                  </a:txBody>
                  <a:tcPr/>
                </a:tc>
                <a:tc>
                  <a:txBody>
                    <a:bodyPr/>
                    <a:lstStyle/>
                    <a:p>
                      <a:pPr algn="ctr"/>
                      <a:r>
                        <a:rPr lang="cs-CZ"/>
                        <a:t>FEV1</a:t>
                      </a:r>
                    </a:p>
                  </a:txBody>
                  <a:tcPr/>
                </a:tc>
                <a:tc>
                  <a:txBody>
                    <a:bodyPr/>
                    <a:lstStyle/>
                    <a:p>
                      <a:pPr algn="ctr"/>
                      <a:r>
                        <a:rPr lang="cs-CZ"/>
                        <a:t>ACT</a:t>
                      </a:r>
                    </a:p>
                  </a:txBody>
                  <a:tcPr/>
                </a:tc>
                <a:tc>
                  <a:txBody>
                    <a:bodyPr/>
                    <a:lstStyle/>
                    <a:p>
                      <a:pPr lvl="0" algn="ctr">
                        <a:buNone/>
                      </a:pPr>
                      <a:r>
                        <a:rPr lang="cs-CZ"/>
                        <a:t>Délka</a:t>
                      </a:r>
                      <a:endParaRPr lang="cs-CZ" err="1"/>
                    </a:p>
                  </a:txBody>
                  <a:tcPr/>
                </a:tc>
                <a:tc>
                  <a:txBody>
                    <a:bodyPr/>
                    <a:lstStyle/>
                    <a:p>
                      <a:pPr lvl="0" algn="ctr">
                        <a:buNone/>
                      </a:pPr>
                      <a:r>
                        <a:rPr lang="cs-CZ" dirty="0"/>
                        <a:t>Efekt na astma </a:t>
                      </a:r>
                    </a:p>
                  </a:txBody>
                  <a:tcPr/>
                </a:tc>
                <a:tc gridSpan="2">
                  <a:txBody>
                    <a:bodyPr/>
                    <a:lstStyle/>
                    <a:p>
                      <a:pPr lvl="0" algn="ctr">
                        <a:buNone/>
                      </a:pPr>
                      <a:r>
                        <a:rPr lang="cs-CZ" dirty="0"/>
                        <a:t>Efekt na ekzém</a:t>
                      </a:r>
                    </a:p>
                  </a:txBody>
                  <a:tcPr/>
                </a:tc>
                <a:tc hMerge="1">
                  <a:txBody>
                    <a:bodyPr/>
                    <a:lstStyle/>
                    <a:p>
                      <a:pPr lvl="0" algn="ctr">
                        <a:buNone/>
                      </a:pPr>
                      <a:endParaRPr lang="cs-CZ" dirty="0"/>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a:t>Kožní</a:t>
                      </a:r>
                    </a:p>
                  </a:txBody>
                  <a:tcPr anchor="ctr"/>
                </a:tc>
                <a:tc>
                  <a:txBody>
                    <a:bodyPr/>
                    <a:lstStyle/>
                    <a:p>
                      <a:pPr algn="ctr"/>
                      <a:r>
                        <a:rPr lang="cs-CZ"/>
                        <a:t>M</a:t>
                      </a:r>
                    </a:p>
                  </a:txBody>
                  <a:tcPr anchor="ctr"/>
                </a:tc>
                <a:tc>
                  <a:txBody>
                    <a:bodyPr/>
                    <a:lstStyle/>
                    <a:p>
                      <a:pPr algn="ctr"/>
                      <a:r>
                        <a:rPr lang="cs-CZ"/>
                        <a:t>ANO</a:t>
                      </a:r>
                    </a:p>
                  </a:txBody>
                  <a:tcPr anchor="ctr"/>
                </a:tc>
                <a:tc>
                  <a:txBody>
                    <a:bodyPr/>
                    <a:lstStyle/>
                    <a:p>
                      <a:pPr algn="ctr"/>
                      <a:r>
                        <a:rPr lang="cs-CZ" dirty="0"/>
                        <a:t>-5%</a:t>
                      </a:r>
                    </a:p>
                  </a:txBody>
                  <a:tcPr anchor="ctr">
                    <a:solidFill>
                      <a:srgbClr val="FFC000"/>
                    </a:solidFill>
                  </a:tcPr>
                </a:tc>
                <a:tc>
                  <a:txBody>
                    <a:bodyPr/>
                    <a:lstStyle/>
                    <a:p>
                      <a:pPr algn="ctr"/>
                      <a:r>
                        <a:rPr lang="cs-CZ" i="1" dirty="0"/>
                        <a:t>0</a:t>
                      </a:r>
                    </a:p>
                  </a:txBody>
                  <a:tcPr anchor="ctr">
                    <a:solidFill>
                      <a:srgbClr val="FFC000"/>
                    </a:solidFill>
                  </a:tcPr>
                </a:tc>
                <a:tc>
                  <a:txBody>
                    <a:bodyPr/>
                    <a:lstStyle/>
                    <a:p>
                      <a:pPr algn="ctr"/>
                      <a:r>
                        <a:rPr lang="cs-CZ"/>
                        <a:t>20 M</a:t>
                      </a:r>
                    </a:p>
                  </a:txBody>
                  <a:tcPr anchor="ctr"/>
                </a:tc>
                <a:tc>
                  <a:txBody>
                    <a:bodyPr/>
                    <a:lstStyle/>
                    <a:p>
                      <a:pPr lvl="0" algn="ctr">
                        <a:buNone/>
                      </a:pPr>
                      <a:r>
                        <a:rPr lang="cs-CZ" dirty="0"/>
                        <a:t>AB +/- OCS, ekzém SUPER</a:t>
                      </a:r>
                    </a:p>
                  </a:txBody>
                  <a:tcPr anchor="ctr"/>
                </a:tc>
                <a:tc>
                  <a:txBody>
                    <a:bodyPr/>
                    <a:lstStyle/>
                    <a:p>
                      <a:pPr lvl="0" algn="ctr">
                        <a:buNone/>
                      </a:pPr>
                      <a:r>
                        <a:rPr lang="cs-CZ" dirty="0"/>
                        <a:t>EASI</a:t>
                      </a:r>
                      <a:r>
                        <a:rPr lang="cs-CZ" baseline="0" dirty="0"/>
                        <a:t> </a:t>
                      </a:r>
                      <a:r>
                        <a:rPr lang="cs-CZ" b="1" baseline="0" dirty="0"/>
                        <a:t>32</a:t>
                      </a:r>
                      <a:endParaRPr lang="cs-CZ" b="1" dirty="0"/>
                    </a:p>
                  </a:txBody>
                  <a:tcPr anchor="ctr"/>
                </a:tc>
                <a:tc>
                  <a:txBody>
                    <a:bodyPr/>
                    <a:lstStyle/>
                    <a:p>
                      <a:pPr lvl="0" algn="ctr">
                        <a:buNone/>
                      </a:pPr>
                      <a:r>
                        <a:rPr lang="cs-CZ" dirty="0"/>
                        <a:t>EASI </a:t>
                      </a:r>
                      <a:r>
                        <a:rPr lang="cs-CZ" b="1" dirty="0"/>
                        <a:t>9</a:t>
                      </a:r>
                    </a:p>
                  </a:txBody>
                  <a:tcPr anchor="ctr">
                    <a:solidFill>
                      <a:srgbClr val="92D050"/>
                    </a:solidFill>
                  </a:tcP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+5%</a:t>
                      </a:r>
                    </a:p>
                  </a:txBody>
                  <a:tcPr anchor="ctr">
                    <a:solidFill>
                      <a:srgbClr val="FFC000"/>
                    </a:solidFill>
                  </a:tcPr>
                </a:tc>
                <a:tc>
                  <a:txBody>
                    <a:bodyPr/>
                    <a:lstStyle/>
                    <a:p>
                      <a:pPr algn="ctr"/>
                      <a:r>
                        <a:rPr lang="cs-CZ" dirty="0"/>
                        <a:t>-4</a:t>
                      </a:r>
                    </a:p>
                  </a:txBody>
                  <a:tcPr anchor="ctr">
                    <a:solidFill>
                      <a:srgbClr val="FFC000"/>
                    </a:solidFill>
                  </a:tcPr>
                </a:tc>
                <a:tc>
                  <a:txBody>
                    <a:bodyPr/>
                    <a:lstStyle/>
                    <a:p>
                      <a:pPr algn="ctr"/>
                      <a:r>
                        <a:rPr lang="cs-CZ" dirty="0"/>
                        <a:t>12 M</a:t>
                      </a:r>
                    </a:p>
                  </a:txBody>
                  <a:tcPr anchor="ctr"/>
                </a:tc>
                <a:tc>
                  <a:txBody>
                    <a:bodyPr/>
                    <a:lstStyle/>
                    <a:p>
                      <a:pPr lvl="0" algn="ctr">
                        <a:buNone/>
                      </a:pPr>
                      <a:r>
                        <a:rPr lang="cs-CZ" i="0" dirty="0"/>
                        <a:t>AB bez</a:t>
                      </a:r>
                      <a:r>
                        <a:rPr lang="cs-CZ" i="0" baseline="0" dirty="0"/>
                        <a:t>e změn</a:t>
                      </a:r>
                      <a:endParaRPr lang="cs-CZ" i="0" dirty="0"/>
                    </a:p>
                  </a:txBody>
                  <a:tcPr anchor="ctr"/>
                </a:tc>
                <a:tc>
                  <a:txBody>
                    <a:bodyPr/>
                    <a:lstStyle/>
                    <a:p>
                      <a:pPr lvl="0" algn="ctr">
                        <a:buNone/>
                      </a:pPr>
                      <a:r>
                        <a:rPr lang="cs-CZ" dirty="0"/>
                        <a:t>EASI</a:t>
                      </a:r>
                      <a:r>
                        <a:rPr lang="cs-CZ" baseline="0" dirty="0"/>
                        <a:t> </a:t>
                      </a:r>
                      <a:r>
                        <a:rPr lang="cs-CZ" b="1" baseline="0" dirty="0"/>
                        <a:t>17</a:t>
                      </a:r>
                      <a:endParaRPr lang="cs-CZ" b="1" dirty="0"/>
                    </a:p>
                  </a:txBody>
                  <a:tcPr anchor="ctr"/>
                </a:tc>
                <a:tc>
                  <a:txBody>
                    <a:bodyPr/>
                    <a:lstStyle/>
                    <a:p>
                      <a:pPr lvl="0" algn="ctr">
                        <a:buNone/>
                      </a:pPr>
                      <a:r>
                        <a:rPr lang="cs-CZ" dirty="0"/>
                        <a:t>EASI </a:t>
                      </a:r>
                      <a:r>
                        <a:rPr lang="cs-CZ" b="1" dirty="0"/>
                        <a:t>5</a:t>
                      </a:r>
                      <a:r>
                        <a:rPr lang="cs-CZ" dirty="0"/>
                        <a:t> </a:t>
                      </a:r>
                    </a:p>
                  </a:txBody>
                  <a:tcPr anchor="ctr">
                    <a:solidFill>
                      <a:srgbClr val="92D050"/>
                    </a:solidFill>
                  </a:tcP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0000"/>
                    </a:solidFill>
                  </a:tcPr>
                </a:tc>
                <a:tc>
                  <a:txBody>
                    <a:bodyPr/>
                    <a:lstStyle/>
                    <a:p>
                      <a:pPr algn="ctr"/>
                      <a:r>
                        <a:rPr lang="cs-CZ" i="1" dirty="0"/>
                        <a:t>+6</a:t>
                      </a:r>
                    </a:p>
                  </a:txBody>
                  <a:tcPr anchor="ctr">
                    <a:solidFill>
                      <a:srgbClr val="FF0000"/>
                    </a:solidFill>
                  </a:tcPr>
                </a:tc>
                <a:tc>
                  <a:txBody>
                    <a:bodyPr/>
                    <a:lstStyle/>
                    <a:p>
                      <a:pPr algn="ctr"/>
                      <a:r>
                        <a:rPr lang="cs-CZ"/>
                        <a:t>4M</a:t>
                      </a:r>
                    </a:p>
                  </a:txBody>
                  <a:tcPr anchor="ctr"/>
                </a:tc>
                <a:tc>
                  <a:txBody>
                    <a:bodyPr/>
                    <a:lstStyle/>
                    <a:p>
                      <a:pPr lvl="0" algn="ctr">
                        <a:buNone/>
                      </a:pPr>
                      <a:r>
                        <a:rPr lang="cs-CZ" dirty="0"/>
                        <a:t>AB horší - 4m 2x AE, </a:t>
                      </a:r>
                      <a:r>
                        <a:rPr lang="cs-CZ" dirty="0" err="1"/>
                        <a:t>Eos</a:t>
                      </a:r>
                      <a:r>
                        <a:rPr lang="cs-CZ" dirty="0"/>
                        <a:t>, </a:t>
                      </a:r>
                      <a:r>
                        <a:rPr lang="cs-CZ" dirty="0" err="1"/>
                        <a:t>switch</a:t>
                      </a:r>
                      <a:r>
                        <a:rPr lang="cs-CZ" dirty="0"/>
                        <a:t> na </a:t>
                      </a:r>
                      <a:r>
                        <a:rPr lang="cs-CZ" dirty="0" err="1"/>
                        <a:t>benralizumab</a:t>
                      </a:r>
                      <a:endParaRPr lang="cs-CZ" dirty="0"/>
                    </a:p>
                  </a:txBody>
                  <a:tcPr anchor="ctr"/>
                </a:tc>
                <a:tc gridSpan="2">
                  <a:txBody>
                    <a:bodyPr/>
                    <a:lstStyle/>
                    <a:p>
                      <a:pPr lvl="0" algn="ctr">
                        <a:buNone/>
                      </a:pPr>
                      <a:r>
                        <a:rPr lang="cs-CZ" dirty="0"/>
                        <a:t>Neměla</a:t>
                      </a:r>
                      <a:r>
                        <a:rPr lang="cs-CZ" baseline="0" dirty="0"/>
                        <a:t> ekzém vůbec</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solidFill>
                            <a:schemeClr val="tx1"/>
                          </a:solidFill>
                          <a:effectLst>
                            <a:outerShdw blurRad="38100" dist="38100" dir="2700000" algn="tl">
                              <a:srgbClr val="000000">
                                <a:alpha val="43137"/>
                              </a:srgbClr>
                            </a:outerShdw>
                          </a:effectLst>
                        </a:rPr>
                        <a:t>+22 </a:t>
                      </a:r>
                      <a:r>
                        <a:rPr lang="cs-CZ" b="1" baseline="0" dirty="0">
                          <a:solidFill>
                            <a:schemeClr val="tx1"/>
                          </a:solidFill>
                          <a:effectLst>
                            <a:outerShdw blurRad="38100" dist="38100" dir="2700000" algn="tl">
                              <a:srgbClr val="000000">
                                <a:alpha val="43137"/>
                              </a:srgbClr>
                            </a:outerShdw>
                          </a:effectLst>
                        </a:rPr>
                        <a:t>!</a:t>
                      </a:r>
                      <a:endParaRPr lang="cs-CZ" b="1" dirty="0">
                        <a:solidFill>
                          <a:schemeClr val="tx1"/>
                        </a:solidFill>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b="1" dirty="0">
                          <a:solidFill>
                            <a:schemeClr val="tx1"/>
                          </a:solidFill>
                          <a:effectLst>
                            <a:outerShdw blurRad="38100" dist="38100" dir="2700000" algn="tl">
                              <a:srgbClr val="000000">
                                <a:alpha val="43137"/>
                              </a:srgbClr>
                            </a:outerShdw>
                          </a:effectLst>
                        </a:rPr>
                        <a:t>+6 !</a:t>
                      </a:r>
                    </a:p>
                  </a:txBody>
                  <a:tcPr anchor="ctr">
                    <a:solidFill>
                      <a:srgbClr val="92D050"/>
                    </a:solidFill>
                  </a:tcPr>
                </a:tc>
                <a:tc>
                  <a:txBody>
                    <a:bodyPr/>
                    <a:lstStyle/>
                    <a:p>
                      <a:pPr algn="ctr"/>
                      <a:r>
                        <a:rPr lang="cs-CZ" dirty="0"/>
                        <a:t>11M</a:t>
                      </a:r>
                    </a:p>
                  </a:txBody>
                  <a:tcPr anchor="ctr"/>
                </a:tc>
                <a:tc>
                  <a:txBody>
                    <a:bodyPr/>
                    <a:lstStyle/>
                    <a:p>
                      <a:pPr lvl="0" algn="ctr">
                        <a:buNone/>
                      </a:pPr>
                      <a:r>
                        <a:rPr lang="cs-CZ" b="1" dirty="0"/>
                        <a:t>AB výrazně lepší, ↓noční</a:t>
                      </a:r>
                      <a:r>
                        <a:rPr lang="cs-CZ" b="1" baseline="0" dirty="0"/>
                        <a:t> dušnosti, </a:t>
                      </a:r>
                      <a:r>
                        <a:rPr lang="cs-CZ" b="1"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785934743"/>
                  </a:ext>
                </a:extLst>
              </a:tr>
              <a:tr h="531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C000"/>
                    </a:solidFill>
                  </a:tcPr>
                </a:tc>
                <a:tc>
                  <a:txBody>
                    <a:bodyPr/>
                    <a:lstStyle/>
                    <a:p>
                      <a:pPr algn="ctr"/>
                      <a:r>
                        <a:rPr lang="cs-CZ" dirty="0"/>
                        <a:t>0</a:t>
                      </a:r>
                    </a:p>
                  </a:txBody>
                  <a:tcPr anchor="ctr">
                    <a:solidFill>
                      <a:srgbClr val="FFC000"/>
                    </a:solidFill>
                  </a:tcPr>
                </a:tc>
                <a:tc>
                  <a:txBody>
                    <a:bodyPr/>
                    <a:lstStyle/>
                    <a:p>
                      <a:pPr algn="ctr"/>
                      <a:r>
                        <a:rPr lang="cs-CZ"/>
                        <a:t>12 M</a:t>
                      </a:r>
                    </a:p>
                  </a:txBody>
                  <a:tcPr anchor="ctr"/>
                </a:tc>
                <a:tc>
                  <a:txBody>
                    <a:bodyPr/>
                    <a:lstStyle/>
                    <a:p>
                      <a:pPr lvl="0" algn="ctr">
                        <a:buNone/>
                      </a:pPr>
                      <a:r>
                        <a:rPr lang="cs-CZ" dirty="0"/>
                        <a:t>AB mírně lepší, </a:t>
                      </a:r>
                      <a:r>
                        <a:rPr lang="cs-CZ" b="1" dirty="0"/>
                        <a:t>méně AE</a:t>
                      </a:r>
                      <a:r>
                        <a:rPr lang="cs-CZ" dirty="0"/>
                        <a:t> než na OMA,</a:t>
                      </a:r>
                      <a:r>
                        <a:rPr lang="cs-CZ" baseline="0" dirty="0"/>
                        <a:t> méně </a:t>
                      </a:r>
                      <a:r>
                        <a:rPr lang="cs-CZ"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+36% !</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 </a:t>
                      </a:r>
                      <a:r>
                        <a:rPr lang="cs-CZ" b="1" baseline="0" dirty="0">
                          <a:effectLst>
                            <a:outerShdw blurRad="38100" dist="38100" dir="2700000" algn="tl">
                              <a:srgbClr val="000000">
                                <a:alpha val="43137"/>
                              </a:srgbClr>
                            </a:outerShdw>
                          </a:effectLst>
                        </a:rPr>
                        <a:t>!</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18 M</a:t>
                      </a:r>
                    </a:p>
                  </a:txBody>
                  <a:tcPr anchor="ctr"/>
                </a:tc>
                <a:tc>
                  <a:txBody>
                    <a:bodyPr/>
                    <a:lstStyle/>
                    <a:p>
                      <a:pPr lvl="0" algn="ctr">
                        <a:buNone/>
                      </a:pPr>
                      <a:r>
                        <a:rPr lang="cs-CZ" b="1" dirty="0"/>
                        <a:t>AB výrazně lepší,</a:t>
                      </a:r>
                      <a:r>
                        <a:rPr lang="cs-CZ" b="1" baseline="0" dirty="0"/>
                        <a:t> ACT 18, ne AE, menší námah. dušnost</a:t>
                      </a:r>
                      <a:endParaRPr lang="cs-CZ" b="1" dirty="0"/>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+25%!</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21</a:t>
                      </a:r>
                      <a:r>
                        <a:rPr lang="cs-CZ" baseline="0" dirty="0"/>
                        <a:t> M</a:t>
                      </a:r>
                      <a:endParaRPr lang="cs-CZ" dirty="0"/>
                    </a:p>
                  </a:txBody>
                  <a:tcPr anchor="ctr"/>
                </a:tc>
                <a:tc>
                  <a:txBody>
                    <a:bodyPr/>
                    <a:lstStyle/>
                    <a:p>
                      <a:pPr lvl="0" algn="ctr">
                        <a:buNone/>
                      </a:pPr>
                      <a:r>
                        <a:rPr lang="cs-CZ" b="1" dirty="0"/>
                        <a:t>AB lepší,</a:t>
                      </a:r>
                      <a:r>
                        <a:rPr lang="cs-CZ" b="1" baseline="0" dirty="0"/>
                        <a:t> vymizely exacerbace, snížení SABA</a:t>
                      </a:r>
                      <a:endParaRPr lang="cs-CZ" b="1" dirty="0"/>
                    </a:p>
                  </a:txBody>
                  <a:tcPr anchor="ctr"/>
                </a:tc>
                <a:tc gridSpan="2">
                  <a:txBody>
                    <a:bodyPr/>
                    <a:lstStyle/>
                    <a:p>
                      <a:pPr lvl="0" algn="ctr">
                        <a:buNone/>
                      </a:pPr>
                      <a:r>
                        <a:rPr lang="cs-CZ" dirty="0"/>
                        <a:t>Kompletní</a:t>
                      </a:r>
                      <a:r>
                        <a:rPr lang="cs-CZ" baseline="0" dirty="0"/>
                        <a:t> remise</a:t>
                      </a:r>
                      <a:endParaRPr lang="cs-CZ" dirty="0"/>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ANO</a:t>
                      </a:r>
                    </a:p>
                  </a:txBody>
                  <a:tcPr anchor="ctr"/>
                </a:tc>
                <a:tc>
                  <a:txBody>
                    <a:bodyPr/>
                    <a:lstStyle/>
                    <a:p>
                      <a:pPr lvl="0" algn="ctr">
                        <a:buNone/>
                      </a:pPr>
                      <a:r>
                        <a:rPr lang="cs-CZ" b="1" dirty="0">
                          <a:effectLst>
                            <a:outerShdw blurRad="38100" dist="38100" dir="2700000" algn="tl">
                              <a:srgbClr val="000000">
                                <a:alpha val="43137"/>
                              </a:srgbClr>
                            </a:outerShdw>
                          </a:effectLst>
                        </a:rPr>
                        <a:t>+6%</a:t>
                      </a:r>
                    </a:p>
                  </a:txBody>
                  <a:tcPr anchor="ctr">
                    <a:solidFill>
                      <a:srgbClr val="92D050"/>
                    </a:solidFill>
                  </a:tcPr>
                </a:tc>
                <a:tc>
                  <a:txBody>
                    <a:bodyPr/>
                    <a:lstStyle/>
                    <a:p>
                      <a:pPr lvl="0" algn="ctr">
                        <a:buNone/>
                      </a:pPr>
                      <a:r>
                        <a:rPr lang="cs-CZ" b="1" dirty="0">
                          <a:effectLst>
                            <a:outerShdw blurRad="38100" dist="38100" dir="2700000" algn="tl">
                              <a:srgbClr val="000000">
                                <a:alpha val="43137"/>
                              </a:srgbClr>
                            </a:outerShdw>
                          </a:effectLst>
                        </a:rPr>
                        <a:t>+5</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lvl="0" algn="ctr">
                        <a:buNone/>
                      </a:pPr>
                      <a:r>
                        <a:rPr lang="cs-CZ" dirty="0"/>
                        <a:t>15 M</a:t>
                      </a:r>
                    </a:p>
                  </a:txBody>
                  <a:tcPr anchor="ctr"/>
                </a:tc>
                <a:tc>
                  <a:txBody>
                    <a:bodyPr/>
                    <a:lstStyle/>
                    <a:p>
                      <a:pPr lvl="0" algn="ctr">
                        <a:buNone/>
                      </a:pPr>
                      <a:r>
                        <a:rPr lang="cs-CZ" dirty="0"/>
                        <a:t>AB</a:t>
                      </a:r>
                      <a:r>
                        <a:rPr lang="cs-CZ" baseline="0" dirty="0"/>
                        <a:t> výrazně lepší, ACT nad 20, nejsou AE, lepší než OMA</a:t>
                      </a:r>
                      <a:endParaRPr lang="cs-CZ" dirty="0"/>
                    </a:p>
                  </a:txBody>
                  <a:tcPr anchor="ctr"/>
                </a:tc>
                <a:tc gridSpan="2">
                  <a:txBody>
                    <a:bodyPr/>
                    <a:lstStyle/>
                    <a:p>
                      <a:pPr lvl="0" algn="ctr">
                        <a:buNone/>
                      </a:pPr>
                      <a:r>
                        <a:rPr lang="cs-CZ" dirty="0"/>
                        <a:t>Minimální</a:t>
                      </a:r>
                      <a:r>
                        <a:rPr lang="cs-CZ" baseline="0" dirty="0"/>
                        <a:t> ekzém před i při léčbě</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1447334687"/>
                  </a:ext>
                </a:extLst>
              </a:tr>
            </a:tbl>
          </a:graphicData>
        </a:graphic>
      </p:graphicFrame>
      <p:sp>
        <p:nvSpPr>
          <p:cNvPr id="6" name="Pěticípá hvězda 5"/>
          <p:cNvSpPr/>
          <p:nvPr/>
        </p:nvSpPr>
        <p:spPr>
          <a:xfrm rot="20197132">
            <a:off x="11481982" y="5955454"/>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
        <p:nvSpPr>
          <p:cNvPr id="3" name="Obdélník 2"/>
          <p:cNvSpPr/>
          <p:nvPr/>
        </p:nvSpPr>
        <p:spPr>
          <a:xfrm>
            <a:off x="216331" y="2716040"/>
            <a:ext cx="11453586" cy="624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216331" y="3991577"/>
            <a:ext cx="11453586" cy="624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114052" y="2124558"/>
            <a:ext cx="11453586" cy="624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65191" y="1519250"/>
            <a:ext cx="11453586" cy="624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Pěticípá hvězda 4"/>
          <p:cNvSpPr/>
          <p:nvPr/>
        </p:nvSpPr>
        <p:spPr>
          <a:xfrm rot="20197132">
            <a:off x="11399278" y="4104986"/>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57358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Efekt na astma </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nvPr>
        </p:nvGraphicFramePr>
        <p:xfrm>
          <a:off x="216331" y="1120829"/>
          <a:ext cx="11351307" cy="5424833"/>
        </p:xfrm>
        <a:graphic>
          <a:graphicData uri="http://schemas.openxmlformats.org/drawingml/2006/table">
            <a:tbl>
              <a:tblPr firstRow="1" bandRow="1">
                <a:tableStyleId>{5C22544A-7EE6-4342-B048-85BDC9FD1C3A}</a:tableStyleId>
              </a:tblPr>
              <a:tblGrid>
                <a:gridCol w="637583">
                  <a:extLst>
                    <a:ext uri="{9D8B030D-6E8A-4147-A177-3AD203B41FA5}">
                      <a16:colId xmlns:a16="http://schemas.microsoft.com/office/drawing/2014/main" val="3950478504"/>
                    </a:ext>
                  </a:extLst>
                </a:gridCol>
                <a:gridCol w="1110353">
                  <a:extLst>
                    <a:ext uri="{9D8B030D-6E8A-4147-A177-3AD203B41FA5}">
                      <a16:colId xmlns:a16="http://schemas.microsoft.com/office/drawing/2014/main" val="1166029877"/>
                    </a:ext>
                  </a:extLst>
                </a:gridCol>
                <a:gridCol w="837596">
                  <a:extLst>
                    <a:ext uri="{9D8B030D-6E8A-4147-A177-3AD203B41FA5}">
                      <a16:colId xmlns:a16="http://schemas.microsoft.com/office/drawing/2014/main" val="3156174601"/>
                    </a:ext>
                  </a:extLst>
                </a:gridCol>
                <a:gridCol w="973975">
                  <a:extLst>
                    <a:ext uri="{9D8B030D-6E8A-4147-A177-3AD203B41FA5}">
                      <a16:colId xmlns:a16="http://schemas.microsoft.com/office/drawing/2014/main" val="1515742272"/>
                    </a:ext>
                  </a:extLst>
                </a:gridCol>
                <a:gridCol w="973975">
                  <a:extLst>
                    <a:ext uri="{9D8B030D-6E8A-4147-A177-3AD203B41FA5}">
                      <a16:colId xmlns:a16="http://schemas.microsoft.com/office/drawing/2014/main" val="3569798661"/>
                    </a:ext>
                  </a:extLst>
                </a:gridCol>
                <a:gridCol w="973975">
                  <a:extLst>
                    <a:ext uri="{9D8B030D-6E8A-4147-A177-3AD203B41FA5}">
                      <a16:colId xmlns:a16="http://schemas.microsoft.com/office/drawing/2014/main" val="323019117"/>
                    </a:ext>
                  </a:extLst>
                </a:gridCol>
                <a:gridCol w="973975">
                  <a:extLst>
                    <a:ext uri="{9D8B030D-6E8A-4147-A177-3AD203B41FA5}">
                      <a16:colId xmlns:a16="http://schemas.microsoft.com/office/drawing/2014/main" val="1889594432"/>
                    </a:ext>
                  </a:extLst>
                </a:gridCol>
                <a:gridCol w="2921925">
                  <a:extLst>
                    <a:ext uri="{9D8B030D-6E8A-4147-A177-3AD203B41FA5}">
                      <a16:colId xmlns:a16="http://schemas.microsoft.com/office/drawing/2014/main" val="391986984"/>
                    </a:ext>
                  </a:extLst>
                </a:gridCol>
                <a:gridCol w="973975">
                  <a:extLst>
                    <a:ext uri="{9D8B030D-6E8A-4147-A177-3AD203B41FA5}">
                      <a16:colId xmlns:a16="http://schemas.microsoft.com/office/drawing/2014/main" val="127248500"/>
                    </a:ext>
                  </a:extLst>
                </a:gridCol>
                <a:gridCol w="973975">
                  <a:extLst>
                    <a:ext uri="{9D8B030D-6E8A-4147-A177-3AD203B41FA5}">
                      <a16:colId xmlns:a16="http://schemas.microsoft.com/office/drawing/2014/main" val="2014222489"/>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dirty="0"/>
                        <a:t>Sex</a:t>
                      </a:r>
                    </a:p>
                  </a:txBody>
                  <a:tcPr/>
                </a:tc>
                <a:tc>
                  <a:txBody>
                    <a:bodyPr/>
                    <a:lstStyle/>
                    <a:p>
                      <a:pPr algn="ctr"/>
                      <a:r>
                        <a:rPr lang="cs-CZ" dirty="0"/>
                        <a:t>OCS/AE</a:t>
                      </a:r>
                    </a:p>
                  </a:txBody>
                  <a:tcPr/>
                </a:tc>
                <a:tc>
                  <a:txBody>
                    <a:bodyPr/>
                    <a:lstStyle/>
                    <a:p>
                      <a:pPr algn="ctr"/>
                      <a:r>
                        <a:rPr lang="cs-CZ"/>
                        <a:t>FEV1</a:t>
                      </a:r>
                    </a:p>
                  </a:txBody>
                  <a:tcPr/>
                </a:tc>
                <a:tc>
                  <a:txBody>
                    <a:bodyPr/>
                    <a:lstStyle/>
                    <a:p>
                      <a:pPr algn="ctr"/>
                      <a:r>
                        <a:rPr lang="cs-CZ"/>
                        <a:t>ACT</a:t>
                      </a:r>
                    </a:p>
                  </a:txBody>
                  <a:tcPr/>
                </a:tc>
                <a:tc>
                  <a:txBody>
                    <a:bodyPr/>
                    <a:lstStyle/>
                    <a:p>
                      <a:pPr lvl="0" algn="ctr">
                        <a:buNone/>
                      </a:pPr>
                      <a:r>
                        <a:rPr lang="cs-CZ"/>
                        <a:t>Délka</a:t>
                      </a:r>
                      <a:endParaRPr lang="cs-CZ" err="1"/>
                    </a:p>
                  </a:txBody>
                  <a:tcPr/>
                </a:tc>
                <a:tc>
                  <a:txBody>
                    <a:bodyPr/>
                    <a:lstStyle/>
                    <a:p>
                      <a:pPr lvl="0" algn="ctr">
                        <a:buNone/>
                      </a:pPr>
                      <a:r>
                        <a:rPr lang="cs-CZ" dirty="0"/>
                        <a:t>Efekt na astma </a:t>
                      </a:r>
                    </a:p>
                  </a:txBody>
                  <a:tcPr/>
                </a:tc>
                <a:tc gridSpan="2">
                  <a:txBody>
                    <a:bodyPr/>
                    <a:lstStyle/>
                    <a:p>
                      <a:pPr lvl="0" algn="ctr">
                        <a:buNone/>
                      </a:pPr>
                      <a:r>
                        <a:rPr lang="cs-CZ" dirty="0"/>
                        <a:t>Efekt na ekzém</a:t>
                      </a:r>
                    </a:p>
                  </a:txBody>
                  <a:tcPr/>
                </a:tc>
                <a:tc hMerge="1">
                  <a:txBody>
                    <a:bodyPr/>
                    <a:lstStyle/>
                    <a:p>
                      <a:pPr lvl="0" algn="ctr">
                        <a:buNone/>
                      </a:pPr>
                      <a:endParaRPr lang="cs-CZ" dirty="0"/>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a:t>Kožní</a:t>
                      </a:r>
                    </a:p>
                  </a:txBody>
                  <a:tcPr anchor="ctr"/>
                </a:tc>
                <a:tc>
                  <a:txBody>
                    <a:bodyPr/>
                    <a:lstStyle/>
                    <a:p>
                      <a:pPr algn="ctr"/>
                      <a:r>
                        <a:rPr lang="cs-CZ"/>
                        <a:t>M</a:t>
                      </a:r>
                    </a:p>
                  </a:txBody>
                  <a:tcPr anchor="ctr"/>
                </a:tc>
                <a:tc>
                  <a:txBody>
                    <a:bodyPr/>
                    <a:lstStyle/>
                    <a:p>
                      <a:pPr algn="ctr"/>
                      <a:r>
                        <a:rPr lang="cs-CZ"/>
                        <a:t>ANO</a:t>
                      </a:r>
                    </a:p>
                  </a:txBody>
                  <a:tcPr anchor="ctr"/>
                </a:tc>
                <a:tc>
                  <a:txBody>
                    <a:bodyPr/>
                    <a:lstStyle/>
                    <a:p>
                      <a:pPr algn="ctr"/>
                      <a:r>
                        <a:rPr lang="cs-CZ" dirty="0"/>
                        <a:t>-5%</a:t>
                      </a:r>
                    </a:p>
                  </a:txBody>
                  <a:tcPr anchor="ctr">
                    <a:solidFill>
                      <a:srgbClr val="FFC000"/>
                    </a:solidFill>
                  </a:tcPr>
                </a:tc>
                <a:tc>
                  <a:txBody>
                    <a:bodyPr/>
                    <a:lstStyle/>
                    <a:p>
                      <a:pPr algn="ctr"/>
                      <a:r>
                        <a:rPr lang="cs-CZ" i="1" dirty="0"/>
                        <a:t>0</a:t>
                      </a:r>
                    </a:p>
                  </a:txBody>
                  <a:tcPr anchor="ctr">
                    <a:solidFill>
                      <a:srgbClr val="FFC000"/>
                    </a:solidFill>
                  </a:tcPr>
                </a:tc>
                <a:tc>
                  <a:txBody>
                    <a:bodyPr/>
                    <a:lstStyle/>
                    <a:p>
                      <a:pPr algn="ctr"/>
                      <a:r>
                        <a:rPr lang="cs-CZ"/>
                        <a:t>20 M</a:t>
                      </a:r>
                    </a:p>
                  </a:txBody>
                  <a:tcPr anchor="ctr"/>
                </a:tc>
                <a:tc>
                  <a:txBody>
                    <a:bodyPr/>
                    <a:lstStyle/>
                    <a:p>
                      <a:pPr lvl="0" algn="ctr">
                        <a:buNone/>
                      </a:pPr>
                      <a:r>
                        <a:rPr lang="cs-CZ" dirty="0"/>
                        <a:t>AB +/- OCS, ekzém SUPER</a:t>
                      </a:r>
                    </a:p>
                  </a:txBody>
                  <a:tcPr anchor="ctr"/>
                </a:tc>
                <a:tc>
                  <a:txBody>
                    <a:bodyPr/>
                    <a:lstStyle/>
                    <a:p>
                      <a:pPr lvl="0" algn="ctr">
                        <a:buNone/>
                      </a:pPr>
                      <a:r>
                        <a:rPr lang="cs-CZ" dirty="0"/>
                        <a:t>EASI</a:t>
                      </a:r>
                      <a:r>
                        <a:rPr lang="cs-CZ" baseline="0" dirty="0"/>
                        <a:t> </a:t>
                      </a:r>
                      <a:r>
                        <a:rPr lang="cs-CZ" b="1" baseline="0" dirty="0"/>
                        <a:t>32</a:t>
                      </a:r>
                      <a:endParaRPr lang="cs-CZ" b="1" dirty="0"/>
                    </a:p>
                  </a:txBody>
                  <a:tcPr anchor="ctr"/>
                </a:tc>
                <a:tc>
                  <a:txBody>
                    <a:bodyPr/>
                    <a:lstStyle/>
                    <a:p>
                      <a:pPr lvl="0" algn="ctr">
                        <a:buNone/>
                      </a:pPr>
                      <a:r>
                        <a:rPr lang="cs-CZ" dirty="0"/>
                        <a:t>EASI </a:t>
                      </a:r>
                      <a:r>
                        <a:rPr lang="cs-CZ" b="1" dirty="0"/>
                        <a:t>9</a:t>
                      </a:r>
                    </a:p>
                  </a:txBody>
                  <a:tcPr anchor="ctr">
                    <a:solidFill>
                      <a:srgbClr val="92D050"/>
                    </a:solidFill>
                  </a:tcP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+5%</a:t>
                      </a:r>
                    </a:p>
                  </a:txBody>
                  <a:tcPr anchor="ctr">
                    <a:solidFill>
                      <a:srgbClr val="FFC000"/>
                    </a:solidFill>
                  </a:tcPr>
                </a:tc>
                <a:tc>
                  <a:txBody>
                    <a:bodyPr/>
                    <a:lstStyle/>
                    <a:p>
                      <a:pPr algn="ctr"/>
                      <a:r>
                        <a:rPr lang="cs-CZ" dirty="0"/>
                        <a:t>-4</a:t>
                      </a:r>
                    </a:p>
                  </a:txBody>
                  <a:tcPr anchor="ctr">
                    <a:solidFill>
                      <a:srgbClr val="FFC000"/>
                    </a:solidFill>
                  </a:tcPr>
                </a:tc>
                <a:tc>
                  <a:txBody>
                    <a:bodyPr/>
                    <a:lstStyle/>
                    <a:p>
                      <a:pPr algn="ctr"/>
                      <a:r>
                        <a:rPr lang="cs-CZ" dirty="0"/>
                        <a:t>12 M</a:t>
                      </a:r>
                    </a:p>
                  </a:txBody>
                  <a:tcPr anchor="ctr"/>
                </a:tc>
                <a:tc>
                  <a:txBody>
                    <a:bodyPr/>
                    <a:lstStyle/>
                    <a:p>
                      <a:pPr lvl="0" algn="ctr">
                        <a:buNone/>
                      </a:pPr>
                      <a:r>
                        <a:rPr lang="cs-CZ" i="0" dirty="0"/>
                        <a:t>AB bez</a:t>
                      </a:r>
                      <a:r>
                        <a:rPr lang="cs-CZ" i="0" baseline="0" dirty="0"/>
                        <a:t>e změn</a:t>
                      </a:r>
                      <a:endParaRPr lang="cs-CZ" i="0" dirty="0"/>
                    </a:p>
                  </a:txBody>
                  <a:tcPr anchor="ctr"/>
                </a:tc>
                <a:tc>
                  <a:txBody>
                    <a:bodyPr/>
                    <a:lstStyle/>
                    <a:p>
                      <a:pPr lvl="0" algn="ctr">
                        <a:buNone/>
                      </a:pPr>
                      <a:r>
                        <a:rPr lang="cs-CZ" dirty="0"/>
                        <a:t>EASI</a:t>
                      </a:r>
                      <a:r>
                        <a:rPr lang="cs-CZ" baseline="0" dirty="0"/>
                        <a:t> </a:t>
                      </a:r>
                      <a:r>
                        <a:rPr lang="cs-CZ" b="1" baseline="0" dirty="0"/>
                        <a:t>17</a:t>
                      </a:r>
                      <a:endParaRPr lang="cs-CZ" b="1" dirty="0"/>
                    </a:p>
                  </a:txBody>
                  <a:tcPr anchor="ctr"/>
                </a:tc>
                <a:tc>
                  <a:txBody>
                    <a:bodyPr/>
                    <a:lstStyle/>
                    <a:p>
                      <a:pPr lvl="0" algn="ctr">
                        <a:buNone/>
                      </a:pPr>
                      <a:r>
                        <a:rPr lang="cs-CZ" dirty="0"/>
                        <a:t>EASI </a:t>
                      </a:r>
                      <a:r>
                        <a:rPr lang="cs-CZ" b="1" dirty="0"/>
                        <a:t>5</a:t>
                      </a:r>
                      <a:r>
                        <a:rPr lang="cs-CZ" dirty="0"/>
                        <a:t> </a:t>
                      </a:r>
                    </a:p>
                  </a:txBody>
                  <a:tcPr anchor="ctr">
                    <a:solidFill>
                      <a:srgbClr val="92D050"/>
                    </a:solidFill>
                  </a:tcP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0000"/>
                    </a:solidFill>
                  </a:tcPr>
                </a:tc>
                <a:tc>
                  <a:txBody>
                    <a:bodyPr/>
                    <a:lstStyle/>
                    <a:p>
                      <a:pPr algn="ctr"/>
                      <a:r>
                        <a:rPr lang="cs-CZ" i="1" dirty="0"/>
                        <a:t>+6</a:t>
                      </a:r>
                    </a:p>
                  </a:txBody>
                  <a:tcPr anchor="ctr">
                    <a:solidFill>
                      <a:srgbClr val="FF0000"/>
                    </a:solidFill>
                  </a:tcPr>
                </a:tc>
                <a:tc>
                  <a:txBody>
                    <a:bodyPr/>
                    <a:lstStyle/>
                    <a:p>
                      <a:pPr algn="ctr"/>
                      <a:r>
                        <a:rPr lang="cs-CZ"/>
                        <a:t>4M</a:t>
                      </a:r>
                    </a:p>
                  </a:txBody>
                  <a:tcPr anchor="ctr"/>
                </a:tc>
                <a:tc>
                  <a:txBody>
                    <a:bodyPr/>
                    <a:lstStyle/>
                    <a:p>
                      <a:pPr lvl="0" algn="ctr">
                        <a:buNone/>
                      </a:pPr>
                      <a:r>
                        <a:rPr lang="cs-CZ" dirty="0"/>
                        <a:t>AB horší - 4m 2x AE, </a:t>
                      </a:r>
                      <a:r>
                        <a:rPr lang="cs-CZ" dirty="0" err="1"/>
                        <a:t>Eos</a:t>
                      </a:r>
                      <a:r>
                        <a:rPr lang="cs-CZ" dirty="0"/>
                        <a:t>, </a:t>
                      </a:r>
                      <a:r>
                        <a:rPr lang="cs-CZ" dirty="0" err="1"/>
                        <a:t>switch</a:t>
                      </a:r>
                      <a:r>
                        <a:rPr lang="cs-CZ" dirty="0"/>
                        <a:t> na </a:t>
                      </a:r>
                      <a:r>
                        <a:rPr lang="cs-CZ" dirty="0" err="1"/>
                        <a:t>benralizumab</a:t>
                      </a:r>
                      <a:endParaRPr lang="cs-CZ" dirty="0"/>
                    </a:p>
                  </a:txBody>
                  <a:tcPr anchor="ctr"/>
                </a:tc>
                <a:tc gridSpan="2">
                  <a:txBody>
                    <a:bodyPr/>
                    <a:lstStyle/>
                    <a:p>
                      <a:pPr lvl="0" algn="ctr">
                        <a:buNone/>
                      </a:pPr>
                      <a:r>
                        <a:rPr lang="cs-CZ" dirty="0"/>
                        <a:t>Neměla</a:t>
                      </a:r>
                      <a:r>
                        <a:rPr lang="cs-CZ" baseline="0" dirty="0"/>
                        <a:t> ekzém vůbec</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solidFill>
                            <a:schemeClr val="tx1"/>
                          </a:solidFill>
                          <a:effectLst>
                            <a:outerShdw blurRad="38100" dist="38100" dir="2700000" algn="tl">
                              <a:srgbClr val="000000">
                                <a:alpha val="43137"/>
                              </a:srgbClr>
                            </a:outerShdw>
                          </a:effectLst>
                        </a:rPr>
                        <a:t>+22 </a:t>
                      </a:r>
                      <a:r>
                        <a:rPr lang="cs-CZ" b="1" baseline="0" dirty="0">
                          <a:solidFill>
                            <a:schemeClr val="tx1"/>
                          </a:solidFill>
                          <a:effectLst>
                            <a:outerShdw blurRad="38100" dist="38100" dir="2700000" algn="tl">
                              <a:srgbClr val="000000">
                                <a:alpha val="43137"/>
                              </a:srgbClr>
                            </a:outerShdw>
                          </a:effectLst>
                        </a:rPr>
                        <a:t>!</a:t>
                      </a:r>
                      <a:endParaRPr lang="cs-CZ" b="1" dirty="0">
                        <a:solidFill>
                          <a:schemeClr val="tx1"/>
                        </a:solidFill>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b="1" dirty="0">
                          <a:solidFill>
                            <a:schemeClr val="tx1"/>
                          </a:solidFill>
                          <a:effectLst>
                            <a:outerShdw blurRad="38100" dist="38100" dir="2700000" algn="tl">
                              <a:srgbClr val="000000">
                                <a:alpha val="43137"/>
                              </a:srgbClr>
                            </a:outerShdw>
                          </a:effectLst>
                        </a:rPr>
                        <a:t>+6 !</a:t>
                      </a:r>
                    </a:p>
                  </a:txBody>
                  <a:tcPr anchor="ctr">
                    <a:solidFill>
                      <a:srgbClr val="92D050"/>
                    </a:solidFill>
                  </a:tcPr>
                </a:tc>
                <a:tc>
                  <a:txBody>
                    <a:bodyPr/>
                    <a:lstStyle/>
                    <a:p>
                      <a:pPr algn="ctr"/>
                      <a:r>
                        <a:rPr lang="cs-CZ" dirty="0"/>
                        <a:t>11M</a:t>
                      </a:r>
                    </a:p>
                  </a:txBody>
                  <a:tcPr anchor="ctr"/>
                </a:tc>
                <a:tc>
                  <a:txBody>
                    <a:bodyPr/>
                    <a:lstStyle/>
                    <a:p>
                      <a:pPr lvl="0" algn="ctr">
                        <a:buNone/>
                      </a:pPr>
                      <a:r>
                        <a:rPr lang="cs-CZ" b="1" dirty="0"/>
                        <a:t>AB výrazně lepší, ↓noční</a:t>
                      </a:r>
                      <a:r>
                        <a:rPr lang="cs-CZ" b="1" baseline="0" dirty="0"/>
                        <a:t> dušnosti, </a:t>
                      </a:r>
                      <a:r>
                        <a:rPr lang="cs-CZ" b="1"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785934743"/>
                  </a:ext>
                </a:extLst>
              </a:tr>
              <a:tr h="531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C000"/>
                    </a:solidFill>
                  </a:tcPr>
                </a:tc>
                <a:tc>
                  <a:txBody>
                    <a:bodyPr/>
                    <a:lstStyle/>
                    <a:p>
                      <a:pPr algn="ctr"/>
                      <a:r>
                        <a:rPr lang="cs-CZ" dirty="0"/>
                        <a:t>0</a:t>
                      </a:r>
                    </a:p>
                  </a:txBody>
                  <a:tcPr anchor="ctr">
                    <a:solidFill>
                      <a:srgbClr val="FFC000"/>
                    </a:solidFill>
                  </a:tcPr>
                </a:tc>
                <a:tc>
                  <a:txBody>
                    <a:bodyPr/>
                    <a:lstStyle/>
                    <a:p>
                      <a:pPr algn="ctr"/>
                      <a:r>
                        <a:rPr lang="cs-CZ"/>
                        <a:t>12 M</a:t>
                      </a:r>
                    </a:p>
                  </a:txBody>
                  <a:tcPr anchor="ctr"/>
                </a:tc>
                <a:tc>
                  <a:txBody>
                    <a:bodyPr/>
                    <a:lstStyle/>
                    <a:p>
                      <a:pPr lvl="0" algn="ctr">
                        <a:buNone/>
                      </a:pPr>
                      <a:r>
                        <a:rPr lang="cs-CZ" dirty="0"/>
                        <a:t>AB mírně lepší, </a:t>
                      </a:r>
                      <a:r>
                        <a:rPr lang="cs-CZ" b="1" dirty="0"/>
                        <a:t>méně AE</a:t>
                      </a:r>
                      <a:r>
                        <a:rPr lang="cs-CZ" dirty="0"/>
                        <a:t> než na OMA,</a:t>
                      </a:r>
                      <a:r>
                        <a:rPr lang="cs-CZ" baseline="0" dirty="0"/>
                        <a:t> méně </a:t>
                      </a:r>
                      <a:r>
                        <a:rPr lang="cs-CZ"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+36% !</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 </a:t>
                      </a:r>
                      <a:r>
                        <a:rPr lang="cs-CZ" b="1" baseline="0" dirty="0">
                          <a:effectLst>
                            <a:outerShdw blurRad="38100" dist="38100" dir="2700000" algn="tl">
                              <a:srgbClr val="000000">
                                <a:alpha val="43137"/>
                              </a:srgbClr>
                            </a:outerShdw>
                          </a:effectLst>
                        </a:rPr>
                        <a:t>!</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18 M</a:t>
                      </a:r>
                    </a:p>
                  </a:txBody>
                  <a:tcPr anchor="ctr"/>
                </a:tc>
                <a:tc>
                  <a:txBody>
                    <a:bodyPr/>
                    <a:lstStyle/>
                    <a:p>
                      <a:pPr lvl="0" algn="ctr">
                        <a:buNone/>
                      </a:pPr>
                      <a:r>
                        <a:rPr lang="cs-CZ" b="1" dirty="0"/>
                        <a:t>AB výrazně lepší,</a:t>
                      </a:r>
                      <a:r>
                        <a:rPr lang="cs-CZ" b="1" baseline="0" dirty="0"/>
                        <a:t> ACT 18, ne AE, menší námah. dušnost</a:t>
                      </a:r>
                      <a:endParaRPr lang="cs-CZ" b="1" dirty="0"/>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+25%!</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21</a:t>
                      </a:r>
                      <a:r>
                        <a:rPr lang="cs-CZ" baseline="0" dirty="0"/>
                        <a:t> M</a:t>
                      </a:r>
                      <a:endParaRPr lang="cs-CZ" dirty="0"/>
                    </a:p>
                  </a:txBody>
                  <a:tcPr anchor="ctr"/>
                </a:tc>
                <a:tc>
                  <a:txBody>
                    <a:bodyPr/>
                    <a:lstStyle/>
                    <a:p>
                      <a:pPr lvl="0" algn="ctr">
                        <a:buNone/>
                      </a:pPr>
                      <a:r>
                        <a:rPr lang="cs-CZ" b="1" dirty="0"/>
                        <a:t>AB lepší,</a:t>
                      </a:r>
                      <a:r>
                        <a:rPr lang="cs-CZ" b="1" baseline="0" dirty="0"/>
                        <a:t> vymizely exacerbace, snížení SABA</a:t>
                      </a:r>
                      <a:endParaRPr lang="cs-CZ" b="1" dirty="0"/>
                    </a:p>
                  </a:txBody>
                  <a:tcPr anchor="ctr"/>
                </a:tc>
                <a:tc gridSpan="2">
                  <a:txBody>
                    <a:bodyPr/>
                    <a:lstStyle/>
                    <a:p>
                      <a:pPr lvl="0" algn="ctr">
                        <a:buNone/>
                      </a:pPr>
                      <a:r>
                        <a:rPr lang="cs-CZ" dirty="0"/>
                        <a:t>Kompletní</a:t>
                      </a:r>
                      <a:r>
                        <a:rPr lang="cs-CZ" baseline="0" dirty="0"/>
                        <a:t> remise</a:t>
                      </a:r>
                      <a:endParaRPr lang="cs-CZ" dirty="0"/>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ANO</a:t>
                      </a:r>
                    </a:p>
                  </a:txBody>
                  <a:tcPr anchor="ctr"/>
                </a:tc>
                <a:tc>
                  <a:txBody>
                    <a:bodyPr/>
                    <a:lstStyle/>
                    <a:p>
                      <a:pPr lvl="0" algn="ctr">
                        <a:buNone/>
                      </a:pPr>
                      <a:r>
                        <a:rPr lang="cs-CZ" b="1" dirty="0">
                          <a:effectLst>
                            <a:outerShdw blurRad="38100" dist="38100" dir="2700000" algn="tl">
                              <a:srgbClr val="000000">
                                <a:alpha val="43137"/>
                              </a:srgbClr>
                            </a:outerShdw>
                          </a:effectLst>
                        </a:rPr>
                        <a:t>+6%</a:t>
                      </a:r>
                    </a:p>
                  </a:txBody>
                  <a:tcPr anchor="ctr">
                    <a:solidFill>
                      <a:srgbClr val="92D050"/>
                    </a:solidFill>
                  </a:tcPr>
                </a:tc>
                <a:tc>
                  <a:txBody>
                    <a:bodyPr/>
                    <a:lstStyle/>
                    <a:p>
                      <a:pPr lvl="0" algn="ctr">
                        <a:buNone/>
                      </a:pPr>
                      <a:r>
                        <a:rPr lang="cs-CZ" b="1" dirty="0">
                          <a:effectLst>
                            <a:outerShdw blurRad="38100" dist="38100" dir="2700000" algn="tl">
                              <a:srgbClr val="000000">
                                <a:alpha val="43137"/>
                              </a:srgbClr>
                            </a:outerShdw>
                          </a:effectLst>
                        </a:rPr>
                        <a:t>+5</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lvl="0" algn="ctr">
                        <a:buNone/>
                      </a:pPr>
                      <a:r>
                        <a:rPr lang="cs-CZ" dirty="0"/>
                        <a:t>15 M</a:t>
                      </a:r>
                    </a:p>
                  </a:txBody>
                  <a:tcPr anchor="ctr"/>
                </a:tc>
                <a:tc>
                  <a:txBody>
                    <a:bodyPr/>
                    <a:lstStyle/>
                    <a:p>
                      <a:pPr lvl="0" algn="ctr">
                        <a:buNone/>
                      </a:pPr>
                      <a:r>
                        <a:rPr lang="cs-CZ" dirty="0"/>
                        <a:t>AB</a:t>
                      </a:r>
                      <a:r>
                        <a:rPr lang="cs-CZ" baseline="0" dirty="0"/>
                        <a:t> výrazně lepší, ACT nad 20, nejsou AE, lepší než OMA</a:t>
                      </a:r>
                      <a:endParaRPr lang="cs-CZ" dirty="0"/>
                    </a:p>
                  </a:txBody>
                  <a:tcPr anchor="ctr"/>
                </a:tc>
                <a:tc gridSpan="2">
                  <a:txBody>
                    <a:bodyPr/>
                    <a:lstStyle/>
                    <a:p>
                      <a:pPr lvl="0" algn="ctr">
                        <a:buNone/>
                      </a:pPr>
                      <a:r>
                        <a:rPr lang="cs-CZ" dirty="0"/>
                        <a:t>Minimální</a:t>
                      </a:r>
                      <a:r>
                        <a:rPr lang="cs-CZ" baseline="0" dirty="0"/>
                        <a:t> ekzém před i při léčbě</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1447334687"/>
                  </a:ext>
                </a:extLst>
              </a:tr>
            </a:tbl>
          </a:graphicData>
        </a:graphic>
      </p:graphicFrame>
      <p:sp>
        <p:nvSpPr>
          <p:cNvPr id="5" name="Pěticípá hvězda 4"/>
          <p:cNvSpPr/>
          <p:nvPr/>
        </p:nvSpPr>
        <p:spPr>
          <a:xfrm rot="20197132">
            <a:off x="11399278" y="4104986"/>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
        <p:nvSpPr>
          <p:cNvPr id="6" name="Pěticípá hvězda 5"/>
          <p:cNvSpPr/>
          <p:nvPr/>
        </p:nvSpPr>
        <p:spPr>
          <a:xfrm rot="20197132">
            <a:off x="11481982" y="5955454"/>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
        <p:nvSpPr>
          <p:cNvPr id="7" name="Obdélník 6"/>
          <p:cNvSpPr/>
          <p:nvPr/>
        </p:nvSpPr>
        <p:spPr>
          <a:xfrm>
            <a:off x="216331" y="2703013"/>
            <a:ext cx="11453586" cy="624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89813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Efekt na astma </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nvPr>
        </p:nvGraphicFramePr>
        <p:xfrm>
          <a:off x="216331" y="1120829"/>
          <a:ext cx="11351307" cy="5424833"/>
        </p:xfrm>
        <a:graphic>
          <a:graphicData uri="http://schemas.openxmlformats.org/drawingml/2006/table">
            <a:tbl>
              <a:tblPr firstRow="1" bandRow="1">
                <a:tableStyleId>{5C22544A-7EE6-4342-B048-85BDC9FD1C3A}</a:tableStyleId>
              </a:tblPr>
              <a:tblGrid>
                <a:gridCol w="637583">
                  <a:extLst>
                    <a:ext uri="{9D8B030D-6E8A-4147-A177-3AD203B41FA5}">
                      <a16:colId xmlns:a16="http://schemas.microsoft.com/office/drawing/2014/main" val="3950478504"/>
                    </a:ext>
                  </a:extLst>
                </a:gridCol>
                <a:gridCol w="1110353">
                  <a:extLst>
                    <a:ext uri="{9D8B030D-6E8A-4147-A177-3AD203B41FA5}">
                      <a16:colId xmlns:a16="http://schemas.microsoft.com/office/drawing/2014/main" val="1166029877"/>
                    </a:ext>
                  </a:extLst>
                </a:gridCol>
                <a:gridCol w="837596">
                  <a:extLst>
                    <a:ext uri="{9D8B030D-6E8A-4147-A177-3AD203B41FA5}">
                      <a16:colId xmlns:a16="http://schemas.microsoft.com/office/drawing/2014/main" val="3156174601"/>
                    </a:ext>
                  </a:extLst>
                </a:gridCol>
                <a:gridCol w="973975">
                  <a:extLst>
                    <a:ext uri="{9D8B030D-6E8A-4147-A177-3AD203B41FA5}">
                      <a16:colId xmlns:a16="http://schemas.microsoft.com/office/drawing/2014/main" val="1515742272"/>
                    </a:ext>
                  </a:extLst>
                </a:gridCol>
                <a:gridCol w="973975">
                  <a:extLst>
                    <a:ext uri="{9D8B030D-6E8A-4147-A177-3AD203B41FA5}">
                      <a16:colId xmlns:a16="http://schemas.microsoft.com/office/drawing/2014/main" val="3569798661"/>
                    </a:ext>
                  </a:extLst>
                </a:gridCol>
                <a:gridCol w="973975">
                  <a:extLst>
                    <a:ext uri="{9D8B030D-6E8A-4147-A177-3AD203B41FA5}">
                      <a16:colId xmlns:a16="http://schemas.microsoft.com/office/drawing/2014/main" val="323019117"/>
                    </a:ext>
                  </a:extLst>
                </a:gridCol>
                <a:gridCol w="973975">
                  <a:extLst>
                    <a:ext uri="{9D8B030D-6E8A-4147-A177-3AD203B41FA5}">
                      <a16:colId xmlns:a16="http://schemas.microsoft.com/office/drawing/2014/main" val="1889594432"/>
                    </a:ext>
                  </a:extLst>
                </a:gridCol>
                <a:gridCol w="2921925">
                  <a:extLst>
                    <a:ext uri="{9D8B030D-6E8A-4147-A177-3AD203B41FA5}">
                      <a16:colId xmlns:a16="http://schemas.microsoft.com/office/drawing/2014/main" val="391986984"/>
                    </a:ext>
                  </a:extLst>
                </a:gridCol>
                <a:gridCol w="973975">
                  <a:extLst>
                    <a:ext uri="{9D8B030D-6E8A-4147-A177-3AD203B41FA5}">
                      <a16:colId xmlns:a16="http://schemas.microsoft.com/office/drawing/2014/main" val="127248500"/>
                    </a:ext>
                  </a:extLst>
                </a:gridCol>
                <a:gridCol w="973975">
                  <a:extLst>
                    <a:ext uri="{9D8B030D-6E8A-4147-A177-3AD203B41FA5}">
                      <a16:colId xmlns:a16="http://schemas.microsoft.com/office/drawing/2014/main" val="2014222489"/>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dirty="0"/>
                        <a:t>Sex</a:t>
                      </a:r>
                    </a:p>
                  </a:txBody>
                  <a:tcPr/>
                </a:tc>
                <a:tc>
                  <a:txBody>
                    <a:bodyPr/>
                    <a:lstStyle/>
                    <a:p>
                      <a:pPr algn="ctr"/>
                      <a:r>
                        <a:rPr lang="cs-CZ" dirty="0"/>
                        <a:t>OCS/AE</a:t>
                      </a:r>
                    </a:p>
                  </a:txBody>
                  <a:tcPr/>
                </a:tc>
                <a:tc>
                  <a:txBody>
                    <a:bodyPr/>
                    <a:lstStyle/>
                    <a:p>
                      <a:pPr algn="ctr"/>
                      <a:r>
                        <a:rPr lang="cs-CZ"/>
                        <a:t>FEV1</a:t>
                      </a:r>
                    </a:p>
                  </a:txBody>
                  <a:tcPr/>
                </a:tc>
                <a:tc>
                  <a:txBody>
                    <a:bodyPr/>
                    <a:lstStyle/>
                    <a:p>
                      <a:pPr algn="ctr"/>
                      <a:r>
                        <a:rPr lang="cs-CZ"/>
                        <a:t>ACT</a:t>
                      </a:r>
                    </a:p>
                  </a:txBody>
                  <a:tcPr/>
                </a:tc>
                <a:tc>
                  <a:txBody>
                    <a:bodyPr/>
                    <a:lstStyle/>
                    <a:p>
                      <a:pPr lvl="0" algn="ctr">
                        <a:buNone/>
                      </a:pPr>
                      <a:r>
                        <a:rPr lang="cs-CZ"/>
                        <a:t>Délka</a:t>
                      </a:r>
                      <a:endParaRPr lang="cs-CZ" err="1"/>
                    </a:p>
                  </a:txBody>
                  <a:tcPr/>
                </a:tc>
                <a:tc>
                  <a:txBody>
                    <a:bodyPr/>
                    <a:lstStyle/>
                    <a:p>
                      <a:pPr lvl="0" algn="ctr">
                        <a:buNone/>
                      </a:pPr>
                      <a:r>
                        <a:rPr lang="cs-CZ" dirty="0"/>
                        <a:t>Efekt na astma </a:t>
                      </a:r>
                    </a:p>
                  </a:txBody>
                  <a:tcPr/>
                </a:tc>
                <a:tc gridSpan="2">
                  <a:txBody>
                    <a:bodyPr/>
                    <a:lstStyle/>
                    <a:p>
                      <a:pPr lvl="0" algn="ctr">
                        <a:buNone/>
                      </a:pPr>
                      <a:r>
                        <a:rPr lang="cs-CZ" dirty="0"/>
                        <a:t>Efekt na ekzém</a:t>
                      </a:r>
                    </a:p>
                  </a:txBody>
                  <a:tcPr/>
                </a:tc>
                <a:tc hMerge="1">
                  <a:txBody>
                    <a:bodyPr/>
                    <a:lstStyle/>
                    <a:p>
                      <a:pPr lvl="0" algn="ctr">
                        <a:buNone/>
                      </a:pPr>
                      <a:endParaRPr lang="cs-CZ" dirty="0"/>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a:t>Kožní</a:t>
                      </a:r>
                    </a:p>
                  </a:txBody>
                  <a:tcPr anchor="ctr"/>
                </a:tc>
                <a:tc>
                  <a:txBody>
                    <a:bodyPr/>
                    <a:lstStyle/>
                    <a:p>
                      <a:pPr algn="ctr"/>
                      <a:r>
                        <a:rPr lang="cs-CZ"/>
                        <a:t>M</a:t>
                      </a:r>
                    </a:p>
                  </a:txBody>
                  <a:tcPr anchor="ctr"/>
                </a:tc>
                <a:tc>
                  <a:txBody>
                    <a:bodyPr/>
                    <a:lstStyle/>
                    <a:p>
                      <a:pPr algn="ctr"/>
                      <a:r>
                        <a:rPr lang="cs-CZ"/>
                        <a:t>ANO</a:t>
                      </a:r>
                    </a:p>
                  </a:txBody>
                  <a:tcPr anchor="ctr"/>
                </a:tc>
                <a:tc>
                  <a:txBody>
                    <a:bodyPr/>
                    <a:lstStyle/>
                    <a:p>
                      <a:pPr algn="ctr"/>
                      <a:r>
                        <a:rPr lang="cs-CZ" dirty="0"/>
                        <a:t>-5%</a:t>
                      </a:r>
                    </a:p>
                  </a:txBody>
                  <a:tcPr anchor="ctr">
                    <a:solidFill>
                      <a:srgbClr val="FFC000"/>
                    </a:solidFill>
                  </a:tcPr>
                </a:tc>
                <a:tc>
                  <a:txBody>
                    <a:bodyPr/>
                    <a:lstStyle/>
                    <a:p>
                      <a:pPr algn="ctr"/>
                      <a:r>
                        <a:rPr lang="cs-CZ" i="1" dirty="0"/>
                        <a:t>0</a:t>
                      </a:r>
                    </a:p>
                  </a:txBody>
                  <a:tcPr anchor="ctr">
                    <a:solidFill>
                      <a:srgbClr val="FFC000"/>
                    </a:solidFill>
                  </a:tcPr>
                </a:tc>
                <a:tc>
                  <a:txBody>
                    <a:bodyPr/>
                    <a:lstStyle/>
                    <a:p>
                      <a:pPr algn="ctr"/>
                      <a:r>
                        <a:rPr lang="cs-CZ"/>
                        <a:t>20 M</a:t>
                      </a:r>
                    </a:p>
                  </a:txBody>
                  <a:tcPr anchor="ctr"/>
                </a:tc>
                <a:tc>
                  <a:txBody>
                    <a:bodyPr/>
                    <a:lstStyle/>
                    <a:p>
                      <a:pPr lvl="0" algn="ctr">
                        <a:buNone/>
                      </a:pPr>
                      <a:r>
                        <a:rPr lang="cs-CZ" dirty="0"/>
                        <a:t>AB +/- OCS, ekzém SUPER</a:t>
                      </a:r>
                    </a:p>
                  </a:txBody>
                  <a:tcPr anchor="ctr"/>
                </a:tc>
                <a:tc>
                  <a:txBody>
                    <a:bodyPr/>
                    <a:lstStyle/>
                    <a:p>
                      <a:pPr lvl="0" algn="ctr">
                        <a:buNone/>
                      </a:pPr>
                      <a:r>
                        <a:rPr lang="cs-CZ" dirty="0"/>
                        <a:t>EASI</a:t>
                      </a:r>
                      <a:r>
                        <a:rPr lang="cs-CZ" baseline="0" dirty="0"/>
                        <a:t> </a:t>
                      </a:r>
                      <a:r>
                        <a:rPr lang="cs-CZ" b="1" baseline="0" dirty="0"/>
                        <a:t>32</a:t>
                      </a:r>
                      <a:endParaRPr lang="cs-CZ" b="1" dirty="0"/>
                    </a:p>
                  </a:txBody>
                  <a:tcPr anchor="ctr"/>
                </a:tc>
                <a:tc>
                  <a:txBody>
                    <a:bodyPr/>
                    <a:lstStyle/>
                    <a:p>
                      <a:pPr lvl="0" algn="ctr">
                        <a:buNone/>
                      </a:pPr>
                      <a:r>
                        <a:rPr lang="cs-CZ" dirty="0"/>
                        <a:t>EASI </a:t>
                      </a:r>
                      <a:r>
                        <a:rPr lang="cs-CZ" b="1" dirty="0"/>
                        <a:t>9</a:t>
                      </a:r>
                    </a:p>
                  </a:txBody>
                  <a:tcPr anchor="ctr">
                    <a:solidFill>
                      <a:srgbClr val="92D050"/>
                    </a:solidFill>
                  </a:tcP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+5%</a:t>
                      </a:r>
                    </a:p>
                  </a:txBody>
                  <a:tcPr anchor="ctr">
                    <a:solidFill>
                      <a:srgbClr val="FFC000"/>
                    </a:solidFill>
                  </a:tcPr>
                </a:tc>
                <a:tc>
                  <a:txBody>
                    <a:bodyPr/>
                    <a:lstStyle/>
                    <a:p>
                      <a:pPr algn="ctr"/>
                      <a:r>
                        <a:rPr lang="cs-CZ" dirty="0"/>
                        <a:t>-4</a:t>
                      </a:r>
                    </a:p>
                  </a:txBody>
                  <a:tcPr anchor="ctr">
                    <a:solidFill>
                      <a:srgbClr val="FFC000"/>
                    </a:solidFill>
                  </a:tcPr>
                </a:tc>
                <a:tc>
                  <a:txBody>
                    <a:bodyPr/>
                    <a:lstStyle/>
                    <a:p>
                      <a:pPr algn="ctr"/>
                      <a:r>
                        <a:rPr lang="cs-CZ" dirty="0"/>
                        <a:t>12 M</a:t>
                      </a:r>
                    </a:p>
                  </a:txBody>
                  <a:tcPr anchor="ctr"/>
                </a:tc>
                <a:tc>
                  <a:txBody>
                    <a:bodyPr/>
                    <a:lstStyle/>
                    <a:p>
                      <a:pPr lvl="0" algn="ctr">
                        <a:buNone/>
                      </a:pPr>
                      <a:r>
                        <a:rPr lang="cs-CZ" i="0" dirty="0"/>
                        <a:t>AB bez</a:t>
                      </a:r>
                      <a:r>
                        <a:rPr lang="cs-CZ" i="0" baseline="0" dirty="0"/>
                        <a:t>e změn</a:t>
                      </a:r>
                      <a:endParaRPr lang="cs-CZ" i="0" dirty="0"/>
                    </a:p>
                  </a:txBody>
                  <a:tcPr anchor="ctr"/>
                </a:tc>
                <a:tc>
                  <a:txBody>
                    <a:bodyPr/>
                    <a:lstStyle/>
                    <a:p>
                      <a:pPr lvl="0" algn="ctr">
                        <a:buNone/>
                      </a:pPr>
                      <a:r>
                        <a:rPr lang="cs-CZ" dirty="0"/>
                        <a:t>EASI</a:t>
                      </a:r>
                      <a:r>
                        <a:rPr lang="cs-CZ" baseline="0" dirty="0"/>
                        <a:t> </a:t>
                      </a:r>
                      <a:r>
                        <a:rPr lang="cs-CZ" b="1" baseline="0" dirty="0"/>
                        <a:t>17</a:t>
                      </a:r>
                      <a:endParaRPr lang="cs-CZ" b="1" dirty="0"/>
                    </a:p>
                  </a:txBody>
                  <a:tcPr anchor="ctr"/>
                </a:tc>
                <a:tc>
                  <a:txBody>
                    <a:bodyPr/>
                    <a:lstStyle/>
                    <a:p>
                      <a:pPr lvl="0" algn="ctr">
                        <a:buNone/>
                      </a:pPr>
                      <a:r>
                        <a:rPr lang="cs-CZ" dirty="0"/>
                        <a:t>EASI </a:t>
                      </a:r>
                      <a:r>
                        <a:rPr lang="cs-CZ" b="1" dirty="0"/>
                        <a:t>5</a:t>
                      </a:r>
                      <a:r>
                        <a:rPr lang="cs-CZ" dirty="0"/>
                        <a:t> </a:t>
                      </a:r>
                    </a:p>
                  </a:txBody>
                  <a:tcPr anchor="ctr">
                    <a:solidFill>
                      <a:srgbClr val="92D050"/>
                    </a:solidFill>
                  </a:tcP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0000"/>
                    </a:solidFill>
                  </a:tcPr>
                </a:tc>
                <a:tc>
                  <a:txBody>
                    <a:bodyPr/>
                    <a:lstStyle/>
                    <a:p>
                      <a:pPr algn="ctr"/>
                      <a:r>
                        <a:rPr lang="cs-CZ" i="1" dirty="0"/>
                        <a:t>+6</a:t>
                      </a:r>
                    </a:p>
                  </a:txBody>
                  <a:tcPr anchor="ctr">
                    <a:solidFill>
                      <a:srgbClr val="FF0000"/>
                    </a:solidFill>
                  </a:tcPr>
                </a:tc>
                <a:tc>
                  <a:txBody>
                    <a:bodyPr/>
                    <a:lstStyle/>
                    <a:p>
                      <a:pPr algn="ctr"/>
                      <a:r>
                        <a:rPr lang="cs-CZ"/>
                        <a:t>4M</a:t>
                      </a:r>
                    </a:p>
                  </a:txBody>
                  <a:tcPr anchor="ctr"/>
                </a:tc>
                <a:tc>
                  <a:txBody>
                    <a:bodyPr/>
                    <a:lstStyle/>
                    <a:p>
                      <a:pPr lvl="0" algn="ctr">
                        <a:buNone/>
                      </a:pPr>
                      <a:r>
                        <a:rPr lang="cs-CZ" dirty="0"/>
                        <a:t>AB horší - 4m 2x AE, </a:t>
                      </a:r>
                      <a:r>
                        <a:rPr lang="cs-CZ" dirty="0" err="1"/>
                        <a:t>Eos</a:t>
                      </a:r>
                      <a:r>
                        <a:rPr lang="cs-CZ" dirty="0"/>
                        <a:t>, </a:t>
                      </a:r>
                      <a:r>
                        <a:rPr lang="cs-CZ" dirty="0" err="1"/>
                        <a:t>switch</a:t>
                      </a:r>
                      <a:r>
                        <a:rPr lang="cs-CZ" dirty="0"/>
                        <a:t> na </a:t>
                      </a:r>
                      <a:r>
                        <a:rPr lang="cs-CZ" dirty="0" err="1"/>
                        <a:t>benralizumab</a:t>
                      </a:r>
                      <a:endParaRPr lang="cs-CZ" dirty="0"/>
                    </a:p>
                  </a:txBody>
                  <a:tcPr anchor="ctr"/>
                </a:tc>
                <a:tc gridSpan="2">
                  <a:txBody>
                    <a:bodyPr/>
                    <a:lstStyle/>
                    <a:p>
                      <a:pPr lvl="0" algn="ctr">
                        <a:buNone/>
                      </a:pPr>
                      <a:r>
                        <a:rPr lang="cs-CZ" dirty="0"/>
                        <a:t>Neměla</a:t>
                      </a:r>
                      <a:r>
                        <a:rPr lang="cs-CZ" baseline="0" dirty="0"/>
                        <a:t> ekzém vůbec</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solidFill>
                            <a:schemeClr val="tx1"/>
                          </a:solidFill>
                          <a:effectLst>
                            <a:outerShdw blurRad="38100" dist="38100" dir="2700000" algn="tl">
                              <a:srgbClr val="000000">
                                <a:alpha val="43137"/>
                              </a:srgbClr>
                            </a:outerShdw>
                          </a:effectLst>
                        </a:rPr>
                        <a:t>+22 </a:t>
                      </a:r>
                      <a:r>
                        <a:rPr lang="cs-CZ" b="1" baseline="0" dirty="0">
                          <a:solidFill>
                            <a:schemeClr val="tx1"/>
                          </a:solidFill>
                          <a:effectLst>
                            <a:outerShdw blurRad="38100" dist="38100" dir="2700000" algn="tl">
                              <a:srgbClr val="000000">
                                <a:alpha val="43137"/>
                              </a:srgbClr>
                            </a:outerShdw>
                          </a:effectLst>
                        </a:rPr>
                        <a:t>!</a:t>
                      </a:r>
                      <a:endParaRPr lang="cs-CZ" b="1" dirty="0">
                        <a:solidFill>
                          <a:schemeClr val="tx1"/>
                        </a:solidFill>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b="1" dirty="0">
                          <a:solidFill>
                            <a:schemeClr val="tx1"/>
                          </a:solidFill>
                          <a:effectLst>
                            <a:outerShdw blurRad="38100" dist="38100" dir="2700000" algn="tl">
                              <a:srgbClr val="000000">
                                <a:alpha val="43137"/>
                              </a:srgbClr>
                            </a:outerShdw>
                          </a:effectLst>
                        </a:rPr>
                        <a:t>+6 !</a:t>
                      </a:r>
                    </a:p>
                  </a:txBody>
                  <a:tcPr anchor="ctr">
                    <a:solidFill>
                      <a:srgbClr val="92D050"/>
                    </a:solidFill>
                  </a:tcPr>
                </a:tc>
                <a:tc>
                  <a:txBody>
                    <a:bodyPr/>
                    <a:lstStyle/>
                    <a:p>
                      <a:pPr algn="ctr"/>
                      <a:r>
                        <a:rPr lang="cs-CZ" dirty="0"/>
                        <a:t>11M</a:t>
                      </a:r>
                    </a:p>
                  </a:txBody>
                  <a:tcPr anchor="ctr"/>
                </a:tc>
                <a:tc>
                  <a:txBody>
                    <a:bodyPr/>
                    <a:lstStyle/>
                    <a:p>
                      <a:pPr lvl="0" algn="ctr">
                        <a:buNone/>
                      </a:pPr>
                      <a:r>
                        <a:rPr lang="cs-CZ" b="1" dirty="0"/>
                        <a:t>AB výrazně lepší, ↓noční</a:t>
                      </a:r>
                      <a:r>
                        <a:rPr lang="cs-CZ" b="1" baseline="0" dirty="0"/>
                        <a:t> dušnosti, </a:t>
                      </a:r>
                      <a:r>
                        <a:rPr lang="cs-CZ" b="1"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785934743"/>
                  </a:ext>
                </a:extLst>
              </a:tr>
              <a:tr h="531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C000"/>
                    </a:solidFill>
                  </a:tcPr>
                </a:tc>
                <a:tc>
                  <a:txBody>
                    <a:bodyPr/>
                    <a:lstStyle/>
                    <a:p>
                      <a:pPr algn="ctr"/>
                      <a:r>
                        <a:rPr lang="cs-CZ" dirty="0"/>
                        <a:t>0</a:t>
                      </a:r>
                    </a:p>
                  </a:txBody>
                  <a:tcPr anchor="ctr">
                    <a:solidFill>
                      <a:srgbClr val="FFC000"/>
                    </a:solidFill>
                  </a:tcPr>
                </a:tc>
                <a:tc>
                  <a:txBody>
                    <a:bodyPr/>
                    <a:lstStyle/>
                    <a:p>
                      <a:pPr algn="ctr"/>
                      <a:r>
                        <a:rPr lang="cs-CZ"/>
                        <a:t>12 M</a:t>
                      </a:r>
                    </a:p>
                  </a:txBody>
                  <a:tcPr anchor="ctr"/>
                </a:tc>
                <a:tc>
                  <a:txBody>
                    <a:bodyPr/>
                    <a:lstStyle/>
                    <a:p>
                      <a:pPr lvl="0" algn="ctr">
                        <a:buNone/>
                      </a:pPr>
                      <a:r>
                        <a:rPr lang="cs-CZ" dirty="0"/>
                        <a:t>AB mírně lepší, </a:t>
                      </a:r>
                      <a:r>
                        <a:rPr lang="cs-CZ" b="1" dirty="0"/>
                        <a:t>méně AE</a:t>
                      </a:r>
                      <a:r>
                        <a:rPr lang="cs-CZ" dirty="0"/>
                        <a:t> než na OMA,</a:t>
                      </a:r>
                      <a:r>
                        <a:rPr lang="cs-CZ" baseline="0" dirty="0"/>
                        <a:t> méně </a:t>
                      </a:r>
                      <a:r>
                        <a:rPr lang="cs-CZ"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+36% !</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 </a:t>
                      </a:r>
                      <a:r>
                        <a:rPr lang="cs-CZ" b="1" baseline="0" dirty="0">
                          <a:effectLst>
                            <a:outerShdw blurRad="38100" dist="38100" dir="2700000" algn="tl">
                              <a:srgbClr val="000000">
                                <a:alpha val="43137"/>
                              </a:srgbClr>
                            </a:outerShdw>
                          </a:effectLst>
                        </a:rPr>
                        <a:t>!</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18 M</a:t>
                      </a:r>
                    </a:p>
                  </a:txBody>
                  <a:tcPr anchor="ctr"/>
                </a:tc>
                <a:tc>
                  <a:txBody>
                    <a:bodyPr/>
                    <a:lstStyle/>
                    <a:p>
                      <a:pPr lvl="0" algn="ctr">
                        <a:buNone/>
                      </a:pPr>
                      <a:r>
                        <a:rPr lang="cs-CZ" b="1" dirty="0"/>
                        <a:t>AB výrazně lepší,</a:t>
                      </a:r>
                      <a:r>
                        <a:rPr lang="cs-CZ" b="1" baseline="0" dirty="0"/>
                        <a:t> ACT 18, ne AE, menší námah. dušnost</a:t>
                      </a:r>
                      <a:endParaRPr lang="cs-CZ" b="1" dirty="0"/>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+25%!</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21</a:t>
                      </a:r>
                      <a:r>
                        <a:rPr lang="cs-CZ" baseline="0" dirty="0"/>
                        <a:t> M</a:t>
                      </a:r>
                      <a:endParaRPr lang="cs-CZ" dirty="0"/>
                    </a:p>
                  </a:txBody>
                  <a:tcPr anchor="ctr"/>
                </a:tc>
                <a:tc>
                  <a:txBody>
                    <a:bodyPr/>
                    <a:lstStyle/>
                    <a:p>
                      <a:pPr lvl="0" algn="ctr">
                        <a:buNone/>
                      </a:pPr>
                      <a:r>
                        <a:rPr lang="cs-CZ" b="1" dirty="0"/>
                        <a:t>AB lepší,</a:t>
                      </a:r>
                      <a:r>
                        <a:rPr lang="cs-CZ" b="1" baseline="0" dirty="0"/>
                        <a:t> vymizely exacerbace, snížení SABA</a:t>
                      </a:r>
                      <a:endParaRPr lang="cs-CZ" b="1" dirty="0"/>
                    </a:p>
                  </a:txBody>
                  <a:tcPr anchor="ctr"/>
                </a:tc>
                <a:tc gridSpan="2">
                  <a:txBody>
                    <a:bodyPr/>
                    <a:lstStyle/>
                    <a:p>
                      <a:pPr lvl="0" algn="ctr">
                        <a:buNone/>
                      </a:pPr>
                      <a:r>
                        <a:rPr lang="cs-CZ" dirty="0"/>
                        <a:t>Kompletní</a:t>
                      </a:r>
                      <a:r>
                        <a:rPr lang="cs-CZ" baseline="0" dirty="0"/>
                        <a:t> remise</a:t>
                      </a:r>
                      <a:endParaRPr lang="cs-CZ" dirty="0"/>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ANO</a:t>
                      </a:r>
                    </a:p>
                  </a:txBody>
                  <a:tcPr anchor="ctr"/>
                </a:tc>
                <a:tc>
                  <a:txBody>
                    <a:bodyPr/>
                    <a:lstStyle/>
                    <a:p>
                      <a:pPr lvl="0" algn="ctr">
                        <a:buNone/>
                      </a:pPr>
                      <a:r>
                        <a:rPr lang="cs-CZ" b="1" dirty="0">
                          <a:effectLst>
                            <a:outerShdw blurRad="38100" dist="38100" dir="2700000" algn="tl">
                              <a:srgbClr val="000000">
                                <a:alpha val="43137"/>
                              </a:srgbClr>
                            </a:outerShdw>
                          </a:effectLst>
                        </a:rPr>
                        <a:t>+6%</a:t>
                      </a:r>
                    </a:p>
                  </a:txBody>
                  <a:tcPr anchor="ctr">
                    <a:solidFill>
                      <a:srgbClr val="92D050"/>
                    </a:solidFill>
                  </a:tcPr>
                </a:tc>
                <a:tc>
                  <a:txBody>
                    <a:bodyPr/>
                    <a:lstStyle/>
                    <a:p>
                      <a:pPr lvl="0" algn="ctr">
                        <a:buNone/>
                      </a:pPr>
                      <a:r>
                        <a:rPr lang="cs-CZ" b="1" dirty="0">
                          <a:effectLst>
                            <a:outerShdw blurRad="38100" dist="38100" dir="2700000" algn="tl">
                              <a:srgbClr val="000000">
                                <a:alpha val="43137"/>
                              </a:srgbClr>
                            </a:outerShdw>
                          </a:effectLst>
                        </a:rPr>
                        <a:t>+5</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lvl="0" algn="ctr">
                        <a:buNone/>
                      </a:pPr>
                      <a:r>
                        <a:rPr lang="cs-CZ" dirty="0"/>
                        <a:t>15 M</a:t>
                      </a:r>
                    </a:p>
                  </a:txBody>
                  <a:tcPr anchor="ctr"/>
                </a:tc>
                <a:tc>
                  <a:txBody>
                    <a:bodyPr/>
                    <a:lstStyle/>
                    <a:p>
                      <a:pPr lvl="0" algn="ctr">
                        <a:buNone/>
                      </a:pPr>
                      <a:r>
                        <a:rPr lang="cs-CZ" dirty="0"/>
                        <a:t>AB</a:t>
                      </a:r>
                      <a:r>
                        <a:rPr lang="cs-CZ" baseline="0" dirty="0"/>
                        <a:t> výrazně lepší, ACT nad 20, nejsou AE, lepší než OMA</a:t>
                      </a:r>
                      <a:endParaRPr lang="cs-CZ" dirty="0"/>
                    </a:p>
                  </a:txBody>
                  <a:tcPr anchor="ctr"/>
                </a:tc>
                <a:tc gridSpan="2">
                  <a:txBody>
                    <a:bodyPr/>
                    <a:lstStyle/>
                    <a:p>
                      <a:pPr lvl="0" algn="ctr">
                        <a:buNone/>
                      </a:pPr>
                      <a:r>
                        <a:rPr lang="cs-CZ" dirty="0"/>
                        <a:t>Minimální</a:t>
                      </a:r>
                      <a:r>
                        <a:rPr lang="cs-CZ" baseline="0" dirty="0"/>
                        <a:t> ekzém před i při léčbě</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1447334687"/>
                  </a:ext>
                </a:extLst>
              </a:tr>
            </a:tbl>
          </a:graphicData>
        </a:graphic>
      </p:graphicFrame>
      <p:sp>
        <p:nvSpPr>
          <p:cNvPr id="5" name="Pěticípá hvězda 4"/>
          <p:cNvSpPr/>
          <p:nvPr/>
        </p:nvSpPr>
        <p:spPr>
          <a:xfrm rot="20197132">
            <a:off x="11399278" y="4104986"/>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
        <p:nvSpPr>
          <p:cNvPr id="6" name="Pěticípá hvězda 5"/>
          <p:cNvSpPr/>
          <p:nvPr/>
        </p:nvSpPr>
        <p:spPr>
          <a:xfrm rot="20197132">
            <a:off x="11481982" y="5955454"/>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4654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20-93CD-4B45-ADEF-506CE1B6F5B4}"/>
              </a:ext>
            </a:extLst>
          </p:cNvPr>
          <p:cNvSpPr>
            <a:spLocks noGrp="1"/>
          </p:cNvSpPr>
          <p:nvPr>
            <p:ph type="title"/>
          </p:nvPr>
        </p:nvSpPr>
        <p:spPr>
          <a:xfrm>
            <a:off x="370305" y="57651"/>
            <a:ext cx="11103810" cy="1325563"/>
          </a:xfrm>
        </p:spPr>
        <p:txBody>
          <a:bodyPr/>
          <a:lstStyle/>
          <a:p>
            <a:r>
              <a:rPr lang="cs-CZ" dirty="0">
                <a:cs typeface="Calibri Light"/>
              </a:rPr>
              <a:t>Efekt na astma </a:t>
            </a:r>
            <a:endParaRPr lang="cs-CZ" dirty="0"/>
          </a:p>
        </p:txBody>
      </p:sp>
      <p:graphicFrame>
        <p:nvGraphicFramePr>
          <p:cNvPr id="4" name="Tabulka 4">
            <a:extLst>
              <a:ext uri="{FF2B5EF4-FFF2-40B4-BE49-F238E27FC236}">
                <a16:creationId xmlns:a16="http://schemas.microsoft.com/office/drawing/2014/main" id="{A2DAF4F6-E4CE-4518-A0FB-CC86C40D76B3}"/>
              </a:ext>
            </a:extLst>
          </p:cNvPr>
          <p:cNvGraphicFramePr>
            <a:graphicFrameLocks noGrp="1"/>
          </p:cNvGraphicFramePr>
          <p:nvPr>
            <p:ph idx="1"/>
          </p:nvPr>
        </p:nvGraphicFramePr>
        <p:xfrm>
          <a:off x="216331" y="1120829"/>
          <a:ext cx="11351307" cy="5424833"/>
        </p:xfrm>
        <a:graphic>
          <a:graphicData uri="http://schemas.openxmlformats.org/drawingml/2006/table">
            <a:tbl>
              <a:tblPr firstRow="1" bandRow="1">
                <a:tableStyleId>{5C22544A-7EE6-4342-B048-85BDC9FD1C3A}</a:tableStyleId>
              </a:tblPr>
              <a:tblGrid>
                <a:gridCol w="637583">
                  <a:extLst>
                    <a:ext uri="{9D8B030D-6E8A-4147-A177-3AD203B41FA5}">
                      <a16:colId xmlns:a16="http://schemas.microsoft.com/office/drawing/2014/main" val="3950478504"/>
                    </a:ext>
                  </a:extLst>
                </a:gridCol>
                <a:gridCol w="1110353">
                  <a:extLst>
                    <a:ext uri="{9D8B030D-6E8A-4147-A177-3AD203B41FA5}">
                      <a16:colId xmlns:a16="http://schemas.microsoft.com/office/drawing/2014/main" val="1166029877"/>
                    </a:ext>
                  </a:extLst>
                </a:gridCol>
                <a:gridCol w="837596">
                  <a:extLst>
                    <a:ext uri="{9D8B030D-6E8A-4147-A177-3AD203B41FA5}">
                      <a16:colId xmlns:a16="http://schemas.microsoft.com/office/drawing/2014/main" val="3156174601"/>
                    </a:ext>
                  </a:extLst>
                </a:gridCol>
                <a:gridCol w="973975">
                  <a:extLst>
                    <a:ext uri="{9D8B030D-6E8A-4147-A177-3AD203B41FA5}">
                      <a16:colId xmlns:a16="http://schemas.microsoft.com/office/drawing/2014/main" val="1515742272"/>
                    </a:ext>
                  </a:extLst>
                </a:gridCol>
                <a:gridCol w="973975">
                  <a:extLst>
                    <a:ext uri="{9D8B030D-6E8A-4147-A177-3AD203B41FA5}">
                      <a16:colId xmlns:a16="http://schemas.microsoft.com/office/drawing/2014/main" val="3569798661"/>
                    </a:ext>
                  </a:extLst>
                </a:gridCol>
                <a:gridCol w="973975">
                  <a:extLst>
                    <a:ext uri="{9D8B030D-6E8A-4147-A177-3AD203B41FA5}">
                      <a16:colId xmlns:a16="http://schemas.microsoft.com/office/drawing/2014/main" val="323019117"/>
                    </a:ext>
                  </a:extLst>
                </a:gridCol>
                <a:gridCol w="973975">
                  <a:extLst>
                    <a:ext uri="{9D8B030D-6E8A-4147-A177-3AD203B41FA5}">
                      <a16:colId xmlns:a16="http://schemas.microsoft.com/office/drawing/2014/main" val="1889594432"/>
                    </a:ext>
                  </a:extLst>
                </a:gridCol>
                <a:gridCol w="2921925">
                  <a:extLst>
                    <a:ext uri="{9D8B030D-6E8A-4147-A177-3AD203B41FA5}">
                      <a16:colId xmlns:a16="http://schemas.microsoft.com/office/drawing/2014/main" val="391986984"/>
                    </a:ext>
                  </a:extLst>
                </a:gridCol>
                <a:gridCol w="973975">
                  <a:extLst>
                    <a:ext uri="{9D8B030D-6E8A-4147-A177-3AD203B41FA5}">
                      <a16:colId xmlns:a16="http://schemas.microsoft.com/office/drawing/2014/main" val="127248500"/>
                    </a:ext>
                  </a:extLst>
                </a:gridCol>
                <a:gridCol w="973975">
                  <a:extLst>
                    <a:ext uri="{9D8B030D-6E8A-4147-A177-3AD203B41FA5}">
                      <a16:colId xmlns:a16="http://schemas.microsoft.com/office/drawing/2014/main" val="2014222489"/>
                    </a:ext>
                  </a:extLst>
                </a:gridCol>
              </a:tblGrid>
              <a:tr h="412288">
                <a:tc>
                  <a:txBody>
                    <a:bodyPr/>
                    <a:lstStyle/>
                    <a:p>
                      <a:pPr algn="ctr"/>
                      <a:r>
                        <a:rPr lang="cs-CZ"/>
                        <a:t>Číslo</a:t>
                      </a:r>
                    </a:p>
                  </a:txBody>
                  <a:tcPr/>
                </a:tc>
                <a:tc>
                  <a:txBody>
                    <a:bodyPr/>
                    <a:lstStyle/>
                    <a:p>
                      <a:pPr algn="ctr"/>
                      <a:r>
                        <a:rPr lang="cs-CZ"/>
                        <a:t>Dr</a:t>
                      </a:r>
                    </a:p>
                  </a:txBody>
                  <a:tcPr/>
                </a:tc>
                <a:tc>
                  <a:txBody>
                    <a:bodyPr/>
                    <a:lstStyle/>
                    <a:p>
                      <a:pPr algn="ctr"/>
                      <a:r>
                        <a:rPr lang="cs-CZ" dirty="0"/>
                        <a:t>Sex</a:t>
                      </a:r>
                    </a:p>
                  </a:txBody>
                  <a:tcPr/>
                </a:tc>
                <a:tc>
                  <a:txBody>
                    <a:bodyPr/>
                    <a:lstStyle/>
                    <a:p>
                      <a:pPr algn="ctr"/>
                      <a:r>
                        <a:rPr lang="cs-CZ" dirty="0"/>
                        <a:t>OCS/AE</a:t>
                      </a:r>
                    </a:p>
                  </a:txBody>
                  <a:tcPr/>
                </a:tc>
                <a:tc>
                  <a:txBody>
                    <a:bodyPr/>
                    <a:lstStyle/>
                    <a:p>
                      <a:pPr algn="ctr"/>
                      <a:r>
                        <a:rPr lang="cs-CZ"/>
                        <a:t>FEV1</a:t>
                      </a:r>
                    </a:p>
                  </a:txBody>
                  <a:tcPr/>
                </a:tc>
                <a:tc>
                  <a:txBody>
                    <a:bodyPr/>
                    <a:lstStyle/>
                    <a:p>
                      <a:pPr algn="ctr"/>
                      <a:r>
                        <a:rPr lang="cs-CZ"/>
                        <a:t>ACT</a:t>
                      </a:r>
                    </a:p>
                  </a:txBody>
                  <a:tcPr/>
                </a:tc>
                <a:tc>
                  <a:txBody>
                    <a:bodyPr/>
                    <a:lstStyle/>
                    <a:p>
                      <a:pPr lvl="0" algn="ctr">
                        <a:buNone/>
                      </a:pPr>
                      <a:r>
                        <a:rPr lang="cs-CZ"/>
                        <a:t>Délka</a:t>
                      </a:r>
                      <a:endParaRPr lang="cs-CZ" err="1"/>
                    </a:p>
                  </a:txBody>
                  <a:tcPr/>
                </a:tc>
                <a:tc>
                  <a:txBody>
                    <a:bodyPr/>
                    <a:lstStyle/>
                    <a:p>
                      <a:pPr lvl="0" algn="ctr">
                        <a:buNone/>
                      </a:pPr>
                      <a:r>
                        <a:rPr lang="cs-CZ" dirty="0"/>
                        <a:t>Efekt na astma </a:t>
                      </a:r>
                    </a:p>
                  </a:txBody>
                  <a:tcPr/>
                </a:tc>
                <a:tc gridSpan="2">
                  <a:txBody>
                    <a:bodyPr/>
                    <a:lstStyle/>
                    <a:p>
                      <a:pPr lvl="0" algn="ctr">
                        <a:buNone/>
                      </a:pPr>
                      <a:r>
                        <a:rPr lang="cs-CZ" dirty="0"/>
                        <a:t>Efekt na ekzém</a:t>
                      </a:r>
                    </a:p>
                  </a:txBody>
                  <a:tcPr/>
                </a:tc>
                <a:tc hMerge="1">
                  <a:txBody>
                    <a:bodyPr/>
                    <a:lstStyle/>
                    <a:p>
                      <a:pPr lvl="0" algn="ctr">
                        <a:buNone/>
                      </a:pPr>
                      <a:endParaRPr lang="cs-CZ" dirty="0"/>
                    </a:p>
                  </a:txBody>
                  <a:tcPr/>
                </a:tc>
                <a:extLst>
                  <a:ext uri="{0D108BD9-81ED-4DB2-BD59-A6C34878D82A}">
                    <a16:rowId xmlns:a16="http://schemas.microsoft.com/office/drawing/2014/main" val="325137560"/>
                  </a:ext>
                </a:extLst>
              </a:tr>
              <a:tr h="531985">
                <a:tc>
                  <a:txBody>
                    <a:bodyPr/>
                    <a:lstStyle/>
                    <a:p>
                      <a:pPr algn="ctr"/>
                      <a:r>
                        <a:rPr lang="cs-CZ" dirty="0"/>
                        <a:t>1</a:t>
                      </a:r>
                    </a:p>
                  </a:txBody>
                  <a:tcPr anchor="ctr"/>
                </a:tc>
                <a:tc>
                  <a:txBody>
                    <a:bodyPr/>
                    <a:lstStyle/>
                    <a:p>
                      <a:pPr algn="ctr"/>
                      <a:r>
                        <a:rPr lang="cs-CZ"/>
                        <a:t>Kožní</a:t>
                      </a:r>
                    </a:p>
                  </a:txBody>
                  <a:tcPr anchor="ctr"/>
                </a:tc>
                <a:tc>
                  <a:txBody>
                    <a:bodyPr/>
                    <a:lstStyle/>
                    <a:p>
                      <a:pPr algn="ctr"/>
                      <a:r>
                        <a:rPr lang="cs-CZ"/>
                        <a:t>M</a:t>
                      </a:r>
                    </a:p>
                  </a:txBody>
                  <a:tcPr anchor="ctr"/>
                </a:tc>
                <a:tc>
                  <a:txBody>
                    <a:bodyPr/>
                    <a:lstStyle/>
                    <a:p>
                      <a:pPr algn="ctr"/>
                      <a:r>
                        <a:rPr lang="cs-CZ"/>
                        <a:t>ANO</a:t>
                      </a:r>
                    </a:p>
                  </a:txBody>
                  <a:tcPr anchor="ctr"/>
                </a:tc>
                <a:tc>
                  <a:txBody>
                    <a:bodyPr/>
                    <a:lstStyle/>
                    <a:p>
                      <a:pPr algn="ctr"/>
                      <a:r>
                        <a:rPr lang="cs-CZ" dirty="0"/>
                        <a:t>-5%</a:t>
                      </a:r>
                    </a:p>
                  </a:txBody>
                  <a:tcPr anchor="ctr">
                    <a:solidFill>
                      <a:srgbClr val="FFC000"/>
                    </a:solidFill>
                  </a:tcPr>
                </a:tc>
                <a:tc>
                  <a:txBody>
                    <a:bodyPr/>
                    <a:lstStyle/>
                    <a:p>
                      <a:pPr algn="ctr"/>
                      <a:r>
                        <a:rPr lang="cs-CZ" i="1" dirty="0"/>
                        <a:t>0</a:t>
                      </a:r>
                    </a:p>
                  </a:txBody>
                  <a:tcPr anchor="ctr">
                    <a:solidFill>
                      <a:srgbClr val="FFC000"/>
                    </a:solidFill>
                  </a:tcPr>
                </a:tc>
                <a:tc>
                  <a:txBody>
                    <a:bodyPr/>
                    <a:lstStyle/>
                    <a:p>
                      <a:pPr algn="ctr"/>
                      <a:r>
                        <a:rPr lang="cs-CZ"/>
                        <a:t>20 M</a:t>
                      </a:r>
                    </a:p>
                  </a:txBody>
                  <a:tcPr anchor="ctr"/>
                </a:tc>
                <a:tc>
                  <a:txBody>
                    <a:bodyPr/>
                    <a:lstStyle/>
                    <a:p>
                      <a:pPr lvl="0" algn="ctr">
                        <a:buNone/>
                      </a:pPr>
                      <a:r>
                        <a:rPr lang="cs-CZ" dirty="0"/>
                        <a:t>AB +/- OCS, ekzém SUPER</a:t>
                      </a:r>
                    </a:p>
                  </a:txBody>
                  <a:tcPr anchor="ctr"/>
                </a:tc>
                <a:tc>
                  <a:txBody>
                    <a:bodyPr/>
                    <a:lstStyle/>
                    <a:p>
                      <a:pPr lvl="0" algn="ctr">
                        <a:buNone/>
                      </a:pPr>
                      <a:r>
                        <a:rPr lang="cs-CZ" dirty="0"/>
                        <a:t>EASI</a:t>
                      </a:r>
                      <a:r>
                        <a:rPr lang="cs-CZ" baseline="0" dirty="0"/>
                        <a:t> </a:t>
                      </a:r>
                      <a:r>
                        <a:rPr lang="cs-CZ" b="1" baseline="0" dirty="0"/>
                        <a:t>32</a:t>
                      </a:r>
                      <a:endParaRPr lang="cs-CZ" b="1" dirty="0"/>
                    </a:p>
                  </a:txBody>
                  <a:tcPr anchor="ctr"/>
                </a:tc>
                <a:tc>
                  <a:txBody>
                    <a:bodyPr/>
                    <a:lstStyle/>
                    <a:p>
                      <a:pPr lvl="0" algn="ctr">
                        <a:buNone/>
                      </a:pPr>
                      <a:r>
                        <a:rPr lang="cs-CZ" dirty="0"/>
                        <a:t>EASI </a:t>
                      </a:r>
                      <a:r>
                        <a:rPr lang="cs-CZ" b="1" dirty="0"/>
                        <a:t>9</a:t>
                      </a:r>
                    </a:p>
                  </a:txBody>
                  <a:tcPr anchor="ctr">
                    <a:solidFill>
                      <a:srgbClr val="92D050"/>
                    </a:solidFill>
                  </a:tcPr>
                </a:tc>
                <a:extLst>
                  <a:ext uri="{0D108BD9-81ED-4DB2-BD59-A6C34878D82A}">
                    <a16:rowId xmlns:a16="http://schemas.microsoft.com/office/drawing/2014/main" val="3995348536"/>
                  </a:ext>
                </a:extLst>
              </a:tr>
              <a:tr h="531985">
                <a:tc>
                  <a:txBody>
                    <a:bodyPr/>
                    <a:lstStyle/>
                    <a:p>
                      <a:pPr algn="ctr"/>
                      <a:r>
                        <a:rPr lang="cs-CZ" dirty="0"/>
                        <a:t>2</a:t>
                      </a:r>
                    </a:p>
                  </a:txBody>
                  <a:tcPr anchor="ctr"/>
                </a:tc>
                <a:tc>
                  <a:txBody>
                    <a:bodyPr/>
                    <a:lstStyle/>
                    <a:p>
                      <a:pPr algn="ctr"/>
                      <a:r>
                        <a:rPr lang="cs-CZ"/>
                        <a:t>Kožní/Plic</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+5%</a:t>
                      </a:r>
                    </a:p>
                  </a:txBody>
                  <a:tcPr anchor="ctr">
                    <a:solidFill>
                      <a:srgbClr val="FFC000"/>
                    </a:solidFill>
                  </a:tcPr>
                </a:tc>
                <a:tc>
                  <a:txBody>
                    <a:bodyPr/>
                    <a:lstStyle/>
                    <a:p>
                      <a:pPr algn="ctr"/>
                      <a:r>
                        <a:rPr lang="cs-CZ" dirty="0"/>
                        <a:t>-4</a:t>
                      </a:r>
                    </a:p>
                  </a:txBody>
                  <a:tcPr anchor="ctr">
                    <a:solidFill>
                      <a:srgbClr val="FFC000"/>
                    </a:solidFill>
                  </a:tcPr>
                </a:tc>
                <a:tc>
                  <a:txBody>
                    <a:bodyPr/>
                    <a:lstStyle/>
                    <a:p>
                      <a:pPr algn="ctr"/>
                      <a:r>
                        <a:rPr lang="cs-CZ" dirty="0"/>
                        <a:t>12 M</a:t>
                      </a:r>
                    </a:p>
                  </a:txBody>
                  <a:tcPr anchor="ctr"/>
                </a:tc>
                <a:tc>
                  <a:txBody>
                    <a:bodyPr/>
                    <a:lstStyle/>
                    <a:p>
                      <a:pPr lvl="0" algn="ctr">
                        <a:buNone/>
                      </a:pPr>
                      <a:r>
                        <a:rPr lang="cs-CZ" i="0" dirty="0"/>
                        <a:t>AB bez</a:t>
                      </a:r>
                      <a:r>
                        <a:rPr lang="cs-CZ" i="0" baseline="0" dirty="0"/>
                        <a:t>e změn</a:t>
                      </a:r>
                      <a:endParaRPr lang="cs-CZ" i="0" dirty="0"/>
                    </a:p>
                  </a:txBody>
                  <a:tcPr anchor="ctr"/>
                </a:tc>
                <a:tc>
                  <a:txBody>
                    <a:bodyPr/>
                    <a:lstStyle/>
                    <a:p>
                      <a:pPr lvl="0" algn="ctr">
                        <a:buNone/>
                      </a:pPr>
                      <a:r>
                        <a:rPr lang="cs-CZ" dirty="0"/>
                        <a:t>EASI</a:t>
                      </a:r>
                      <a:r>
                        <a:rPr lang="cs-CZ" baseline="0" dirty="0"/>
                        <a:t> </a:t>
                      </a:r>
                      <a:r>
                        <a:rPr lang="cs-CZ" b="1" baseline="0" dirty="0"/>
                        <a:t>17</a:t>
                      </a:r>
                      <a:endParaRPr lang="cs-CZ" b="1" dirty="0"/>
                    </a:p>
                  </a:txBody>
                  <a:tcPr anchor="ctr"/>
                </a:tc>
                <a:tc>
                  <a:txBody>
                    <a:bodyPr/>
                    <a:lstStyle/>
                    <a:p>
                      <a:pPr lvl="0" algn="ctr">
                        <a:buNone/>
                      </a:pPr>
                      <a:r>
                        <a:rPr lang="cs-CZ" dirty="0"/>
                        <a:t>EASI </a:t>
                      </a:r>
                      <a:r>
                        <a:rPr lang="cs-CZ" b="1" dirty="0"/>
                        <a:t>5</a:t>
                      </a:r>
                      <a:r>
                        <a:rPr lang="cs-CZ" dirty="0"/>
                        <a:t> </a:t>
                      </a:r>
                    </a:p>
                  </a:txBody>
                  <a:tcPr anchor="ctr">
                    <a:solidFill>
                      <a:srgbClr val="92D050"/>
                    </a:solidFill>
                  </a:tcPr>
                </a:tc>
                <a:extLst>
                  <a:ext uri="{0D108BD9-81ED-4DB2-BD59-A6C34878D82A}">
                    <a16:rowId xmlns:a16="http://schemas.microsoft.com/office/drawing/2014/main" val="1669907119"/>
                  </a:ext>
                </a:extLst>
              </a:tr>
              <a:tr h="531985">
                <a:tc>
                  <a:txBody>
                    <a:bodyPr/>
                    <a:lstStyle/>
                    <a:p>
                      <a:pPr algn="ctr"/>
                      <a:r>
                        <a:rPr lang="cs-CZ" dirty="0"/>
                        <a:t>3</a:t>
                      </a:r>
                    </a:p>
                  </a:txBody>
                  <a:tcPr anchor="ctr"/>
                </a:tc>
                <a:tc>
                  <a:txBody>
                    <a:bodyPr/>
                    <a:lstStyle/>
                    <a:p>
                      <a:pPr algn="ctr"/>
                      <a:r>
                        <a:rPr lang="cs-CZ"/>
                        <a:t>UKIA</a:t>
                      </a:r>
                    </a:p>
                  </a:txBody>
                  <a:tcPr anchor="ctr"/>
                </a:tc>
                <a:tc>
                  <a:txBody>
                    <a:bodyPr/>
                    <a:lstStyle/>
                    <a:p>
                      <a:pPr algn="ctr"/>
                      <a:r>
                        <a:rPr lang="cs-CZ"/>
                        <a:t>F</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0000"/>
                    </a:solidFill>
                  </a:tcPr>
                </a:tc>
                <a:tc>
                  <a:txBody>
                    <a:bodyPr/>
                    <a:lstStyle/>
                    <a:p>
                      <a:pPr algn="ctr"/>
                      <a:r>
                        <a:rPr lang="cs-CZ" i="1" dirty="0"/>
                        <a:t>+6</a:t>
                      </a:r>
                    </a:p>
                  </a:txBody>
                  <a:tcPr anchor="ctr">
                    <a:solidFill>
                      <a:srgbClr val="FF0000"/>
                    </a:solidFill>
                  </a:tcPr>
                </a:tc>
                <a:tc>
                  <a:txBody>
                    <a:bodyPr/>
                    <a:lstStyle/>
                    <a:p>
                      <a:pPr algn="ctr"/>
                      <a:r>
                        <a:rPr lang="cs-CZ"/>
                        <a:t>4M</a:t>
                      </a:r>
                    </a:p>
                  </a:txBody>
                  <a:tcPr anchor="ctr"/>
                </a:tc>
                <a:tc>
                  <a:txBody>
                    <a:bodyPr/>
                    <a:lstStyle/>
                    <a:p>
                      <a:pPr lvl="0" algn="ctr">
                        <a:buNone/>
                      </a:pPr>
                      <a:r>
                        <a:rPr lang="cs-CZ" dirty="0"/>
                        <a:t>AB horší - 4m 2x AE, </a:t>
                      </a:r>
                      <a:r>
                        <a:rPr lang="cs-CZ" dirty="0" err="1"/>
                        <a:t>Eos</a:t>
                      </a:r>
                      <a:r>
                        <a:rPr lang="cs-CZ" dirty="0"/>
                        <a:t>, </a:t>
                      </a:r>
                      <a:r>
                        <a:rPr lang="cs-CZ" dirty="0" err="1"/>
                        <a:t>switch</a:t>
                      </a:r>
                      <a:r>
                        <a:rPr lang="cs-CZ" dirty="0"/>
                        <a:t> na </a:t>
                      </a:r>
                      <a:r>
                        <a:rPr lang="cs-CZ" dirty="0" err="1"/>
                        <a:t>benralizumab</a:t>
                      </a:r>
                      <a:endParaRPr lang="cs-CZ" dirty="0"/>
                    </a:p>
                  </a:txBody>
                  <a:tcPr anchor="ctr"/>
                </a:tc>
                <a:tc gridSpan="2">
                  <a:txBody>
                    <a:bodyPr/>
                    <a:lstStyle/>
                    <a:p>
                      <a:pPr lvl="0" algn="ctr">
                        <a:buNone/>
                      </a:pPr>
                      <a:r>
                        <a:rPr lang="cs-CZ" dirty="0"/>
                        <a:t>Neměla</a:t>
                      </a:r>
                      <a:r>
                        <a:rPr lang="cs-CZ" baseline="0" dirty="0"/>
                        <a:t> ekzém vůbec</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992195782"/>
                  </a:ext>
                </a:extLst>
              </a:tr>
              <a:tr h="531985">
                <a:tc>
                  <a:txBody>
                    <a:bodyPr/>
                    <a:lstStyle/>
                    <a:p>
                      <a:pPr algn="ctr"/>
                      <a:r>
                        <a:rPr lang="cs-CZ" dirty="0"/>
                        <a:t>4</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solidFill>
                            <a:schemeClr val="tx1"/>
                          </a:solidFill>
                          <a:effectLst>
                            <a:outerShdw blurRad="38100" dist="38100" dir="2700000" algn="tl">
                              <a:srgbClr val="000000">
                                <a:alpha val="43137"/>
                              </a:srgbClr>
                            </a:outerShdw>
                          </a:effectLst>
                        </a:rPr>
                        <a:t>+22 </a:t>
                      </a:r>
                      <a:r>
                        <a:rPr lang="cs-CZ" b="1" baseline="0" dirty="0">
                          <a:solidFill>
                            <a:schemeClr val="tx1"/>
                          </a:solidFill>
                          <a:effectLst>
                            <a:outerShdw blurRad="38100" dist="38100" dir="2700000" algn="tl">
                              <a:srgbClr val="000000">
                                <a:alpha val="43137"/>
                              </a:srgbClr>
                            </a:outerShdw>
                          </a:effectLst>
                        </a:rPr>
                        <a:t>!</a:t>
                      </a:r>
                      <a:endParaRPr lang="cs-CZ" b="1" dirty="0">
                        <a:solidFill>
                          <a:schemeClr val="tx1"/>
                        </a:solidFill>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b="1" dirty="0">
                          <a:solidFill>
                            <a:schemeClr val="tx1"/>
                          </a:solidFill>
                          <a:effectLst>
                            <a:outerShdw blurRad="38100" dist="38100" dir="2700000" algn="tl">
                              <a:srgbClr val="000000">
                                <a:alpha val="43137"/>
                              </a:srgbClr>
                            </a:outerShdw>
                          </a:effectLst>
                        </a:rPr>
                        <a:t>+6 !</a:t>
                      </a:r>
                    </a:p>
                  </a:txBody>
                  <a:tcPr anchor="ctr">
                    <a:solidFill>
                      <a:srgbClr val="92D050"/>
                    </a:solidFill>
                  </a:tcPr>
                </a:tc>
                <a:tc>
                  <a:txBody>
                    <a:bodyPr/>
                    <a:lstStyle/>
                    <a:p>
                      <a:pPr algn="ctr"/>
                      <a:r>
                        <a:rPr lang="cs-CZ" dirty="0"/>
                        <a:t>11M</a:t>
                      </a:r>
                    </a:p>
                  </a:txBody>
                  <a:tcPr anchor="ctr"/>
                </a:tc>
                <a:tc>
                  <a:txBody>
                    <a:bodyPr/>
                    <a:lstStyle/>
                    <a:p>
                      <a:pPr lvl="0" algn="ctr">
                        <a:buNone/>
                      </a:pPr>
                      <a:r>
                        <a:rPr lang="cs-CZ" b="1" dirty="0"/>
                        <a:t>AB výrazně lepší, ↓noční</a:t>
                      </a:r>
                      <a:r>
                        <a:rPr lang="cs-CZ" b="1" baseline="0" dirty="0"/>
                        <a:t> dušnosti, </a:t>
                      </a:r>
                      <a:r>
                        <a:rPr lang="cs-CZ" b="1"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785934743"/>
                  </a:ext>
                </a:extLst>
              </a:tr>
              <a:tr h="531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5</a:t>
                      </a:r>
                    </a:p>
                  </a:txBody>
                  <a:tcPr anchor="ctr"/>
                </a:tc>
                <a:tc>
                  <a:txBody>
                    <a:bodyPr/>
                    <a:lstStyle/>
                    <a:p>
                      <a:pPr algn="ctr"/>
                      <a:r>
                        <a:rPr lang="cs-CZ"/>
                        <a:t>UKIA</a:t>
                      </a:r>
                    </a:p>
                  </a:txBody>
                  <a:tcPr anchor="ctr"/>
                </a:tc>
                <a:tc>
                  <a:txBody>
                    <a:bodyPr/>
                    <a:lstStyle/>
                    <a:p>
                      <a:pPr algn="ctr"/>
                      <a:r>
                        <a:rPr lang="cs-CZ"/>
                        <a:t>M </a:t>
                      </a:r>
                    </a:p>
                  </a:txBody>
                  <a:tcPr anchor="ctr"/>
                </a:tc>
                <a:tc>
                  <a:txBody>
                    <a:bodyPr/>
                    <a:lstStyle/>
                    <a:p>
                      <a:pPr algn="ctr"/>
                      <a:r>
                        <a:rPr lang="cs-CZ"/>
                        <a:t>Časté AE</a:t>
                      </a:r>
                    </a:p>
                  </a:txBody>
                  <a:tcPr anchor="ctr"/>
                </a:tc>
                <a:tc>
                  <a:txBody>
                    <a:bodyPr/>
                    <a:lstStyle/>
                    <a:p>
                      <a:pPr algn="ctr"/>
                      <a:r>
                        <a:rPr lang="cs-CZ" dirty="0"/>
                        <a:t>+8%</a:t>
                      </a:r>
                    </a:p>
                  </a:txBody>
                  <a:tcPr anchor="ctr">
                    <a:solidFill>
                      <a:srgbClr val="FFC000"/>
                    </a:solidFill>
                  </a:tcPr>
                </a:tc>
                <a:tc>
                  <a:txBody>
                    <a:bodyPr/>
                    <a:lstStyle/>
                    <a:p>
                      <a:pPr algn="ctr"/>
                      <a:r>
                        <a:rPr lang="cs-CZ" dirty="0"/>
                        <a:t>0</a:t>
                      </a:r>
                    </a:p>
                  </a:txBody>
                  <a:tcPr anchor="ctr">
                    <a:solidFill>
                      <a:srgbClr val="FFC000"/>
                    </a:solidFill>
                  </a:tcPr>
                </a:tc>
                <a:tc>
                  <a:txBody>
                    <a:bodyPr/>
                    <a:lstStyle/>
                    <a:p>
                      <a:pPr algn="ctr"/>
                      <a:r>
                        <a:rPr lang="cs-CZ"/>
                        <a:t>12 M</a:t>
                      </a:r>
                    </a:p>
                  </a:txBody>
                  <a:tcPr anchor="ctr"/>
                </a:tc>
                <a:tc>
                  <a:txBody>
                    <a:bodyPr/>
                    <a:lstStyle/>
                    <a:p>
                      <a:pPr lvl="0" algn="ctr">
                        <a:buNone/>
                      </a:pPr>
                      <a:r>
                        <a:rPr lang="cs-CZ" dirty="0"/>
                        <a:t>AB mírně lepší, </a:t>
                      </a:r>
                      <a:r>
                        <a:rPr lang="cs-CZ" b="1" dirty="0"/>
                        <a:t>méně AE</a:t>
                      </a:r>
                      <a:r>
                        <a:rPr lang="cs-CZ" dirty="0"/>
                        <a:t> než na OMA,</a:t>
                      </a:r>
                      <a:r>
                        <a:rPr lang="cs-CZ" baseline="0" dirty="0"/>
                        <a:t> méně </a:t>
                      </a:r>
                      <a:r>
                        <a:rPr lang="cs-CZ" dirty="0"/>
                        <a:t>SABA</a:t>
                      </a:r>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199308386"/>
                  </a:ext>
                </a:extLst>
              </a:tr>
              <a:tr h="531985">
                <a:tc>
                  <a:txBody>
                    <a:bodyPr/>
                    <a:lstStyle/>
                    <a:p>
                      <a:pPr algn="ctr"/>
                      <a:r>
                        <a:rPr lang="cs-CZ" dirty="0"/>
                        <a:t>6</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+36% !</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 </a:t>
                      </a:r>
                      <a:r>
                        <a:rPr lang="cs-CZ" b="1" baseline="0" dirty="0">
                          <a:effectLst>
                            <a:outerShdw blurRad="38100" dist="38100" dir="2700000" algn="tl">
                              <a:srgbClr val="000000">
                                <a:alpha val="43137"/>
                              </a:srgbClr>
                            </a:outerShdw>
                          </a:effectLst>
                        </a:rPr>
                        <a:t>!</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18 M</a:t>
                      </a:r>
                    </a:p>
                  </a:txBody>
                  <a:tcPr anchor="ctr"/>
                </a:tc>
                <a:tc>
                  <a:txBody>
                    <a:bodyPr/>
                    <a:lstStyle/>
                    <a:p>
                      <a:pPr lvl="0" algn="ctr">
                        <a:buNone/>
                      </a:pPr>
                      <a:r>
                        <a:rPr lang="cs-CZ" b="1" dirty="0"/>
                        <a:t>AB výrazně lepší,</a:t>
                      </a:r>
                      <a:r>
                        <a:rPr lang="cs-CZ" b="1" baseline="0" dirty="0"/>
                        <a:t> ACT 18, ne AE, menší námah. dušnost</a:t>
                      </a:r>
                      <a:endParaRPr lang="cs-CZ" b="1" dirty="0"/>
                    </a:p>
                  </a:txBody>
                  <a:tcPr anchor="ctr"/>
                </a:tc>
                <a:tc gridSpan="2">
                  <a:txBody>
                    <a:bodyPr/>
                    <a:lstStyle/>
                    <a:p>
                      <a:pPr lvl="0" algn="ctr">
                        <a:buNone/>
                      </a:pPr>
                      <a:r>
                        <a:rPr lang="cs-CZ" dirty="0"/>
                        <a:t>Zlepšení</a:t>
                      </a:r>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2639591838"/>
                  </a:ext>
                </a:extLst>
              </a:tr>
              <a:tr h="531985">
                <a:tc>
                  <a:txBody>
                    <a:bodyPr/>
                    <a:lstStyle/>
                    <a:p>
                      <a:pPr algn="ctr"/>
                      <a:r>
                        <a:rPr lang="cs-CZ" dirty="0"/>
                        <a:t>7</a:t>
                      </a:r>
                    </a:p>
                  </a:txBody>
                  <a:tcPr anchor="ctr"/>
                </a:tc>
                <a:tc>
                  <a:txBody>
                    <a:bodyPr/>
                    <a:lstStyle/>
                    <a:p>
                      <a:pPr algn="ctr"/>
                      <a:r>
                        <a:rPr lang="cs-CZ"/>
                        <a:t>UKIA</a:t>
                      </a:r>
                    </a:p>
                  </a:txBody>
                  <a:tcPr anchor="ctr"/>
                </a:tc>
                <a:tc>
                  <a:txBody>
                    <a:bodyPr/>
                    <a:lstStyle/>
                    <a:p>
                      <a:pPr algn="ctr"/>
                      <a:r>
                        <a:rPr lang="cs-CZ"/>
                        <a:t>M</a:t>
                      </a:r>
                    </a:p>
                  </a:txBody>
                  <a:tcPr anchor="ctr"/>
                </a:tc>
                <a:tc>
                  <a:txBody>
                    <a:bodyPr/>
                    <a:lstStyle/>
                    <a:p>
                      <a:pPr algn="ctr"/>
                      <a:r>
                        <a:rPr lang="cs-CZ"/>
                        <a:t>Časté AE</a:t>
                      </a:r>
                    </a:p>
                  </a:txBody>
                  <a:tcPr anchor="ctr"/>
                </a:tc>
                <a:tc>
                  <a:txBody>
                    <a:bodyPr/>
                    <a:lstStyle/>
                    <a:p>
                      <a:pPr algn="ctr"/>
                      <a:r>
                        <a:rPr lang="cs-CZ" b="1" dirty="0">
                          <a:effectLst>
                            <a:outerShdw blurRad="38100" dist="38100" dir="2700000" algn="tl">
                              <a:srgbClr val="000000">
                                <a:alpha val="43137"/>
                              </a:srgbClr>
                            </a:outerShdw>
                          </a:effectLst>
                        </a:rPr>
                        <a:t>+25%!</a:t>
                      </a:r>
                    </a:p>
                  </a:txBody>
                  <a:tcPr anchor="ctr">
                    <a:solidFill>
                      <a:srgbClr val="92D050"/>
                    </a:solidFill>
                  </a:tcPr>
                </a:tc>
                <a:tc>
                  <a:txBody>
                    <a:bodyPr/>
                    <a:lstStyle/>
                    <a:p>
                      <a:pPr algn="ctr"/>
                      <a:r>
                        <a:rPr lang="cs-CZ" b="1" dirty="0">
                          <a:effectLst>
                            <a:outerShdw blurRad="38100" dist="38100" dir="2700000" algn="tl">
                              <a:srgbClr val="000000">
                                <a:alpha val="43137"/>
                              </a:srgbClr>
                            </a:outerShdw>
                          </a:effectLst>
                        </a:rPr>
                        <a:t>+10</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algn="ctr"/>
                      <a:r>
                        <a:rPr lang="cs-CZ" dirty="0"/>
                        <a:t>21</a:t>
                      </a:r>
                      <a:r>
                        <a:rPr lang="cs-CZ" baseline="0" dirty="0"/>
                        <a:t> M</a:t>
                      </a:r>
                      <a:endParaRPr lang="cs-CZ" dirty="0"/>
                    </a:p>
                  </a:txBody>
                  <a:tcPr anchor="ctr"/>
                </a:tc>
                <a:tc>
                  <a:txBody>
                    <a:bodyPr/>
                    <a:lstStyle/>
                    <a:p>
                      <a:pPr lvl="0" algn="ctr">
                        <a:buNone/>
                      </a:pPr>
                      <a:r>
                        <a:rPr lang="cs-CZ" b="1" dirty="0"/>
                        <a:t>AB lepší,</a:t>
                      </a:r>
                      <a:r>
                        <a:rPr lang="cs-CZ" b="1" baseline="0" dirty="0"/>
                        <a:t> vymizely exacerbace, snížení SABA</a:t>
                      </a:r>
                      <a:endParaRPr lang="cs-CZ" b="1" dirty="0"/>
                    </a:p>
                  </a:txBody>
                  <a:tcPr anchor="ctr"/>
                </a:tc>
                <a:tc gridSpan="2">
                  <a:txBody>
                    <a:bodyPr/>
                    <a:lstStyle/>
                    <a:p>
                      <a:pPr lvl="0" algn="ctr">
                        <a:buNone/>
                      </a:pPr>
                      <a:r>
                        <a:rPr lang="cs-CZ" dirty="0"/>
                        <a:t>Kompletní</a:t>
                      </a:r>
                      <a:r>
                        <a:rPr lang="cs-CZ" baseline="0" dirty="0"/>
                        <a:t> remise</a:t>
                      </a:r>
                      <a:endParaRPr lang="cs-CZ" dirty="0"/>
                    </a:p>
                  </a:txBody>
                  <a:tcPr anchor="ctr">
                    <a:solidFill>
                      <a:srgbClr val="92D050"/>
                    </a:solidFill>
                  </a:tcPr>
                </a:tc>
                <a:tc hMerge="1">
                  <a:txBody>
                    <a:bodyPr/>
                    <a:lstStyle/>
                    <a:p>
                      <a:pPr lvl="0" algn="ctr">
                        <a:buNone/>
                      </a:pPr>
                      <a:endParaRPr lang="cs-CZ" dirty="0"/>
                    </a:p>
                  </a:txBody>
                  <a:tcPr anchor="ctr"/>
                </a:tc>
                <a:extLst>
                  <a:ext uri="{0D108BD9-81ED-4DB2-BD59-A6C34878D82A}">
                    <a16:rowId xmlns:a16="http://schemas.microsoft.com/office/drawing/2014/main" val="3324102180"/>
                  </a:ext>
                </a:extLst>
              </a:tr>
              <a:tr h="531985">
                <a:tc>
                  <a:txBody>
                    <a:bodyPr/>
                    <a:lstStyle/>
                    <a:p>
                      <a:pPr lvl="0" algn="ctr">
                        <a:buNone/>
                      </a:pPr>
                      <a:r>
                        <a:rPr lang="cs-CZ" dirty="0"/>
                        <a:t>8</a:t>
                      </a:r>
                    </a:p>
                  </a:txBody>
                  <a:tcPr anchor="ctr"/>
                </a:tc>
                <a:tc>
                  <a:txBody>
                    <a:bodyPr/>
                    <a:lstStyle/>
                    <a:p>
                      <a:pPr lvl="0" algn="ctr">
                        <a:buNone/>
                      </a:pPr>
                      <a:r>
                        <a:rPr lang="cs-CZ"/>
                        <a:t>Plicní </a:t>
                      </a:r>
                    </a:p>
                  </a:txBody>
                  <a:tcPr anchor="ctr"/>
                </a:tc>
                <a:tc>
                  <a:txBody>
                    <a:bodyPr/>
                    <a:lstStyle/>
                    <a:p>
                      <a:pPr lvl="0" algn="ctr">
                        <a:buNone/>
                      </a:pPr>
                      <a:r>
                        <a:rPr lang="cs-CZ"/>
                        <a:t>F</a:t>
                      </a:r>
                    </a:p>
                  </a:txBody>
                  <a:tcPr anchor="ctr"/>
                </a:tc>
                <a:tc>
                  <a:txBody>
                    <a:bodyPr/>
                    <a:lstStyle/>
                    <a:p>
                      <a:pPr lvl="0" algn="ctr">
                        <a:buNone/>
                      </a:pPr>
                      <a:r>
                        <a:rPr lang="cs-CZ"/>
                        <a:t>ANO</a:t>
                      </a:r>
                    </a:p>
                  </a:txBody>
                  <a:tcPr anchor="ctr"/>
                </a:tc>
                <a:tc>
                  <a:txBody>
                    <a:bodyPr/>
                    <a:lstStyle/>
                    <a:p>
                      <a:pPr lvl="0" algn="ctr">
                        <a:buNone/>
                      </a:pPr>
                      <a:r>
                        <a:rPr lang="cs-CZ" b="1" dirty="0">
                          <a:effectLst>
                            <a:outerShdw blurRad="38100" dist="38100" dir="2700000" algn="tl">
                              <a:srgbClr val="000000">
                                <a:alpha val="43137"/>
                              </a:srgbClr>
                            </a:outerShdw>
                          </a:effectLst>
                        </a:rPr>
                        <a:t>+6%</a:t>
                      </a:r>
                    </a:p>
                  </a:txBody>
                  <a:tcPr anchor="ctr">
                    <a:solidFill>
                      <a:srgbClr val="92D050"/>
                    </a:solidFill>
                  </a:tcPr>
                </a:tc>
                <a:tc>
                  <a:txBody>
                    <a:bodyPr/>
                    <a:lstStyle/>
                    <a:p>
                      <a:pPr lvl="0" algn="ctr">
                        <a:buNone/>
                      </a:pPr>
                      <a:r>
                        <a:rPr lang="cs-CZ" b="1" dirty="0">
                          <a:effectLst>
                            <a:outerShdw blurRad="38100" dist="38100" dir="2700000" algn="tl">
                              <a:srgbClr val="000000">
                                <a:alpha val="43137"/>
                              </a:srgbClr>
                            </a:outerShdw>
                          </a:effectLst>
                        </a:rPr>
                        <a:t>+5</a:t>
                      </a:r>
                      <a:r>
                        <a:rPr lang="cs-CZ" b="1" baseline="0" dirty="0">
                          <a:effectLst>
                            <a:outerShdw blurRad="38100" dist="38100" dir="2700000" algn="tl">
                              <a:srgbClr val="000000">
                                <a:alpha val="43137"/>
                              </a:srgbClr>
                            </a:outerShdw>
                          </a:effectLst>
                        </a:rPr>
                        <a:t> </a:t>
                      </a:r>
                      <a:endParaRPr lang="cs-CZ" b="1" dirty="0">
                        <a:effectLst>
                          <a:outerShdw blurRad="38100" dist="38100" dir="2700000" algn="tl">
                            <a:srgbClr val="000000">
                              <a:alpha val="43137"/>
                            </a:srgbClr>
                          </a:outerShdw>
                        </a:effectLst>
                      </a:endParaRPr>
                    </a:p>
                  </a:txBody>
                  <a:tcPr anchor="ctr">
                    <a:solidFill>
                      <a:srgbClr val="92D050"/>
                    </a:solidFill>
                  </a:tcPr>
                </a:tc>
                <a:tc>
                  <a:txBody>
                    <a:bodyPr/>
                    <a:lstStyle/>
                    <a:p>
                      <a:pPr lvl="0" algn="ctr">
                        <a:buNone/>
                      </a:pPr>
                      <a:r>
                        <a:rPr lang="cs-CZ" dirty="0"/>
                        <a:t>15 M</a:t>
                      </a:r>
                    </a:p>
                  </a:txBody>
                  <a:tcPr anchor="ctr"/>
                </a:tc>
                <a:tc>
                  <a:txBody>
                    <a:bodyPr/>
                    <a:lstStyle/>
                    <a:p>
                      <a:pPr lvl="0" algn="ctr">
                        <a:buNone/>
                      </a:pPr>
                      <a:r>
                        <a:rPr lang="cs-CZ" dirty="0"/>
                        <a:t>AB</a:t>
                      </a:r>
                      <a:r>
                        <a:rPr lang="cs-CZ" baseline="0" dirty="0"/>
                        <a:t> výrazně lepší, ACT nad 20, nejsou AE, lepší než OMA</a:t>
                      </a:r>
                      <a:endParaRPr lang="cs-CZ" dirty="0"/>
                    </a:p>
                  </a:txBody>
                  <a:tcPr anchor="ctr"/>
                </a:tc>
                <a:tc gridSpan="2">
                  <a:txBody>
                    <a:bodyPr/>
                    <a:lstStyle/>
                    <a:p>
                      <a:pPr lvl="0" algn="ctr">
                        <a:buNone/>
                      </a:pPr>
                      <a:r>
                        <a:rPr lang="cs-CZ" dirty="0"/>
                        <a:t>Minimální</a:t>
                      </a:r>
                      <a:r>
                        <a:rPr lang="cs-CZ" baseline="0" dirty="0"/>
                        <a:t> ekzém před i při léčbě</a:t>
                      </a:r>
                      <a:endParaRPr lang="cs-CZ" dirty="0"/>
                    </a:p>
                  </a:txBody>
                  <a:tcPr anchor="ctr"/>
                </a:tc>
                <a:tc hMerge="1">
                  <a:txBody>
                    <a:bodyPr/>
                    <a:lstStyle/>
                    <a:p>
                      <a:pPr lvl="0" algn="ctr">
                        <a:buNone/>
                      </a:pPr>
                      <a:endParaRPr lang="cs-CZ" dirty="0"/>
                    </a:p>
                  </a:txBody>
                  <a:tcPr anchor="ctr"/>
                </a:tc>
                <a:extLst>
                  <a:ext uri="{0D108BD9-81ED-4DB2-BD59-A6C34878D82A}">
                    <a16:rowId xmlns:a16="http://schemas.microsoft.com/office/drawing/2014/main" val="1447334687"/>
                  </a:ext>
                </a:extLst>
              </a:tr>
            </a:tbl>
          </a:graphicData>
        </a:graphic>
      </p:graphicFrame>
      <p:sp>
        <p:nvSpPr>
          <p:cNvPr id="5" name="Pěticípá hvězda 4"/>
          <p:cNvSpPr/>
          <p:nvPr/>
        </p:nvSpPr>
        <p:spPr>
          <a:xfrm rot="20197132">
            <a:off x="11399278" y="4104986"/>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
        <p:nvSpPr>
          <p:cNvPr id="6" name="Pěticípá hvězda 5"/>
          <p:cNvSpPr/>
          <p:nvPr/>
        </p:nvSpPr>
        <p:spPr>
          <a:xfrm rot="20197132">
            <a:off x="11481982" y="5955454"/>
            <a:ext cx="465667" cy="406400"/>
          </a:xfrm>
          <a:prstGeom prst="star5">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3027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26E0-D96D-4ABC-8D98-B25633BE2963}"/>
              </a:ext>
            </a:extLst>
          </p:cNvPr>
          <p:cNvSpPr>
            <a:spLocks noGrp="1"/>
          </p:cNvSpPr>
          <p:nvPr>
            <p:ph type="title"/>
          </p:nvPr>
        </p:nvSpPr>
        <p:spPr/>
        <p:txBody>
          <a:bodyPr/>
          <a:lstStyle/>
          <a:p>
            <a:r>
              <a:rPr lang="cs-CZ" b="1" dirty="0">
                <a:cs typeface="Calibri Light"/>
              </a:rPr>
              <a:t>9</a:t>
            </a:r>
            <a:r>
              <a:rPr lang="en-US" b="1" dirty="0">
                <a:cs typeface="Calibri Light"/>
              </a:rPr>
              <a:t> - </a:t>
            </a:r>
            <a:r>
              <a:rPr lang="en-US" b="1" dirty="0" err="1">
                <a:cs typeface="Calibri Light"/>
              </a:rPr>
              <a:t>Mladý</a:t>
            </a:r>
            <a:r>
              <a:rPr lang="en-US" b="1" dirty="0">
                <a:cs typeface="Calibri Light"/>
              </a:rPr>
              <a:t> </a:t>
            </a:r>
            <a:r>
              <a:rPr lang="en-US" b="1" dirty="0" err="1">
                <a:cs typeface="Calibri Light"/>
              </a:rPr>
              <a:t>muž</a:t>
            </a:r>
            <a:r>
              <a:rPr lang="en-US" b="1" dirty="0">
                <a:cs typeface="Calibri Light"/>
              </a:rPr>
              <a:t> s </a:t>
            </a:r>
            <a:r>
              <a:rPr lang="en-US" b="1" dirty="0" err="1">
                <a:cs typeface="Calibri Light"/>
              </a:rPr>
              <a:t>ekzémem</a:t>
            </a:r>
            <a:r>
              <a:rPr lang="en-US" b="1" dirty="0">
                <a:cs typeface="Calibri Light"/>
              </a:rPr>
              <a:t> a </a:t>
            </a:r>
            <a:r>
              <a:rPr lang="en-US" b="1" dirty="0" err="1">
                <a:cs typeface="Calibri Light"/>
              </a:rPr>
              <a:t>těžkým</a:t>
            </a:r>
            <a:r>
              <a:rPr lang="en-US" b="1" dirty="0">
                <a:cs typeface="Calibri Light"/>
              </a:rPr>
              <a:t> </a:t>
            </a:r>
            <a:r>
              <a:rPr lang="en-US" b="1" dirty="0" err="1">
                <a:cs typeface="Calibri Light"/>
              </a:rPr>
              <a:t>astmatem</a:t>
            </a:r>
            <a:endParaRPr lang="en-US" b="1" dirty="0"/>
          </a:p>
        </p:txBody>
      </p:sp>
      <p:sp>
        <p:nvSpPr>
          <p:cNvPr id="3" name="Content Placeholder 2">
            <a:extLst>
              <a:ext uri="{FF2B5EF4-FFF2-40B4-BE49-F238E27FC236}">
                <a16:creationId xmlns:a16="http://schemas.microsoft.com/office/drawing/2014/main" id="{F7E5C57B-8270-4B29-9A0F-707E9A7F3A02}"/>
              </a:ext>
            </a:extLst>
          </p:cNvPr>
          <p:cNvSpPr>
            <a:spLocks noGrp="1"/>
          </p:cNvSpPr>
          <p:nvPr>
            <p:ph idx="1"/>
          </p:nvPr>
        </p:nvSpPr>
        <p:spPr>
          <a:xfrm>
            <a:off x="900223" y="1763602"/>
            <a:ext cx="10515600" cy="4351338"/>
          </a:xfrm>
        </p:spPr>
        <p:txBody>
          <a:bodyPr vert="horz" lIns="91440" tIns="45720" rIns="91440" bIns="45720" rtlCol="0" anchor="t">
            <a:normAutofit fontScale="77500" lnSpcReduction="20000"/>
          </a:bodyPr>
          <a:lstStyle/>
          <a:p>
            <a:r>
              <a:rPr lang="en-US" b="1" err="1">
                <a:cs typeface="Calibri"/>
              </a:rPr>
              <a:t>Těžké</a:t>
            </a:r>
            <a:r>
              <a:rPr lang="en-US" b="1">
                <a:cs typeface="Calibri"/>
              </a:rPr>
              <a:t> </a:t>
            </a:r>
            <a:r>
              <a:rPr lang="en-US" b="1" err="1">
                <a:cs typeface="Calibri"/>
              </a:rPr>
              <a:t>refrakterní</a:t>
            </a:r>
            <a:r>
              <a:rPr lang="en-US" b="1">
                <a:cs typeface="Calibri"/>
              </a:rPr>
              <a:t> </a:t>
            </a:r>
            <a:r>
              <a:rPr lang="en-US" b="1" err="1">
                <a:cs typeface="Calibri"/>
              </a:rPr>
              <a:t>astma</a:t>
            </a:r>
            <a:endParaRPr lang="en-US" b="1">
              <a:cs typeface="Calibri"/>
            </a:endParaRPr>
          </a:p>
          <a:p>
            <a:pPr lvl="1"/>
            <a:r>
              <a:rPr lang="en-US" b="1" err="1">
                <a:cs typeface="Calibri"/>
              </a:rPr>
              <a:t>Eozinofilní</a:t>
            </a:r>
            <a:r>
              <a:rPr lang="en-US" b="1">
                <a:cs typeface="Calibri"/>
              </a:rPr>
              <a:t> </a:t>
            </a:r>
            <a:r>
              <a:rPr lang="en-US" b="1" err="1">
                <a:cs typeface="Calibri"/>
              </a:rPr>
              <a:t>atopický</a:t>
            </a:r>
            <a:r>
              <a:rPr lang="en-US" b="1">
                <a:cs typeface="Calibri"/>
              </a:rPr>
              <a:t> </a:t>
            </a:r>
            <a:r>
              <a:rPr lang="en-US" b="1" err="1">
                <a:cs typeface="Calibri"/>
              </a:rPr>
              <a:t>fenotyp</a:t>
            </a:r>
            <a:endParaRPr lang="en-US" b="1">
              <a:cs typeface="Calibri"/>
            </a:endParaRPr>
          </a:p>
          <a:p>
            <a:pPr lvl="1"/>
            <a:r>
              <a:rPr lang="en-US" err="1">
                <a:cs typeface="Calibri"/>
              </a:rPr>
              <a:t>Astma</a:t>
            </a:r>
            <a:r>
              <a:rPr lang="en-US">
                <a:cs typeface="Calibri"/>
              </a:rPr>
              <a:t> </a:t>
            </a:r>
            <a:r>
              <a:rPr lang="en-US" err="1">
                <a:cs typeface="Calibri"/>
              </a:rPr>
              <a:t>vzniklé</a:t>
            </a:r>
            <a:r>
              <a:rPr lang="en-US">
                <a:cs typeface="Calibri"/>
              </a:rPr>
              <a:t> v </a:t>
            </a:r>
            <a:r>
              <a:rPr lang="en-US" err="1">
                <a:cs typeface="Calibri"/>
              </a:rPr>
              <a:t>dětství</a:t>
            </a:r>
            <a:r>
              <a:rPr lang="en-US">
                <a:cs typeface="Calibri"/>
              </a:rPr>
              <a:t> - od </a:t>
            </a:r>
            <a:r>
              <a:rPr lang="en-US" err="1">
                <a:cs typeface="Calibri"/>
              </a:rPr>
              <a:t>narození</a:t>
            </a:r>
            <a:endParaRPr lang="en-US">
              <a:cs typeface="Calibri"/>
            </a:endParaRPr>
          </a:p>
          <a:p>
            <a:pPr lvl="1"/>
            <a:r>
              <a:rPr lang="en-US" err="1">
                <a:cs typeface="Calibri"/>
              </a:rPr>
              <a:t>Fixovaná</a:t>
            </a:r>
            <a:r>
              <a:rPr lang="en-US">
                <a:cs typeface="Calibri"/>
              </a:rPr>
              <a:t> </a:t>
            </a:r>
            <a:r>
              <a:rPr lang="en-US" err="1">
                <a:cs typeface="Calibri"/>
              </a:rPr>
              <a:t>bronchiální</a:t>
            </a:r>
            <a:r>
              <a:rPr lang="en-US">
                <a:cs typeface="Calibri"/>
              </a:rPr>
              <a:t> </a:t>
            </a:r>
            <a:r>
              <a:rPr lang="en-US" err="1">
                <a:cs typeface="Calibri"/>
              </a:rPr>
              <a:t>obstrukce</a:t>
            </a:r>
            <a:r>
              <a:rPr lang="en-US">
                <a:cs typeface="Calibri"/>
              </a:rPr>
              <a:t>, </a:t>
            </a:r>
            <a:r>
              <a:rPr lang="en-US" err="1">
                <a:cs typeface="Calibri"/>
              </a:rPr>
              <a:t>hyperinflace</a:t>
            </a:r>
            <a:r>
              <a:rPr lang="en-US">
                <a:cs typeface="Calibri"/>
              </a:rPr>
              <a:t> - </a:t>
            </a:r>
            <a:r>
              <a:rPr lang="en-US" err="1">
                <a:cs typeface="Calibri"/>
              </a:rPr>
              <a:t>normální</a:t>
            </a:r>
            <a:r>
              <a:rPr lang="en-US">
                <a:cs typeface="Calibri"/>
              </a:rPr>
              <a:t> HRCT </a:t>
            </a:r>
            <a:r>
              <a:rPr lang="en-US" err="1">
                <a:cs typeface="Calibri"/>
              </a:rPr>
              <a:t>plic</a:t>
            </a:r>
            <a:endParaRPr lang="en-US">
              <a:cs typeface="Calibri"/>
            </a:endParaRPr>
          </a:p>
          <a:p>
            <a:pPr lvl="1"/>
            <a:r>
              <a:rPr lang="en-US" err="1">
                <a:cs typeface="Calibri"/>
              </a:rPr>
              <a:t>Alergie</a:t>
            </a:r>
            <a:r>
              <a:rPr lang="en-US">
                <a:cs typeface="Calibri"/>
              </a:rPr>
              <a:t> – </a:t>
            </a:r>
            <a:r>
              <a:rPr lang="en-US" err="1">
                <a:cs typeface="Calibri"/>
              </a:rPr>
              <a:t>rhinosinusitida</a:t>
            </a:r>
            <a:r>
              <a:rPr lang="en-US">
                <a:cs typeface="Calibri"/>
              </a:rPr>
              <a:t> bez </a:t>
            </a:r>
            <a:r>
              <a:rPr lang="en-US" err="1">
                <a:cs typeface="Calibri"/>
              </a:rPr>
              <a:t>polypů</a:t>
            </a:r>
            <a:r>
              <a:rPr lang="en-US">
                <a:cs typeface="Calibri"/>
              </a:rPr>
              <a:t> + </a:t>
            </a:r>
            <a:r>
              <a:rPr lang="en-US" b="1" err="1">
                <a:cs typeface="Calibri"/>
              </a:rPr>
              <a:t>atopický</a:t>
            </a:r>
            <a:r>
              <a:rPr lang="en-US" b="1">
                <a:cs typeface="Calibri"/>
              </a:rPr>
              <a:t> </a:t>
            </a:r>
            <a:r>
              <a:rPr lang="en-US" b="1" err="1">
                <a:cs typeface="Calibri"/>
              </a:rPr>
              <a:t>ekzém</a:t>
            </a:r>
            <a:r>
              <a:rPr lang="en-US" b="1">
                <a:cs typeface="Calibri"/>
              </a:rPr>
              <a:t> </a:t>
            </a:r>
            <a:r>
              <a:rPr lang="en-US">
                <a:cs typeface="Calibri"/>
              </a:rPr>
              <a:t>+ </a:t>
            </a:r>
            <a:r>
              <a:rPr lang="en-US" err="1">
                <a:cs typeface="Calibri"/>
              </a:rPr>
              <a:t>konjunktivitida</a:t>
            </a:r>
            <a:r>
              <a:rPr lang="en-US">
                <a:cs typeface="Calibri"/>
              </a:rPr>
              <a:t> </a:t>
            </a:r>
          </a:p>
          <a:p>
            <a:pPr lvl="2"/>
            <a:r>
              <a:rPr lang="en-US" b="1" err="1">
                <a:cs typeface="Calibri"/>
              </a:rPr>
              <a:t>Potravinová</a:t>
            </a:r>
            <a:r>
              <a:rPr lang="en-US" b="1">
                <a:cs typeface="Calibri"/>
              </a:rPr>
              <a:t> </a:t>
            </a:r>
            <a:r>
              <a:rPr lang="en-US" b="1" err="1">
                <a:cs typeface="Calibri"/>
              </a:rPr>
              <a:t>alergie</a:t>
            </a:r>
            <a:r>
              <a:rPr lang="en-US">
                <a:cs typeface="Calibri"/>
              </a:rPr>
              <a:t> - </a:t>
            </a:r>
            <a:r>
              <a:rPr lang="en-US" err="1">
                <a:cs typeface="Calibri"/>
              </a:rPr>
              <a:t>arašídy</a:t>
            </a:r>
            <a:r>
              <a:rPr lang="en-US">
                <a:cs typeface="Calibri"/>
              </a:rPr>
              <a:t>, </a:t>
            </a:r>
            <a:r>
              <a:rPr lang="en-US" err="1">
                <a:cs typeface="Calibri"/>
              </a:rPr>
              <a:t>lískové</a:t>
            </a:r>
            <a:r>
              <a:rPr lang="en-US">
                <a:cs typeface="Calibri"/>
              </a:rPr>
              <a:t> </a:t>
            </a:r>
            <a:r>
              <a:rPr lang="en-US" err="1">
                <a:cs typeface="Calibri"/>
              </a:rPr>
              <a:t>ořechy</a:t>
            </a:r>
            <a:r>
              <a:rPr lang="en-US">
                <a:cs typeface="Calibri"/>
              </a:rPr>
              <a:t>, citrusy, </a:t>
            </a:r>
            <a:r>
              <a:rPr lang="en-US" err="1">
                <a:cs typeface="Calibri"/>
              </a:rPr>
              <a:t>cibule</a:t>
            </a:r>
            <a:r>
              <a:rPr lang="en-US">
                <a:cs typeface="Calibri"/>
              </a:rPr>
              <a:t>, </a:t>
            </a:r>
            <a:r>
              <a:rPr lang="en-US" err="1">
                <a:cs typeface="Calibri"/>
              </a:rPr>
              <a:t>špenát</a:t>
            </a:r>
            <a:endParaRPr lang="en-US">
              <a:cs typeface="Calibri"/>
            </a:endParaRPr>
          </a:p>
          <a:p>
            <a:pPr lvl="2"/>
            <a:r>
              <a:rPr lang="en-US" err="1">
                <a:cs typeface="Calibri"/>
              </a:rPr>
              <a:t>Pozitivní</a:t>
            </a:r>
            <a:r>
              <a:rPr lang="en-US">
                <a:cs typeface="Calibri"/>
              </a:rPr>
              <a:t> prick testy - </a:t>
            </a:r>
            <a:r>
              <a:rPr lang="en-US" err="1">
                <a:cs typeface="Calibri"/>
              </a:rPr>
              <a:t>letní</a:t>
            </a:r>
            <a:r>
              <a:rPr lang="en-US">
                <a:cs typeface="Calibri"/>
              </a:rPr>
              <a:t> </a:t>
            </a:r>
            <a:r>
              <a:rPr lang="en-US" err="1">
                <a:cs typeface="Calibri"/>
              </a:rPr>
              <a:t>trávy</a:t>
            </a:r>
            <a:r>
              <a:rPr lang="en-US">
                <a:cs typeface="Calibri"/>
              </a:rPr>
              <a:t>, </a:t>
            </a:r>
            <a:r>
              <a:rPr lang="en-US" err="1">
                <a:cs typeface="Calibri"/>
              </a:rPr>
              <a:t>pelyněk</a:t>
            </a:r>
            <a:r>
              <a:rPr lang="en-US">
                <a:cs typeface="Calibri"/>
              </a:rPr>
              <a:t>, </a:t>
            </a:r>
            <a:r>
              <a:rPr lang="en-US" err="1">
                <a:cs typeface="Calibri"/>
              </a:rPr>
              <a:t>kočka</a:t>
            </a:r>
            <a:r>
              <a:rPr lang="en-US">
                <a:cs typeface="Calibri"/>
              </a:rPr>
              <a:t>, pes</a:t>
            </a:r>
          </a:p>
          <a:p>
            <a:pPr lvl="1"/>
            <a:r>
              <a:rPr lang="en-US" err="1">
                <a:cs typeface="Calibri"/>
              </a:rPr>
              <a:t>Komplikující</a:t>
            </a:r>
            <a:r>
              <a:rPr lang="en-US">
                <a:cs typeface="Calibri"/>
              </a:rPr>
              <a:t> </a:t>
            </a:r>
            <a:r>
              <a:rPr lang="en-US" err="1">
                <a:cs typeface="Calibri"/>
              </a:rPr>
              <a:t>faktory</a:t>
            </a:r>
            <a:r>
              <a:rPr lang="en-US">
                <a:cs typeface="Calibri"/>
              </a:rPr>
              <a:t> - </a:t>
            </a:r>
            <a:r>
              <a:rPr lang="en-US" err="1">
                <a:cs typeface="Calibri"/>
              </a:rPr>
              <a:t>refluxní</a:t>
            </a:r>
            <a:r>
              <a:rPr lang="en-US">
                <a:cs typeface="Calibri"/>
              </a:rPr>
              <a:t> </a:t>
            </a:r>
            <a:r>
              <a:rPr lang="en-US" err="1">
                <a:cs typeface="Calibri"/>
              </a:rPr>
              <a:t>nemoc</a:t>
            </a:r>
            <a:r>
              <a:rPr lang="en-US">
                <a:cs typeface="Calibri"/>
              </a:rPr>
              <a:t> </a:t>
            </a:r>
            <a:r>
              <a:rPr lang="en-US" err="1">
                <a:cs typeface="Calibri"/>
              </a:rPr>
              <a:t>jícnu</a:t>
            </a:r>
            <a:r>
              <a:rPr lang="en-US">
                <a:cs typeface="Calibri"/>
              </a:rPr>
              <a:t> </a:t>
            </a:r>
          </a:p>
          <a:p>
            <a:pPr lvl="1"/>
            <a:r>
              <a:rPr lang="en-US" b="1" err="1">
                <a:cs typeface="Calibri"/>
              </a:rPr>
              <a:t>Vysoce</a:t>
            </a:r>
            <a:r>
              <a:rPr lang="en-US" b="1">
                <a:cs typeface="Calibri"/>
              </a:rPr>
              <a:t> </a:t>
            </a:r>
            <a:r>
              <a:rPr lang="en-US" b="1" err="1">
                <a:cs typeface="Calibri"/>
              </a:rPr>
              <a:t>symptomatické</a:t>
            </a:r>
            <a:r>
              <a:rPr lang="en-US" b="1">
                <a:cs typeface="Calibri"/>
              </a:rPr>
              <a:t> </a:t>
            </a:r>
            <a:r>
              <a:rPr lang="en-US" b="1" err="1">
                <a:cs typeface="Calibri"/>
              </a:rPr>
              <a:t>přes</a:t>
            </a:r>
            <a:r>
              <a:rPr lang="en-US" b="1">
                <a:cs typeface="Calibri"/>
              </a:rPr>
              <a:t> </a:t>
            </a:r>
            <a:r>
              <a:rPr lang="en-US" b="1" err="1">
                <a:cs typeface="Calibri"/>
              </a:rPr>
              <a:t>léčbu</a:t>
            </a:r>
            <a:r>
              <a:rPr lang="en-US">
                <a:cs typeface="Calibri"/>
              </a:rPr>
              <a:t> high dose ICS+LABA+LAMA+teof+antiLTE4 a </a:t>
            </a:r>
            <a:r>
              <a:rPr lang="en-US" b="1" err="1">
                <a:cs typeface="Calibri"/>
              </a:rPr>
              <a:t>dobrou</a:t>
            </a:r>
            <a:r>
              <a:rPr lang="en-US" b="1">
                <a:cs typeface="Calibri"/>
              </a:rPr>
              <a:t> </a:t>
            </a:r>
            <a:r>
              <a:rPr lang="en-US" b="1" err="1">
                <a:cs typeface="Calibri"/>
              </a:rPr>
              <a:t>complianci</a:t>
            </a:r>
            <a:r>
              <a:rPr lang="en-US" b="1">
                <a:cs typeface="Calibri"/>
              </a:rPr>
              <a:t> </a:t>
            </a:r>
          </a:p>
          <a:p>
            <a:pPr lvl="2"/>
            <a:r>
              <a:rPr lang="en-US" err="1">
                <a:cs typeface="Calibri"/>
              </a:rPr>
              <a:t>Námahová</a:t>
            </a:r>
            <a:r>
              <a:rPr lang="en-US">
                <a:cs typeface="Calibri"/>
              </a:rPr>
              <a:t> </a:t>
            </a:r>
            <a:r>
              <a:rPr lang="en-US" err="1">
                <a:cs typeface="Calibri"/>
              </a:rPr>
              <a:t>dušnost</a:t>
            </a:r>
            <a:r>
              <a:rPr lang="en-US">
                <a:cs typeface="Calibri"/>
              </a:rPr>
              <a:t>, </a:t>
            </a:r>
            <a:r>
              <a:rPr lang="en-US" err="1">
                <a:cs typeface="Calibri"/>
              </a:rPr>
              <a:t>noční</a:t>
            </a:r>
            <a:r>
              <a:rPr lang="en-US">
                <a:cs typeface="Calibri"/>
              </a:rPr>
              <a:t> </a:t>
            </a:r>
            <a:r>
              <a:rPr lang="en-US" err="1">
                <a:cs typeface="Calibri"/>
              </a:rPr>
              <a:t>záchvaty</a:t>
            </a:r>
            <a:r>
              <a:rPr lang="en-US">
                <a:cs typeface="Calibri"/>
              </a:rPr>
              <a:t> </a:t>
            </a:r>
            <a:r>
              <a:rPr lang="en-US" err="1">
                <a:cs typeface="Calibri"/>
              </a:rPr>
              <a:t>dušnosti</a:t>
            </a:r>
            <a:r>
              <a:rPr lang="en-US">
                <a:cs typeface="Calibri"/>
              </a:rPr>
              <a:t> </a:t>
            </a:r>
            <a:r>
              <a:rPr lang="en-US" err="1">
                <a:cs typeface="Calibri"/>
              </a:rPr>
              <a:t>pravidelně</a:t>
            </a:r>
            <a:r>
              <a:rPr lang="en-US">
                <a:cs typeface="Calibri"/>
              </a:rPr>
              <a:t> 3-4x </a:t>
            </a:r>
            <a:r>
              <a:rPr lang="en-US" u="sng" err="1">
                <a:cs typeface="Calibri"/>
              </a:rPr>
              <a:t>každou</a:t>
            </a:r>
            <a:r>
              <a:rPr lang="en-US" u="sng">
                <a:cs typeface="Calibri"/>
              </a:rPr>
              <a:t> </a:t>
            </a:r>
            <a:r>
              <a:rPr lang="en-US" u="sng" err="1">
                <a:cs typeface="Calibri"/>
              </a:rPr>
              <a:t>noc</a:t>
            </a:r>
            <a:r>
              <a:rPr lang="en-US" u="sng">
                <a:cs typeface="Calibri"/>
              </a:rPr>
              <a:t> </a:t>
            </a:r>
            <a:r>
              <a:rPr lang="en-US">
                <a:cs typeface="Calibri"/>
              </a:rPr>
              <a:t>!!!</a:t>
            </a:r>
          </a:p>
          <a:p>
            <a:r>
              <a:rPr lang="en-US" b="1">
                <a:cs typeface="Calibri"/>
              </a:rPr>
              <a:t>Omalizumab 600mg 2x </a:t>
            </a:r>
            <a:r>
              <a:rPr lang="en-US" b="1" err="1">
                <a:cs typeface="Calibri"/>
              </a:rPr>
              <a:t>měsíčně</a:t>
            </a:r>
            <a:r>
              <a:rPr lang="en-US" b="1">
                <a:cs typeface="Calibri"/>
              </a:rPr>
              <a:t> </a:t>
            </a:r>
            <a:r>
              <a:rPr lang="en-US" b="1" err="1">
                <a:cs typeface="Calibri"/>
              </a:rPr>
              <a:t>na</a:t>
            </a:r>
            <a:r>
              <a:rPr lang="en-US" b="1">
                <a:cs typeface="Calibri"/>
              </a:rPr>
              <a:t> par. 16 (</a:t>
            </a:r>
            <a:r>
              <a:rPr lang="en-US" b="1" err="1">
                <a:cs typeface="Calibri"/>
              </a:rPr>
              <a:t>celk</a:t>
            </a:r>
            <a:r>
              <a:rPr lang="en-US" b="1">
                <a:cs typeface="Calibri"/>
              </a:rPr>
              <a:t>. </a:t>
            </a:r>
            <a:r>
              <a:rPr lang="en-US" b="1" err="1">
                <a:cs typeface="Calibri"/>
              </a:rPr>
              <a:t>IgE</a:t>
            </a:r>
            <a:r>
              <a:rPr lang="en-US" b="1">
                <a:cs typeface="Calibri"/>
              </a:rPr>
              <a:t> 1131/69kg)</a:t>
            </a:r>
          </a:p>
          <a:p>
            <a:pPr lvl="1"/>
            <a:r>
              <a:rPr lang="en-US" b="1" err="1">
                <a:cs typeface="Calibri"/>
              </a:rPr>
              <a:t>Léčba</a:t>
            </a:r>
            <a:r>
              <a:rPr lang="en-US" b="1">
                <a:cs typeface="Calibri"/>
              </a:rPr>
              <a:t> 10 </a:t>
            </a:r>
            <a:r>
              <a:rPr lang="en-US" b="1" err="1">
                <a:cs typeface="Calibri"/>
              </a:rPr>
              <a:t>roků</a:t>
            </a:r>
            <a:r>
              <a:rPr lang="en-US" b="1">
                <a:cs typeface="Calibri"/>
              </a:rPr>
              <a:t> ! - od 2010 do 02/2020</a:t>
            </a:r>
          </a:p>
          <a:p>
            <a:pPr lvl="1"/>
            <a:r>
              <a:rPr lang="en-US" b="1" err="1">
                <a:cs typeface="Calibri"/>
              </a:rPr>
              <a:t>Vymizely</a:t>
            </a:r>
            <a:r>
              <a:rPr lang="en-US" b="1">
                <a:cs typeface="Calibri"/>
              </a:rPr>
              <a:t> </a:t>
            </a:r>
            <a:r>
              <a:rPr lang="en-US" b="1" err="1">
                <a:cs typeface="Calibri"/>
              </a:rPr>
              <a:t>denní</a:t>
            </a:r>
            <a:r>
              <a:rPr lang="en-US" b="1">
                <a:cs typeface="Calibri"/>
              </a:rPr>
              <a:t> </a:t>
            </a:r>
            <a:r>
              <a:rPr lang="en-US" b="1" err="1">
                <a:cs typeface="Calibri"/>
              </a:rPr>
              <a:t>obtíže</a:t>
            </a:r>
            <a:r>
              <a:rPr lang="en-US" b="1">
                <a:cs typeface="Calibri"/>
              </a:rPr>
              <a:t>, </a:t>
            </a:r>
            <a:r>
              <a:rPr lang="en-US" b="1" err="1">
                <a:cs typeface="Calibri"/>
              </a:rPr>
              <a:t>trvá</a:t>
            </a:r>
            <a:r>
              <a:rPr lang="en-US" b="1">
                <a:cs typeface="Calibri"/>
              </a:rPr>
              <a:t> </a:t>
            </a:r>
            <a:r>
              <a:rPr lang="en-US" b="1" err="1">
                <a:cs typeface="Calibri"/>
              </a:rPr>
              <a:t>námahová</a:t>
            </a:r>
            <a:r>
              <a:rPr lang="en-US" b="1">
                <a:cs typeface="Calibri"/>
              </a:rPr>
              <a:t> </a:t>
            </a:r>
            <a:r>
              <a:rPr lang="en-US" b="1" err="1">
                <a:cs typeface="Calibri"/>
              </a:rPr>
              <a:t>dušnost</a:t>
            </a:r>
            <a:r>
              <a:rPr lang="en-US" b="1">
                <a:cs typeface="Calibri"/>
              </a:rPr>
              <a:t>, </a:t>
            </a:r>
            <a:r>
              <a:rPr lang="en-US" b="1" err="1">
                <a:cs typeface="Calibri"/>
              </a:rPr>
              <a:t>ekzém</a:t>
            </a:r>
            <a:r>
              <a:rPr lang="en-US" b="1">
                <a:cs typeface="Calibri"/>
              </a:rPr>
              <a:t> </a:t>
            </a:r>
            <a:r>
              <a:rPr lang="en-US" b="1" err="1">
                <a:cs typeface="Calibri"/>
              </a:rPr>
              <a:t>si</a:t>
            </a:r>
            <a:r>
              <a:rPr lang="en-US" b="1">
                <a:cs typeface="Calibri"/>
              </a:rPr>
              <a:t> </a:t>
            </a:r>
            <a:r>
              <a:rPr lang="en-US" b="1" err="1">
                <a:cs typeface="Calibri"/>
              </a:rPr>
              <a:t>dělá</a:t>
            </a:r>
            <a:r>
              <a:rPr lang="en-US" b="1">
                <a:cs typeface="Calibri"/>
              </a:rPr>
              <a:t> co </a:t>
            </a:r>
            <a:r>
              <a:rPr lang="en-US" b="1" err="1">
                <a:cs typeface="Calibri"/>
              </a:rPr>
              <a:t>chce</a:t>
            </a:r>
            <a:r>
              <a:rPr lang="en-US" b="1">
                <a:cs typeface="Calibri"/>
              </a:rPr>
              <a:t> - </a:t>
            </a:r>
            <a:r>
              <a:rPr lang="en-US" b="1" err="1">
                <a:cs typeface="Calibri"/>
              </a:rPr>
              <a:t>hlavní</a:t>
            </a:r>
            <a:r>
              <a:rPr lang="en-US" b="1">
                <a:cs typeface="Calibri"/>
              </a:rPr>
              <a:t> </a:t>
            </a:r>
            <a:r>
              <a:rPr lang="en-US" b="1" err="1">
                <a:cs typeface="Calibri"/>
              </a:rPr>
              <a:t>problém</a:t>
            </a:r>
            <a:r>
              <a:rPr lang="en-US" b="1">
                <a:cs typeface="Calibri"/>
              </a:rPr>
              <a:t> </a:t>
            </a:r>
            <a:r>
              <a:rPr lang="en-US" b="1" err="1">
                <a:cs typeface="Calibri"/>
              </a:rPr>
              <a:t>pacienta</a:t>
            </a:r>
            <a:r>
              <a:rPr lang="en-US" b="1">
                <a:cs typeface="Calibri"/>
              </a:rPr>
              <a:t> (</a:t>
            </a:r>
            <a:r>
              <a:rPr lang="en-US" b="1" err="1">
                <a:cs typeface="Calibri"/>
              </a:rPr>
              <a:t>narušení</a:t>
            </a:r>
            <a:r>
              <a:rPr lang="en-US" b="1">
                <a:cs typeface="Calibri"/>
              </a:rPr>
              <a:t> </a:t>
            </a:r>
            <a:r>
              <a:rPr lang="en-US" b="1" err="1">
                <a:cs typeface="Calibri"/>
              </a:rPr>
              <a:t>spánku</a:t>
            </a:r>
            <a:r>
              <a:rPr lang="en-US" b="1">
                <a:cs typeface="Calibri"/>
              </a:rPr>
              <a:t>)</a:t>
            </a:r>
          </a:p>
          <a:p>
            <a:pPr lvl="1"/>
            <a:r>
              <a:rPr lang="en-US" b="1" err="1">
                <a:cs typeface="Calibri"/>
              </a:rPr>
              <a:t>Noční</a:t>
            </a:r>
            <a:r>
              <a:rPr lang="en-US" b="1">
                <a:cs typeface="Calibri"/>
              </a:rPr>
              <a:t> </a:t>
            </a:r>
            <a:r>
              <a:rPr lang="en-US" b="1" err="1">
                <a:cs typeface="Calibri"/>
              </a:rPr>
              <a:t>obtíže</a:t>
            </a:r>
            <a:r>
              <a:rPr lang="en-US" b="1">
                <a:cs typeface="Calibri"/>
              </a:rPr>
              <a:t> 1x za </a:t>
            </a:r>
            <a:r>
              <a:rPr lang="en-US" b="1" err="1">
                <a:cs typeface="Calibri"/>
              </a:rPr>
              <a:t>noc</a:t>
            </a:r>
            <a:r>
              <a:rPr lang="en-US" b="1">
                <a:cs typeface="Calibri"/>
              </a:rPr>
              <a:t> </a:t>
            </a:r>
            <a:r>
              <a:rPr lang="en-US" b="1" err="1">
                <a:cs typeface="Calibri"/>
              </a:rPr>
              <a:t>trvaly</a:t>
            </a:r>
            <a:r>
              <a:rPr lang="en-US" b="1">
                <a:cs typeface="Calibri"/>
              </a:rPr>
              <a:t> </a:t>
            </a:r>
            <a:r>
              <a:rPr lang="en-US" b="1" err="1">
                <a:cs typeface="Calibri"/>
              </a:rPr>
              <a:t>každou</a:t>
            </a:r>
            <a:r>
              <a:rPr lang="en-US" b="1">
                <a:cs typeface="Calibri"/>
              </a:rPr>
              <a:t> </a:t>
            </a:r>
            <a:r>
              <a:rPr lang="en-US" b="1" err="1">
                <a:cs typeface="Calibri"/>
              </a:rPr>
              <a:t>noc</a:t>
            </a:r>
            <a:r>
              <a:rPr lang="en-US" b="1">
                <a:cs typeface="Calibri"/>
              </a:rPr>
              <a:t> po </a:t>
            </a:r>
            <a:r>
              <a:rPr lang="en-US" b="1" err="1">
                <a:cs typeface="Calibri"/>
              </a:rPr>
              <a:t>celou</a:t>
            </a:r>
            <a:r>
              <a:rPr lang="en-US" b="1">
                <a:cs typeface="Calibri"/>
              </a:rPr>
              <a:t> </a:t>
            </a:r>
            <a:r>
              <a:rPr lang="en-US" b="1" err="1">
                <a:cs typeface="Calibri"/>
              </a:rPr>
              <a:t>dobu</a:t>
            </a:r>
            <a:r>
              <a:rPr lang="en-US" b="1">
                <a:cs typeface="Calibri"/>
              </a:rPr>
              <a:t> </a:t>
            </a:r>
            <a:r>
              <a:rPr lang="en-US" b="1" err="1">
                <a:cs typeface="Calibri"/>
              </a:rPr>
              <a:t>léčby</a:t>
            </a:r>
            <a:endParaRPr lang="en-US" b="1">
              <a:cs typeface="Calibri"/>
            </a:endParaRPr>
          </a:p>
          <a:p>
            <a:endParaRPr lang="en-US" b="1">
              <a:cs typeface="Calibri"/>
            </a:endParaRPr>
          </a:p>
          <a:p>
            <a:endParaRPr lang="en-US" b="1">
              <a:cs typeface="Calibri"/>
            </a:endParaRPr>
          </a:p>
          <a:p>
            <a:endParaRPr lang="en-US">
              <a:cs typeface="Calibri"/>
            </a:endParaRPr>
          </a:p>
        </p:txBody>
      </p:sp>
    </p:spTree>
    <p:extLst>
      <p:ext uri="{BB962C8B-B14F-4D97-AF65-F5344CB8AC3E}">
        <p14:creationId xmlns:p14="http://schemas.microsoft.com/office/powerpoint/2010/main" val="37631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26E0-D96D-4ABC-8D98-B25633BE2963}"/>
              </a:ext>
            </a:extLst>
          </p:cNvPr>
          <p:cNvSpPr>
            <a:spLocks noGrp="1"/>
          </p:cNvSpPr>
          <p:nvPr>
            <p:ph type="title"/>
          </p:nvPr>
        </p:nvSpPr>
        <p:spPr/>
        <p:txBody>
          <a:bodyPr/>
          <a:lstStyle/>
          <a:p>
            <a:r>
              <a:rPr lang="cs-CZ" b="1" dirty="0">
                <a:cs typeface="Calibri Light"/>
              </a:rPr>
              <a:t>9</a:t>
            </a:r>
            <a:r>
              <a:rPr lang="en-US" b="1" dirty="0">
                <a:cs typeface="Calibri Light"/>
              </a:rPr>
              <a:t> - </a:t>
            </a:r>
            <a:r>
              <a:rPr lang="en-US" b="1" dirty="0" err="1">
                <a:cs typeface="Calibri Light"/>
              </a:rPr>
              <a:t>Mladý</a:t>
            </a:r>
            <a:r>
              <a:rPr lang="en-US" b="1" dirty="0">
                <a:cs typeface="Calibri Light"/>
              </a:rPr>
              <a:t> </a:t>
            </a:r>
            <a:r>
              <a:rPr lang="en-US" b="1" dirty="0" err="1">
                <a:cs typeface="Calibri Light"/>
              </a:rPr>
              <a:t>muž</a:t>
            </a:r>
            <a:r>
              <a:rPr lang="en-US" b="1" dirty="0">
                <a:cs typeface="Calibri Light"/>
              </a:rPr>
              <a:t> s </a:t>
            </a:r>
            <a:r>
              <a:rPr lang="en-US" b="1" dirty="0" err="1">
                <a:cs typeface="Calibri Light"/>
              </a:rPr>
              <a:t>ekzémem</a:t>
            </a:r>
            <a:r>
              <a:rPr lang="en-US" b="1" dirty="0">
                <a:cs typeface="Calibri Light"/>
              </a:rPr>
              <a:t> a </a:t>
            </a:r>
            <a:r>
              <a:rPr lang="en-US" b="1" dirty="0" err="1">
                <a:cs typeface="Calibri Light"/>
              </a:rPr>
              <a:t>těžkým</a:t>
            </a:r>
            <a:r>
              <a:rPr lang="en-US" b="1" dirty="0">
                <a:cs typeface="Calibri Light"/>
              </a:rPr>
              <a:t> </a:t>
            </a:r>
            <a:r>
              <a:rPr lang="en-US" b="1" dirty="0" err="1">
                <a:cs typeface="Calibri Light"/>
              </a:rPr>
              <a:t>astmatem</a:t>
            </a:r>
            <a:endParaRPr lang="en-US" b="1" dirty="0"/>
          </a:p>
        </p:txBody>
      </p:sp>
      <p:sp>
        <p:nvSpPr>
          <p:cNvPr id="3" name="Content Placeholder 2">
            <a:extLst>
              <a:ext uri="{FF2B5EF4-FFF2-40B4-BE49-F238E27FC236}">
                <a16:creationId xmlns:a16="http://schemas.microsoft.com/office/drawing/2014/main" id="{F7E5C57B-8270-4B29-9A0F-707E9A7F3A02}"/>
              </a:ext>
            </a:extLst>
          </p:cNvPr>
          <p:cNvSpPr>
            <a:spLocks noGrp="1"/>
          </p:cNvSpPr>
          <p:nvPr>
            <p:ph idx="1"/>
          </p:nvPr>
        </p:nvSpPr>
        <p:spPr>
          <a:xfrm>
            <a:off x="900223" y="1763602"/>
            <a:ext cx="10515600" cy="4351338"/>
          </a:xfrm>
        </p:spPr>
        <p:txBody>
          <a:bodyPr vert="horz" lIns="91440" tIns="45720" rIns="91440" bIns="45720" rtlCol="0" anchor="t">
            <a:normAutofit/>
          </a:bodyPr>
          <a:lstStyle/>
          <a:p>
            <a:r>
              <a:rPr lang="en-US">
                <a:cs typeface="Calibri"/>
              </a:rPr>
              <a:t>Registrace </a:t>
            </a:r>
            <a:r>
              <a:rPr lang="en-US" err="1">
                <a:cs typeface="Calibri"/>
              </a:rPr>
              <a:t>dupilumabu</a:t>
            </a:r>
            <a:r>
              <a:rPr lang="en-US">
                <a:cs typeface="Calibri"/>
              </a:rPr>
              <a:t> v EU 2020</a:t>
            </a:r>
          </a:p>
          <a:p>
            <a:r>
              <a:rPr lang="en-US" b="1" u="sng" err="1">
                <a:cs typeface="Calibri"/>
              </a:rPr>
              <a:t>Ekzém</a:t>
            </a:r>
            <a:r>
              <a:rPr lang="en-US" b="1" u="sng">
                <a:cs typeface="Calibri"/>
              </a:rPr>
              <a:t> se </a:t>
            </a:r>
            <a:r>
              <a:rPr lang="en-US" b="1" u="sng" err="1">
                <a:cs typeface="Calibri"/>
              </a:rPr>
              <a:t>stal</a:t>
            </a:r>
            <a:r>
              <a:rPr lang="en-US" b="1" u="sng">
                <a:cs typeface="Calibri"/>
              </a:rPr>
              <a:t> </a:t>
            </a:r>
            <a:r>
              <a:rPr lang="en-US" b="1" u="sng" err="1">
                <a:cs typeface="Calibri"/>
              </a:rPr>
              <a:t>hlavním</a:t>
            </a:r>
            <a:r>
              <a:rPr lang="en-US" b="1" u="sng">
                <a:cs typeface="Calibri"/>
              </a:rPr>
              <a:t> </a:t>
            </a:r>
            <a:r>
              <a:rPr lang="en-US" b="1" u="sng" err="1">
                <a:cs typeface="Calibri"/>
              </a:rPr>
              <a:t>problémem</a:t>
            </a:r>
            <a:r>
              <a:rPr lang="en-US" b="1" u="sng">
                <a:cs typeface="Calibri"/>
              </a:rPr>
              <a:t> </a:t>
            </a:r>
            <a:r>
              <a:rPr lang="en-US" b="1" u="sng" err="1">
                <a:cs typeface="Calibri"/>
              </a:rPr>
              <a:t>pacienta</a:t>
            </a:r>
            <a:endParaRPr lang="en-US" u="sng" err="1">
              <a:cs typeface="Calibri"/>
            </a:endParaRPr>
          </a:p>
          <a:p>
            <a:r>
              <a:rPr lang="en-US" err="1">
                <a:cs typeface="Calibri"/>
              </a:rPr>
              <a:t>Náklady</a:t>
            </a:r>
            <a:r>
              <a:rPr lang="en-US">
                <a:cs typeface="Calibri"/>
              </a:rPr>
              <a:t> </a:t>
            </a:r>
            <a:r>
              <a:rPr lang="en-US" err="1">
                <a:cs typeface="Calibri"/>
              </a:rPr>
              <a:t>na</a:t>
            </a:r>
            <a:r>
              <a:rPr lang="en-US">
                <a:cs typeface="Calibri"/>
              </a:rPr>
              <a:t> </a:t>
            </a:r>
            <a:r>
              <a:rPr lang="en-US" err="1">
                <a:cs typeface="Calibri"/>
              </a:rPr>
              <a:t>léčbu</a:t>
            </a:r>
            <a:r>
              <a:rPr lang="en-US">
                <a:cs typeface="Calibri"/>
              </a:rPr>
              <a:t> </a:t>
            </a:r>
            <a:r>
              <a:rPr lang="en-US" err="1">
                <a:cs typeface="Calibri"/>
              </a:rPr>
              <a:t>omalizumabem</a:t>
            </a:r>
            <a:r>
              <a:rPr lang="en-US">
                <a:cs typeface="Calibri"/>
              </a:rPr>
              <a:t> </a:t>
            </a:r>
            <a:r>
              <a:rPr lang="en-US" err="1">
                <a:cs typeface="Calibri"/>
              </a:rPr>
              <a:t>enormní</a:t>
            </a:r>
            <a:r>
              <a:rPr lang="en-US">
                <a:cs typeface="Calibri"/>
              </a:rPr>
              <a:t> </a:t>
            </a:r>
            <a:endParaRPr lang="en-US" err="1">
              <a:cs typeface="Calibri"/>
            </a:endParaRPr>
          </a:p>
          <a:p>
            <a:r>
              <a:rPr lang="en-US" err="1">
                <a:cs typeface="Calibri"/>
              </a:rPr>
              <a:t>Vedlejší</a:t>
            </a:r>
            <a:r>
              <a:rPr lang="en-US">
                <a:cs typeface="Calibri"/>
              </a:rPr>
              <a:t> </a:t>
            </a:r>
            <a:r>
              <a:rPr lang="en-US" err="1">
                <a:cs typeface="Calibri"/>
              </a:rPr>
              <a:t>účinky</a:t>
            </a:r>
            <a:r>
              <a:rPr lang="en-US">
                <a:cs typeface="Calibri"/>
              </a:rPr>
              <a:t> </a:t>
            </a:r>
            <a:r>
              <a:rPr lang="en-US" err="1">
                <a:cs typeface="Calibri"/>
              </a:rPr>
              <a:t>omalizumabu</a:t>
            </a:r>
            <a:r>
              <a:rPr lang="en-US">
                <a:cs typeface="Calibri"/>
              </a:rPr>
              <a:t> (</a:t>
            </a:r>
            <a:r>
              <a:rPr lang="en-US" err="1">
                <a:cs typeface="Calibri"/>
              </a:rPr>
              <a:t>soulad</a:t>
            </a:r>
            <a:r>
              <a:rPr lang="en-US">
                <a:cs typeface="Calibri"/>
              </a:rPr>
              <a:t> s SPC) - </a:t>
            </a:r>
            <a:r>
              <a:rPr lang="en-US" err="1">
                <a:cs typeface="Calibri"/>
              </a:rPr>
              <a:t>únava</a:t>
            </a:r>
            <a:r>
              <a:rPr lang="en-US">
                <a:cs typeface="Calibri"/>
              </a:rPr>
              <a:t>, </a:t>
            </a:r>
            <a:r>
              <a:rPr lang="en-US" err="1">
                <a:cs typeface="Calibri"/>
              </a:rPr>
              <a:t>bolesti</a:t>
            </a:r>
            <a:r>
              <a:rPr lang="en-US">
                <a:cs typeface="Calibri"/>
              </a:rPr>
              <a:t> </a:t>
            </a:r>
            <a:r>
              <a:rPr lang="en-US" err="1">
                <a:cs typeface="Calibri"/>
              </a:rPr>
              <a:t>hlavy</a:t>
            </a:r>
            <a:endParaRPr lang="en-US">
              <a:cs typeface="Calibri"/>
            </a:endParaRPr>
          </a:p>
          <a:p>
            <a:endParaRPr lang="en-US" b="1">
              <a:cs typeface="Calibri"/>
            </a:endParaRPr>
          </a:p>
        </p:txBody>
      </p:sp>
      <p:sp>
        <p:nvSpPr>
          <p:cNvPr id="4" name="Arrow: Down 3">
            <a:extLst>
              <a:ext uri="{FF2B5EF4-FFF2-40B4-BE49-F238E27FC236}">
                <a16:creationId xmlns:a16="http://schemas.microsoft.com/office/drawing/2014/main" id="{F42013C9-9F8E-42AC-B95C-00F187A8530A}"/>
              </a:ext>
            </a:extLst>
          </p:cNvPr>
          <p:cNvSpPr/>
          <p:nvPr/>
        </p:nvSpPr>
        <p:spPr>
          <a:xfrm>
            <a:off x="5853683" y="3905586"/>
            <a:ext cx="487325" cy="974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53D977-C77D-4400-B4A1-6160631C50BA}"/>
              </a:ext>
            </a:extLst>
          </p:cNvPr>
          <p:cNvSpPr txBox="1"/>
          <p:nvPr/>
        </p:nvSpPr>
        <p:spPr>
          <a:xfrm>
            <a:off x="5645888" y="4910470"/>
            <a:ext cx="10065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SWITCH</a:t>
            </a:r>
            <a:endParaRPr lang="en-US" b="1">
              <a:cs typeface="Calibri"/>
            </a:endParaRPr>
          </a:p>
        </p:txBody>
      </p:sp>
      <p:pic>
        <p:nvPicPr>
          <p:cNvPr id="9" name="Picture 9">
            <a:extLst>
              <a:ext uri="{FF2B5EF4-FFF2-40B4-BE49-F238E27FC236}">
                <a16:creationId xmlns:a16="http://schemas.microsoft.com/office/drawing/2014/main" id="{B7EA7873-3F3D-4FE9-BE7C-6F8E5FBC19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28425" y="5355373"/>
            <a:ext cx="1628079" cy="1221059"/>
          </a:xfrm>
          <a:prstGeom prst="rect">
            <a:avLst/>
          </a:prstGeom>
        </p:spPr>
      </p:pic>
    </p:spTree>
    <p:extLst>
      <p:ext uri="{BB962C8B-B14F-4D97-AF65-F5344CB8AC3E}">
        <p14:creationId xmlns:p14="http://schemas.microsoft.com/office/powerpoint/2010/main" val="368472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26E0-D96D-4ABC-8D98-B25633BE2963}"/>
              </a:ext>
            </a:extLst>
          </p:cNvPr>
          <p:cNvSpPr>
            <a:spLocks noGrp="1"/>
          </p:cNvSpPr>
          <p:nvPr>
            <p:ph type="title"/>
          </p:nvPr>
        </p:nvSpPr>
        <p:spPr/>
        <p:txBody>
          <a:bodyPr/>
          <a:lstStyle/>
          <a:p>
            <a:r>
              <a:rPr lang="cs-CZ" b="1" dirty="0">
                <a:cs typeface="Calibri Light"/>
              </a:rPr>
              <a:t>9</a:t>
            </a:r>
            <a:r>
              <a:rPr lang="en-US" b="1" dirty="0">
                <a:cs typeface="Calibri Light"/>
              </a:rPr>
              <a:t> - </a:t>
            </a:r>
            <a:r>
              <a:rPr lang="en-US" b="1" dirty="0" err="1">
                <a:cs typeface="Calibri Light"/>
              </a:rPr>
              <a:t>Mladý</a:t>
            </a:r>
            <a:r>
              <a:rPr lang="en-US" b="1" dirty="0">
                <a:cs typeface="Calibri Light"/>
              </a:rPr>
              <a:t> </a:t>
            </a:r>
            <a:r>
              <a:rPr lang="en-US" b="1" dirty="0" err="1">
                <a:cs typeface="Calibri Light"/>
              </a:rPr>
              <a:t>muž</a:t>
            </a:r>
            <a:r>
              <a:rPr lang="en-US" b="1" dirty="0">
                <a:cs typeface="Calibri Light"/>
              </a:rPr>
              <a:t> s </a:t>
            </a:r>
            <a:r>
              <a:rPr lang="en-US" b="1" dirty="0" err="1">
                <a:cs typeface="Calibri Light"/>
              </a:rPr>
              <a:t>ekzémem</a:t>
            </a:r>
            <a:r>
              <a:rPr lang="en-US" b="1" dirty="0">
                <a:cs typeface="Calibri Light"/>
              </a:rPr>
              <a:t> a </a:t>
            </a:r>
            <a:r>
              <a:rPr lang="en-US" b="1" dirty="0" err="1">
                <a:cs typeface="Calibri Light"/>
              </a:rPr>
              <a:t>těžkým</a:t>
            </a:r>
            <a:r>
              <a:rPr lang="en-US" b="1" dirty="0">
                <a:cs typeface="Calibri Light"/>
              </a:rPr>
              <a:t> </a:t>
            </a:r>
            <a:r>
              <a:rPr lang="en-US" b="1" dirty="0" err="1">
                <a:cs typeface="Calibri Light"/>
              </a:rPr>
              <a:t>astmatem</a:t>
            </a:r>
            <a:endParaRPr lang="en-US" b="1" dirty="0"/>
          </a:p>
        </p:txBody>
      </p:sp>
      <p:sp>
        <p:nvSpPr>
          <p:cNvPr id="3" name="Content Placeholder 2">
            <a:extLst>
              <a:ext uri="{FF2B5EF4-FFF2-40B4-BE49-F238E27FC236}">
                <a16:creationId xmlns:a16="http://schemas.microsoft.com/office/drawing/2014/main" id="{F7E5C57B-8270-4B29-9A0F-707E9A7F3A02}"/>
              </a:ext>
            </a:extLst>
          </p:cNvPr>
          <p:cNvSpPr>
            <a:spLocks noGrp="1"/>
          </p:cNvSpPr>
          <p:nvPr>
            <p:ph idx="1"/>
          </p:nvPr>
        </p:nvSpPr>
        <p:spPr>
          <a:xfrm>
            <a:off x="900223" y="1763602"/>
            <a:ext cx="10515600" cy="4351338"/>
          </a:xfrm>
        </p:spPr>
        <p:txBody>
          <a:bodyPr vert="horz" lIns="91440" tIns="45720" rIns="91440" bIns="45720" rtlCol="0" anchor="t">
            <a:normAutofit lnSpcReduction="10000"/>
          </a:bodyPr>
          <a:lstStyle/>
          <a:p>
            <a:r>
              <a:rPr lang="en-US" dirty="0" err="1">
                <a:cs typeface="Calibri"/>
              </a:rPr>
              <a:t>Dupilumab</a:t>
            </a:r>
            <a:r>
              <a:rPr lang="en-US" dirty="0">
                <a:cs typeface="Calibri"/>
              </a:rPr>
              <a:t> </a:t>
            </a:r>
            <a:r>
              <a:rPr lang="en-US" dirty="0" err="1">
                <a:cs typeface="Calibri"/>
              </a:rPr>
              <a:t>zahájen</a:t>
            </a:r>
            <a:r>
              <a:rPr lang="en-US" dirty="0">
                <a:cs typeface="Calibri"/>
              </a:rPr>
              <a:t> 02/2020 - 300mg á 2 </a:t>
            </a:r>
            <a:r>
              <a:rPr lang="en-US" dirty="0" err="1">
                <a:cs typeface="Calibri"/>
              </a:rPr>
              <a:t>týdny</a:t>
            </a:r>
            <a:r>
              <a:rPr lang="en-US" dirty="0">
                <a:cs typeface="Calibri"/>
              </a:rPr>
              <a:t> </a:t>
            </a:r>
            <a:r>
              <a:rPr lang="en-US" dirty="0" err="1">
                <a:cs typeface="Calibri"/>
              </a:rPr>
              <a:t>s.c.</a:t>
            </a:r>
            <a:endParaRPr lang="en-US" dirty="0"/>
          </a:p>
          <a:p>
            <a:pPr marL="0" indent="0">
              <a:buNone/>
            </a:pPr>
            <a:r>
              <a:rPr lang="en-US" b="1" u="sng" dirty="0" err="1">
                <a:ea typeface="+mn-lt"/>
                <a:cs typeface="+mn-lt"/>
              </a:rPr>
              <a:t>Před</a:t>
            </a:r>
            <a:endParaRPr lang="en-US" b="1" u="sng" dirty="0">
              <a:ea typeface="+mn-lt"/>
              <a:cs typeface="+mn-lt"/>
            </a:endParaRPr>
          </a:p>
          <a:p>
            <a:r>
              <a:rPr lang="en-US" dirty="0" err="1">
                <a:ea typeface="+mn-lt"/>
                <a:cs typeface="+mn-lt"/>
              </a:rPr>
              <a:t>Spirometrie</a:t>
            </a:r>
            <a:r>
              <a:rPr lang="en-US" dirty="0">
                <a:ea typeface="+mn-lt"/>
                <a:cs typeface="+mn-lt"/>
              </a:rPr>
              <a:t> FEV1</a:t>
            </a:r>
            <a:r>
              <a:rPr lang="en-US" sz="2800" dirty="0">
                <a:ea typeface="+mn-lt"/>
                <a:cs typeface="+mn-lt"/>
              </a:rPr>
              <a:t> 2,76-66% FEV1/</a:t>
            </a:r>
            <a:r>
              <a:rPr lang="en-US" sz="2800" dirty="0" err="1">
                <a:ea typeface="+mn-lt"/>
                <a:cs typeface="+mn-lt"/>
              </a:rPr>
              <a:t>VCmax</a:t>
            </a:r>
            <a:r>
              <a:rPr lang="en-US" sz="2800" dirty="0">
                <a:ea typeface="+mn-lt"/>
                <a:cs typeface="+mn-lt"/>
              </a:rPr>
              <a:t> 65% VC 80% </a:t>
            </a:r>
            <a:endParaRPr lang="en-US" dirty="0">
              <a:cs typeface="Calibri"/>
            </a:endParaRPr>
          </a:p>
          <a:p>
            <a:r>
              <a:rPr lang="en-US" dirty="0" err="1">
                <a:ea typeface="+mn-lt"/>
                <a:cs typeface="+mn-lt"/>
              </a:rPr>
              <a:t>Astma</a:t>
            </a:r>
            <a:r>
              <a:rPr lang="en-US" dirty="0">
                <a:ea typeface="+mn-lt"/>
                <a:cs typeface="+mn-lt"/>
              </a:rPr>
              <a:t> </a:t>
            </a:r>
            <a:r>
              <a:rPr lang="en-US" dirty="0" err="1">
                <a:ea typeface="+mn-lt"/>
                <a:cs typeface="+mn-lt"/>
              </a:rPr>
              <a:t>kontrol</a:t>
            </a:r>
            <a:r>
              <a:rPr lang="en-US" dirty="0">
                <a:ea typeface="+mn-lt"/>
                <a:cs typeface="+mn-lt"/>
              </a:rPr>
              <a:t> test 17 </a:t>
            </a:r>
            <a:r>
              <a:rPr lang="en-US" dirty="0" err="1">
                <a:ea typeface="+mn-lt"/>
                <a:cs typeface="+mn-lt"/>
              </a:rPr>
              <a:t>bodů</a:t>
            </a:r>
            <a:endParaRPr lang="en-US" dirty="0">
              <a:ea typeface="+mn-lt"/>
              <a:cs typeface="+mn-lt"/>
            </a:endParaRPr>
          </a:p>
          <a:p>
            <a:r>
              <a:rPr lang="en-US" dirty="0" err="1">
                <a:ea typeface="+mn-lt"/>
                <a:cs typeface="+mn-lt"/>
              </a:rPr>
              <a:t>Koncentrace</a:t>
            </a:r>
            <a:r>
              <a:rPr lang="en-US" dirty="0">
                <a:ea typeface="+mn-lt"/>
                <a:cs typeface="+mn-lt"/>
              </a:rPr>
              <a:t> </a:t>
            </a:r>
            <a:r>
              <a:rPr lang="en-US" dirty="0" err="1">
                <a:ea typeface="+mn-lt"/>
                <a:cs typeface="+mn-lt"/>
              </a:rPr>
              <a:t>FeNO</a:t>
            </a:r>
            <a:r>
              <a:rPr lang="en-US" dirty="0">
                <a:ea typeface="+mn-lt"/>
                <a:cs typeface="+mn-lt"/>
              </a:rPr>
              <a:t> </a:t>
            </a:r>
            <a:r>
              <a:rPr lang="en-US" dirty="0" err="1">
                <a:ea typeface="+mn-lt"/>
                <a:cs typeface="+mn-lt"/>
              </a:rPr>
              <a:t>před</a:t>
            </a:r>
            <a:r>
              <a:rPr lang="en-US" dirty="0">
                <a:ea typeface="+mn-lt"/>
                <a:cs typeface="+mn-lt"/>
              </a:rPr>
              <a:t> </a:t>
            </a:r>
            <a:r>
              <a:rPr lang="en-US" dirty="0" err="1">
                <a:ea typeface="+mn-lt"/>
                <a:cs typeface="+mn-lt"/>
              </a:rPr>
              <a:t>léčbou</a:t>
            </a:r>
            <a:r>
              <a:rPr lang="en-US" dirty="0">
                <a:ea typeface="+mn-lt"/>
                <a:cs typeface="+mn-lt"/>
              </a:rPr>
              <a:t> 44 ppb </a:t>
            </a:r>
          </a:p>
          <a:p>
            <a:pPr marL="0" indent="0">
              <a:buNone/>
            </a:pPr>
            <a:r>
              <a:rPr lang="en-US" b="1" u="sng" dirty="0">
                <a:cs typeface="Calibri"/>
              </a:rPr>
              <a:t>Po </a:t>
            </a:r>
            <a:r>
              <a:rPr lang="en-US" b="1" u="sng" dirty="0" err="1">
                <a:cs typeface="Calibri"/>
              </a:rPr>
              <a:t>roce</a:t>
            </a:r>
            <a:r>
              <a:rPr lang="en-US" b="1" u="sng" dirty="0">
                <a:cs typeface="Calibri"/>
              </a:rPr>
              <a:t> </a:t>
            </a:r>
            <a:r>
              <a:rPr lang="en-US" b="1" u="sng" dirty="0" err="1">
                <a:cs typeface="Calibri"/>
              </a:rPr>
              <a:t>léčby</a:t>
            </a:r>
            <a:r>
              <a:rPr lang="en-US" b="1" u="sng" dirty="0">
                <a:cs typeface="Calibri"/>
              </a:rPr>
              <a:t> 02/2021 - data </a:t>
            </a:r>
            <a:r>
              <a:rPr lang="en-US" b="1" u="sng" dirty="0" err="1">
                <a:cs typeface="Calibri"/>
              </a:rPr>
              <a:t>nemáme</a:t>
            </a:r>
            <a:r>
              <a:rPr lang="en-US" b="1" u="sng" dirty="0">
                <a:cs typeface="Calibri"/>
              </a:rPr>
              <a:t> (COVID)</a:t>
            </a:r>
            <a:r>
              <a:rPr lang="en-US" b="1" dirty="0">
                <a:cs typeface="Calibri"/>
              </a:rPr>
              <a:t> - v 09/2020 </a:t>
            </a:r>
            <a:r>
              <a:rPr lang="en-US" b="1" dirty="0" err="1">
                <a:cs typeface="Calibri"/>
              </a:rPr>
              <a:t>tj</a:t>
            </a:r>
            <a:r>
              <a:rPr lang="en-US" b="1" dirty="0">
                <a:cs typeface="Calibri"/>
              </a:rPr>
              <a:t>. 7 M</a:t>
            </a:r>
          </a:p>
          <a:p>
            <a:r>
              <a:rPr lang="en-US" dirty="0" err="1">
                <a:cs typeface="Calibri"/>
              </a:rPr>
              <a:t>Spirometrie</a:t>
            </a:r>
            <a:r>
              <a:rPr lang="en-US" dirty="0">
                <a:cs typeface="Calibri"/>
              </a:rPr>
              <a:t> FEV1 2,79-68% FEV1/</a:t>
            </a:r>
            <a:r>
              <a:rPr lang="en-US" dirty="0" err="1">
                <a:cs typeface="Calibri"/>
              </a:rPr>
              <a:t>VCmax</a:t>
            </a:r>
            <a:r>
              <a:rPr lang="en-US" dirty="0">
                <a:cs typeface="Calibri"/>
              </a:rPr>
              <a:t> 66% VC 81% </a:t>
            </a:r>
            <a:endParaRPr lang="en-US" dirty="0">
              <a:ea typeface="+mn-lt"/>
              <a:cs typeface="+mn-lt"/>
            </a:endParaRPr>
          </a:p>
          <a:p>
            <a:r>
              <a:rPr lang="en-US" dirty="0" err="1">
                <a:cs typeface="Calibri"/>
              </a:rPr>
              <a:t>Astma</a:t>
            </a:r>
            <a:r>
              <a:rPr lang="en-US" dirty="0">
                <a:cs typeface="Calibri"/>
              </a:rPr>
              <a:t> </a:t>
            </a:r>
            <a:r>
              <a:rPr lang="en-US" dirty="0" err="1">
                <a:cs typeface="Calibri"/>
              </a:rPr>
              <a:t>kontrol</a:t>
            </a:r>
            <a:r>
              <a:rPr lang="en-US" dirty="0">
                <a:cs typeface="Calibri"/>
              </a:rPr>
              <a:t> test </a:t>
            </a:r>
            <a:r>
              <a:rPr lang="en-US" b="1" dirty="0">
                <a:cs typeface="Calibri"/>
              </a:rPr>
              <a:t>18 </a:t>
            </a:r>
            <a:r>
              <a:rPr lang="en-US" b="1" dirty="0" err="1">
                <a:cs typeface="Calibri"/>
              </a:rPr>
              <a:t>bodů</a:t>
            </a:r>
            <a:endParaRPr lang="en-US" b="1" dirty="0">
              <a:ea typeface="+mn-lt"/>
              <a:cs typeface="+mn-lt"/>
            </a:endParaRPr>
          </a:p>
          <a:p>
            <a:r>
              <a:rPr lang="en-US" dirty="0" err="1">
                <a:cs typeface="Calibri"/>
              </a:rPr>
              <a:t>Koncentrace</a:t>
            </a:r>
            <a:r>
              <a:rPr lang="en-US" dirty="0">
                <a:cs typeface="Calibri"/>
              </a:rPr>
              <a:t> </a:t>
            </a:r>
            <a:r>
              <a:rPr lang="en-US" dirty="0" err="1">
                <a:cs typeface="Calibri"/>
              </a:rPr>
              <a:t>FeNO</a:t>
            </a:r>
            <a:r>
              <a:rPr lang="en-US" dirty="0">
                <a:cs typeface="Calibri"/>
              </a:rPr>
              <a:t> </a:t>
            </a:r>
            <a:r>
              <a:rPr lang="en-US" dirty="0" err="1">
                <a:cs typeface="Calibri"/>
              </a:rPr>
              <a:t>léčbou</a:t>
            </a:r>
            <a:r>
              <a:rPr lang="en-US" dirty="0">
                <a:cs typeface="Calibri"/>
              </a:rPr>
              <a:t> 30 ppb</a:t>
            </a:r>
            <a:endParaRPr lang="en-US" dirty="0"/>
          </a:p>
        </p:txBody>
      </p:sp>
      <p:sp>
        <p:nvSpPr>
          <p:cNvPr id="4" name="TextovéPole 3">
            <a:extLst>
              <a:ext uri="{FF2B5EF4-FFF2-40B4-BE49-F238E27FC236}">
                <a16:creationId xmlns:a16="http://schemas.microsoft.com/office/drawing/2014/main" id="{2A1320C8-493D-46D0-8D6D-B0513E51F574}"/>
              </a:ext>
            </a:extLst>
          </p:cNvPr>
          <p:cNvSpPr txBox="1"/>
          <p:nvPr/>
        </p:nvSpPr>
        <p:spPr>
          <a:xfrm>
            <a:off x="7291137" y="5660189"/>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4000"/>
              <a:t>17..18, ale ! </a:t>
            </a:r>
          </a:p>
        </p:txBody>
      </p:sp>
    </p:spTree>
    <p:extLst>
      <p:ext uri="{BB962C8B-B14F-4D97-AF65-F5344CB8AC3E}">
        <p14:creationId xmlns:p14="http://schemas.microsoft.com/office/powerpoint/2010/main" val="555668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26E0-D96D-4ABC-8D98-B25633BE2963}"/>
              </a:ext>
            </a:extLst>
          </p:cNvPr>
          <p:cNvSpPr>
            <a:spLocks noGrp="1"/>
          </p:cNvSpPr>
          <p:nvPr>
            <p:ph type="title"/>
          </p:nvPr>
        </p:nvSpPr>
        <p:spPr/>
        <p:txBody>
          <a:bodyPr/>
          <a:lstStyle/>
          <a:p>
            <a:r>
              <a:rPr lang="cs-CZ" b="1" dirty="0">
                <a:cs typeface="Calibri Light"/>
              </a:rPr>
              <a:t>9</a:t>
            </a:r>
            <a:r>
              <a:rPr lang="en-US" b="1" dirty="0">
                <a:cs typeface="Calibri Light"/>
              </a:rPr>
              <a:t> - </a:t>
            </a:r>
            <a:r>
              <a:rPr lang="en-US" b="1" dirty="0" err="1">
                <a:cs typeface="Calibri Light"/>
              </a:rPr>
              <a:t>Mladý</a:t>
            </a:r>
            <a:r>
              <a:rPr lang="en-US" b="1" dirty="0">
                <a:cs typeface="Calibri Light"/>
              </a:rPr>
              <a:t> </a:t>
            </a:r>
            <a:r>
              <a:rPr lang="en-US" b="1" dirty="0" err="1">
                <a:cs typeface="Calibri Light"/>
              </a:rPr>
              <a:t>muž</a:t>
            </a:r>
            <a:r>
              <a:rPr lang="en-US" b="1" dirty="0">
                <a:cs typeface="Calibri Light"/>
              </a:rPr>
              <a:t> s </a:t>
            </a:r>
            <a:r>
              <a:rPr lang="en-US" b="1" dirty="0" err="1">
                <a:cs typeface="Calibri Light"/>
              </a:rPr>
              <a:t>ekzémem</a:t>
            </a:r>
            <a:r>
              <a:rPr lang="en-US" b="1" dirty="0">
                <a:cs typeface="Calibri Light"/>
              </a:rPr>
              <a:t> a </a:t>
            </a:r>
            <a:r>
              <a:rPr lang="en-US" b="1" dirty="0" err="1">
                <a:cs typeface="Calibri Light"/>
              </a:rPr>
              <a:t>těžkým</a:t>
            </a:r>
            <a:r>
              <a:rPr lang="en-US" b="1" dirty="0">
                <a:cs typeface="Calibri Light"/>
              </a:rPr>
              <a:t> </a:t>
            </a:r>
            <a:r>
              <a:rPr lang="en-US" b="1" dirty="0" err="1">
                <a:cs typeface="Calibri Light"/>
              </a:rPr>
              <a:t>astmatem</a:t>
            </a:r>
            <a:endParaRPr lang="en-US" b="1" dirty="0"/>
          </a:p>
        </p:txBody>
      </p:sp>
      <p:sp>
        <p:nvSpPr>
          <p:cNvPr id="3" name="Content Placeholder 2">
            <a:extLst>
              <a:ext uri="{FF2B5EF4-FFF2-40B4-BE49-F238E27FC236}">
                <a16:creationId xmlns:a16="http://schemas.microsoft.com/office/drawing/2014/main" id="{F7E5C57B-8270-4B29-9A0F-707E9A7F3A02}"/>
              </a:ext>
            </a:extLst>
          </p:cNvPr>
          <p:cNvSpPr>
            <a:spLocks noGrp="1"/>
          </p:cNvSpPr>
          <p:nvPr>
            <p:ph idx="1"/>
          </p:nvPr>
        </p:nvSpPr>
        <p:spPr>
          <a:xfrm>
            <a:off x="900223" y="1763602"/>
            <a:ext cx="10515600" cy="4794361"/>
          </a:xfrm>
        </p:spPr>
        <p:txBody>
          <a:bodyPr vert="horz" lIns="91440" tIns="45720" rIns="91440" bIns="45720" rtlCol="0" anchor="t">
            <a:normAutofit fontScale="92500" lnSpcReduction="10000"/>
          </a:bodyPr>
          <a:lstStyle/>
          <a:p>
            <a:r>
              <a:rPr lang="en-US">
                <a:cs typeface="Calibri"/>
              </a:rPr>
              <a:t>Dupilumab </a:t>
            </a:r>
            <a:r>
              <a:rPr lang="en-US" err="1">
                <a:cs typeface="Calibri"/>
              </a:rPr>
              <a:t>zahájen</a:t>
            </a:r>
            <a:r>
              <a:rPr lang="en-US">
                <a:cs typeface="Calibri"/>
              </a:rPr>
              <a:t> 02/2020 - 300mg á 2 </a:t>
            </a:r>
            <a:r>
              <a:rPr lang="en-US" err="1">
                <a:cs typeface="Calibri"/>
              </a:rPr>
              <a:t>týdny</a:t>
            </a:r>
            <a:r>
              <a:rPr lang="en-US">
                <a:cs typeface="Calibri"/>
              </a:rPr>
              <a:t> </a:t>
            </a:r>
            <a:r>
              <a:rPr lang="en-US" err="1">
                <a:cs typeface="Calibri"/>
              </a:rPr>
              <a:t>s.c.</a:t>
            </a:r>
            <a:endParaRPr lang="en-US" err="1"/>
          </a:p>
          <a:p>
            <a:r>
              <a:rPr lang="en-US" b="1">
                <a:cs typeface="Calibri"/>
              </a:rPr>
              <a:t>Za </a:t>
            </a:r>
            <a:r>
              <a:rPr lang="en-US" b="1" err="1">
                <a:cs typeface="Calibri"/>
              </a:rPr>
              <a:t>dva</a:t>
            </a:r>
            <a:r>
              <a:rPr lang="en-US" b="1">
                <a:cs typeface="Calibri"/>
              </a:rPr>
              <a:t> </a:t>
            </a:r>
            <a:r>
              <a:rPr lang="en-US" b="1" err="1">
                <a:cs typeface="Calibri"/>
              </a:rPr>
              <a:t>týdny</a:t>
            </a:r>
            <a:r>
              <a:rPr lang="en-US" b="1">
                <a:cs typeface="Calibri"/>
              </a:rPr>
              <a:t>:</a:t>
            </a: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r>
              <a:rPr lang="en-US" b="1" err="1">
                <a:cs typeface="Calibri"/>
              </a:rPr>
              <a:t>Klinický</a:t>
            </a:r>
            <a:r>
              <a:rPr lang="en-US" b="1">
                <a:cs typeface="Calibri"/>
              </a:rPr>
              <a:t> benefit </a:t>
            </a:r>
            <a:r>
              <a:rPr lang="en-US" b="1" err="1">
                <a:cs typeface="Calibri"/>
              </a:rPr>
              <a:t>trvá</a:t>
            </a:r>
            <a:r>
              <a:rPr lang="en-US" b="1">
                <a:cs typeface="Calibri"/>
              </a:rPr>
              <a:t> </a:t>
            </a:r>
            <a:r>
              <a:rPr lang="en-US" b="1" err="1">
                <a:cs typeface="Calibri"/>
              </a:rPr>
              <a:t>i</a:t>
            </a:r>
            <a:r>
              <a:rPr lang="en-US" b="1">
                <a:cs typeface="Calibri"/>
              </a:rPr>
              <a:t> po 16 M </a:t>
            </a:r>
            <a:r>
              <a:rPr lang="en-US" b="1" err="1">
                <a:cs typeface="Calibri"/>
              </a:rPr>
              <a:t>léčby</a:t>
            </a:r>
            <a:r>
              <a:rPr lang="en-US" b="1">
                <a:cs typeface="Calibri"/>
              </a:rPr>
              <a:t> - NÚ 0, </a:t>
            </a:r>
            <a:r>
              <a:rPr lang="en-US" b="1" err="1">
                <a:cs typeface="Calibri"/>
              </a:rPr>
              <a:t>ekzém</a:t>
            </a:r>
            <a:r>
              <a:rPr lang="en-US" b="1">
                <a:cs typeface="Calibri"/>
              </a:rPr>
              <a:t> OK, </a:t>
            </a:r>
            <a:r>
              <a:rPr lang="en-US" b="1" err="1">
                <a:cs typeface="Calibri"/>
              </a:rPr>
              <a:t>astma</a:t>
            </a:r>
            <a:r>
              <a:rPr lang="en-US" b="1">
                <a:cs typeface="Calibri"/>
              </a:rPr>
              <a:t> </a:t>
            </a:r>
            <a:r>
              <a:rPr lang="en-US" b="1" err="1">
                <a:cs typeface="Calibri"/>
              </a:rPr>
              <a:t>lepší</a:t>
            </a:r>
            <a:endParaRPr lang="en-US" b="1">
              <a:cs typeface="Calibri"/>
            </a:endParaRPr>
          </a:p>
          <a:p>
            <a:r>
              <a:rPr lang="en-US" b="1" err="1">
                <a:cs typeface="Calibri"/>
              </a:rPr>
              <a:t>Vrátil</a:t>
            </a:r>
            <a:r>
              <a:rPr lang="en-US" b="1">
                <a:cs typeface="Calibri"/>
              </a:rPr>
              <a:t> se do </a:t>
            </a:r>
            <a:r>
              <a:rPr lang="en-US" b="1" err="1">
                <a:cs typeface="Calibri"/>
              </a:rPr>
              <a:t>práce</a:t>
            </a:r>
          </a:p>
          <a:p>
            <a:pPr marL="0" indent="0">
              <a:buNone/>
            </a:pPr>
            <a:endParaRPr lang="en-US" b="1">
              <a:cs typeface="Calibri"/>
            </a:endParaRPr>
          </a:p>
          <a:p>
            <a:endParaRPr lang="en-US" b="1">
              <a:cs typeface="Calibri"/>
            </a:endParaRPr>
          </a:p>
          <a:p>
            <a:endParaRPr lang="en-US" b="1">
              <a:cs typeface="Calibri"/>
            </a:endParaRPr>
          </a:p>
          <a:p>
            <a:endParaRPr lang="en-US">
              <a:cs typeface="Calibri"/>
            </a:endParaRPr>
          </a:p>
          <a:p>
            <a:endParaRPr lang="en-US">
              <a:cs typeface="Calibri"/>
            </a:endParaRPr>
          </a:p>
        </p:txBody>
      </p:sp>
      <p:grpSp>
        <p:nvGrpSpPr>
          <p:cNvPr id="23" name="Group 22">
            <a:extLst>
              <a:ext uri="{FF2B5EF4-FFF2-40B4-BE49-F238E27FC236}">
                <a16:creationId xmlns:a16="http://schemas.microsoft.com/office/drawing/2014/main" id="{EDD590FE-5FF6-4BDF-92CE-DB2FF44420F1}"/>
              </a:ext>
            </a:extLst>
          </p:cNvPr>
          <p:cNvGrpSpPr/>
          <p:nvPr/>
        </p:nvGrpSpPr>
        <p:grpSpPr>
          <a:xfrm>
            <a:off x="1721784" y="2829280"/>
            <a:ext cx="8734658" cy="2258354"/>
            <a:chOff x="3414132" y="4255815"/>
            <a:chExt cx="8734658" cy="2258354"/>
          </a:xfrm>
        </p:grpSpPr>
        <p:pic>
          <p:nvPicPr>
            <p:cNvPr id="6" name="Picture 6">
              <a:extLst>
                <a:ext uri="{FF2B5EF4-FFF2-40B4-BE49-F238E27FC236}">
                  <a16:creationId xmlns:a16="http://schemas.microsoft.com/office/drawing/2014/main" id="{5E935F68-50D0-447D-B7C0-7DF39467C9F9}"/>
                </a:ext>
              </a:extLst>
            </p:cNvPr>
            <p:cNvPicPr>
              <a:picLocks noChangeAspect="1"/>
            </p:cNvPicPr>
            <p:nvPr/>
          </p:nvPicPr>
          <p:blipFill rotWithShape="1">
            <a:blip r:embed="rId2"/>
            <a:srcRect l="21238" t="29630" r="24421" b="46914"/>
            <a:stretch/>
          </p:blipFill>
          <p:spPr>
            <a:xfrm>
              <a:off x="3414132" y="4255815"/>
              <a:ext cx="8734658" cy="2122136"/>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34EC308-7771-4A85-851B-E5B80F742DE4}"/>
                    </a:ext>
                  </a:extLst>
                </p14:cNvPr>
                <p14:cNvContentPartPr/>
                <p14:nvPr/>
              </p14:nvContentPartPr>
              <p14:xfrm>
                <a:off x="10816682" y="4553414"/>
                <a:ext cx="723900" cy="85725"/>
              </p14:xfrm>
            </p:contentPart>
          </mc:Choice>
          <mc:Fallback xmlns="">
            <p:pic>
              <p:nvPicPr>
                <p:cNvPr id="14" name="Ink 13">
                  <a:extLst>
                    <a:ext uri="{FF2B5EF4-FFF2-40B4-BE49-F238E27FC236}">
                      <a16:creationId xmlns:a16="http://schemas.microsoft.com/office/drawing/2014/main" id="{434EC308-7771-4A85-851B-E5B80F742DE4}"/>
                    </a:ext>
                  </a:extLst>
                </p:cNvPr>
                <p:cNvPicPr/>
                <p:nvPr/>
              </p:nvPicPr>
              <p:blipFill>
                <a:blip r:embed="rId4"/>
                <a:stretch>
                  <a:fillRect/>
                </a:stretch>
              </p:blipFill>
              <p:spPr>
                <a:xfrm>
                  <a:off x="10798710" y="4535097"/>
                  <a:ext cx="759484" cy="12199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4AA37CF3-4D43-48F0-83F7-9373C4A82560}"/>
                    </a:ext>
                  </a:extLst>
                </p14:cNvPr>
                <p14:cNvContentPartPr/>
                <p14:nvPr/>
              </p14:nvContentPartPr>
              <p14:xfrm>
                <a:off x="3484756" y="4748071"/>
                <a:ext cx="1371600" cy="47625"/>
              </p14:xfrm>
            </p:contentPart>
          </mc:Choice>
          <mc:Fallback xmlns="">
            <p:pic>
              <p:nvPicPr>
                <p:cNvPr id="16" name="Ink 15">
                  <a:extLst>
                    <a:ext uri="{FF2B5EF4-FFF2-40B4-BE49-F238E27FC236}">
                      <a16:creationId xmlns:a16="http://schemas.microsoft.com/office/drawing/2014/main" id="{4AA37CF3-4D43-48F0-83F7-9373C4A82560}"/>
                    </a:ext>
                  </a:extLst>
                </p:cNvPr>
                <p:cNvPicPr/>
                <p:nvPr/>
              </p:nvPicPr>
              <p:blipFill>
                <a:blip r:embed="rId6"/>
                <a:stretch>
                  <a:fillRect/>
                </a:stretch>
              </p:blipFill>
              <p:spPr>
                <a:xfrm>
                  <a:off x="3466803" y="4730167"/>
                  <a:ext cx="1407147" cy="8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CE86BEFC-C0C0-4650-8383-0736F70CDC25}"/>
                    </a:ext>
                  </a:extLst>
                </p14:cNvPr>
                <p14:cNvContentPartPr/>
                <p14:nvPr/>
              </p14:nvContentPartPr>
              <p14:xfrm>
                <a:off x="7406268" y="4897243"/>
                <a:ext cx="685800" cy="38100"/>
              </p14:xfrm>
            </p:contentPart>
          </mc:Choice>
          <mc:Fallback xmlns="">
            <p:pic>
              <p:nvPicPr>
                <p:cNvPr id="17" name="Ink 16">
                  <a:extLst>
                    <a:ext uri="{FF2B5EF4-FFF2-40B4-BE49-F238E27FC236}">
                      <a16:creationId xmlns:a16="http://schemas.microsoft.com/office/drawing/2014/main" id="{CE86BEFC-C0C0-4650-8383-0736F70CDC25}"/>
                    </a:ext>
                  </a:extLst>
                </p:cNvPr>
                <p:cNvPicPr/>
                <p:nvPr/>
              </p:nvPicPr>
              <p:blipFill>
                <a:blip r:embed="rId8"/>
                <a:stretch>
                  <a:fillRect/>
                </a:stretch>
              </p:blipFill>
              <p:spPr>
                <a:xfrm>
                  <a:off x="7388202" y="4879439"/>
                  <a:ext cx="721571" cy="7335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CDD3C829-D326-4079-9EA9-8567D2D81DD5}"/>
                    </a:ext>
                  </a:extLst>
                </p14:cNvPr>
                <p14:cNvContentPartPr/>
                <p14:nvPr/>
              </p14:nvContentPartPr>
              <p14:xfrm>
                <a:off x="10863146" y="5351933"/>
                <a:ext cx="457200" cy="47625"/>
              </p14:xfrm>
            </p:contentPart>
          </mc:Choice>
          <mc:Fallback xmlns="">
            <p:pic>
              <p:nvPicPr>
                <p:cNvPr id="18" name="Ink 17">
                  <a:extLst>
                    <a:ext uri="{FF2B5EF4-FFF2-40B4-BE49-F238E27FC236}">
                      <a16:creationId xmlns:a16="http://schemas.microsoft.com/office/drawing/2014/main" id="{CDD3C829-D326-4079-9EA9-8567D2D81DD5}"/>
                    </a:ext>
                  </a:extLst>
                </p:cNvPr>
                <p:cNvPicPr/>
                <p:nvPr/>
              </p:nvPicPr>
              <p:blipFill>
                <a:blip r:embed="rId10"/>
                <a:stretch>
                  <a:fillRect/>
                </a:stretch>
              </p:blipFill>
              <p:spPr>
                <a:xfrm>
                  <a:off x="10845032" y="5333893"/>
                  <a:ext cx="493066" cy="8334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00E10685-8859-4C81-A25E-C1E4FE227A02}"/>
                    </a:ext>
                  </a:extLst>
                </p14:cNvPr>
                <p14:cNvContentPartPr/>
                <p14:nvPr/>
              </p14:nvContentPartPr>
              <p14:xfrm>
                <a:off x="9822365" y="5343292"/>
                <a:ext cx="495300" cy="76200"/>
              </p14:xfrm>
            </p:contentPart>
          </mc:Choice>
          <mc:Fallback xmlns="">
            <p:pic>
              <p:nvPicPr>
                <p:cNvPr id="19" name="Ink 18">
                  <a:extLst>
                    <a:ext uri="{FF2B5EF4-FFF2-40B4-BE49-F238E27FC236}">
                      <a16:creationId xmlns:a16="http://schemas.microsoft.com/office/drawing/2014/main" id="{00E10685-8859-4C81-A25E-C1E4FE227A02}"/>
                    </a:ext>
                  </a:extLst>
                </p:cNvPr>
                <p:cNvPicPr/>
                <p:nvPr/>
              </p:nvPicPr>
              <p:blipFill>
                <a:blip r:embed="rId12"/>
                <a:stretch>
                  <a:fillRect/>
                </a:stretch>
              </p:blipFill>
              <p:spPr>
                <a:xfrm>
                  <a:off x="9804536" y="5325149"/>
                  <a:ext cx="530602" cy="11212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8661A4D8-EE33-4022-8EDA-F58381125785}"/>
                    </a:ext>
                  </a:extLst>
                </p14:cNvPr>
                <p14:cNvContentPartPr/>
                <p14:nvPr/>
              </p14:nvContentPartPr>
              <p14:xfrm>
                <a:off x="7935951" y="5324302"/>
                <a:ext cx="952500" cy="57150"/>
              </p14:xfrm>
            </p:contentPart>
          </mc:Choice>
          <mc:Fallback xmlns="">
            <p:pic>
              <p:nvPicPr>
                <p:cNvPr id="20" name="Ink 19">
                  <a:extLst>
                    <a:ext uri="{FF2B5EF4-FFF2-40B4-BE49-F238E27FC236}">
                      <a16:creationId xmlns:a16="http://schemas.microsoft.com/office/drawing/2014/main" id="{8661A4D8-EE33-4022-8EDA-F58381125785}"/>
                    </a:ext>
                  </a:extLst>
                </p:cNvPr>
                <p:cNvPicPr/>
                <p:nvPr/>
              </p:nvPicPr>
              <p:blipFill>
                <a:blip r:embed="rId14"/>
                <a:stretch>
                  <a:fillRect/>
                </a:stretch>
              </p:blipFill>
              <p:spPr>
                <a:xfrm>
                  <a:off x="7918047" y="5305626"/>
                  <a:ext cx="987950" cy="9412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0AB16ABE-CE9F-4765-AE9B-AA6401CD6262}"/>
                    </a:ext>
                  </a:extLst>
                </p14:cNvPr>
                <p14:cNvContentPartPr/>
                <p14:nvPr/>
              </p14:nvContentPartPr>
              <p14:xfrm>
                <a:off x="9375370" y="4618046"/>
                <a:ext cx="1162050" cy="495300"/>
              </p14:xfrm>
            </p:contentPart>
          </mc:Choice>
          <mc:Fallback xmlns="">
            <p:pic>
              <p:nvPicPr>
                <p:cNvPr id="21" name="Ink 20">
                  <a:extLst>
                    <a:ext uri="{FF2B5EF4-FFF2-40B4-BE49-F238E27FC236}">
                      <a16:creationId xmlns:a16="http://schemas.microsoft.com/office/drawing/2014/main" id="{0AB16ABE-CE9F-4765-AE9B-AA6401CD6262}"/>
                    </a:ext>
                  </a:extLst>
                </p:cNvPr>
                <p:cNvPicPr/>
                <p:nvPr/>
              </p:nvPicPr>
              <p:blipFill>
                <a:blip r:embed="rId16"/>
                <a:stretch>
                  <a:fillRect/>
                </a:stretch>
              </p:blipFill>
              <p:spPr>
                <a:xfrm>
                  <a:off x="9357398" y="4599996"/>
                  <a:ext cx="1197634" cy="531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F00B5E4-A6E3-4B0C-935E-5DF061DB0D7A}"/>
                    </a:ext>
                  </a:extLst>
                </p14:cNvPr>
                <p14:cNvContentPartPr/>
                <p14:nvPr/>
              </p14:nvContentPartPr>
              <p14:xfrm>
                <a:off x="4679654" y="6076019"/>
                <a:ext cx="3067050" cy="438150"/>
              </p14:xfrm>
            </p:contentPart>
          </mc:Choice>
          <mc:Fallback xmlns="">
            <p:pic>
              <p:nvPicPr>
                <p:cNvPr id="22" name="Ink 21">
                  <a:extLst>
                    <a:ext uri="{FF2B5EF4-FFF2-40B4-BE49-F238E27FC236}">
                      <a16:creationId xmlns:a16="http://schemas.microsoft.com/office/drawing/2014/main" id="{5F00B5E4-A6E3-4B0C-935E-5DF061DB0D7A}"/>
                    </a:ext>
                  </a:extLst>
                </p:cNvPr>
                <p:cNvPicPr/>
                <p:nvPr/>
              </p:nvPicPr>
              <p:blipFill>
                <a:blip r:embed="rId18"/>
                <a:stretch>
                  <a:fillRect/>
                </a:stretch>
              </p:blipFill>
              <p:spPr>
                <a:xfrm>
                  <a:off x="4661678" y="6058062"/>
                  <a:ext cx="3102642" cy="473705"/>
                </a:xfrm>
                <a:prstGeom prst="rect">
                  <a:avLst/>
                </a:prstGeom>
              </p:spPr>
            </p:pic>
          </mc:Fallback>
        </mc:AlternateContent>
      </p:grpSp>
      <p:sp>
        <p:nvSpPr>
          <p:cNvPr id="4" name="TextovéPole 3">
            <a:extLst>
              <a:ext uri="{FF2B5EF4-FFF2-40B4-BE49-F238E27FC236}">
                <a16:creationId xmlns:a16="http://schemas.microsoft.com/office/drawing/2014/main" id="{628FF781-2FC5-498D-924C-3B5025B4E47A}"/>
              </a:ext>
            </a:extLst>
          </p:cNvPr>
          <p:cNvSpPr txBox="1"/>
          <p:nvPr/>
        </p:nvSpPr>
        <p:spPr>
          <a:xfrm rot="420000">
            <a:off x="4550611" y="6101347"/>
            <a:ext cx="4681621" cy="400110"/>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cs-CZ" sz="2000" b="1"/>
              <a:t>Vymizely noční záchvaty dušnosti !!!</a:t>
            </a:r>
          </a:p>
        </p:txBody>
      </p:sp>
      <p:sp>
        <p:nvSpPr>
          <p:cNvPr id="15" name="TextovéPole 14">
            <a:extLst>
              <a:ext uri="{FF2B5EF4-FFF2-40B4-BE49-F238E27FC236}">
                <a16:creationId xmlns:a16="http://schemas.microsoft.com/office/drawing/2014/main" id="{B8F21C12-65BB-4DC7-8E0E-18CD1A464374}"/>
              </a:ext>
            </a:extLst>
          </p:cNvPr>
          <p:cNvSpPr txBox="1"/>
          <p:nvPr/>
        </p:nvSpPr>
        <p:spPr>
          <a:xfrm rot="420000">
            <a:off x="7411452" y="6021136"/>
            <a:ext cx="4681621" cy="400110"/>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cs-CZ" sz="2000" b="1"/>
              <a:t>Vymizel ekzém</a:t>
            </a:r>
          </a:p>
        </p:txBody>
      </p:sp>
    </p:spTree>
    <p:extLst>
      <p:ext uri="{BB962C8B-B14F-4D97-AF65-F5344CB8AC3E}">
        <p14:creationId xmlns:p14="http://schemas.microsoft.com/office/powerpoint/2010/main" val="2511870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Obdélník 2"/>
          <p:cNvSpPr/>
          <p:nvPr/>
        </p:nvSpPr>
        <p:spPr>
          <a:xfrm>
            <a:off x="468352" y="1732758"/>
            <a:ext cx="11162370" cy="44633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a:t>Z 9 pacientů s těžkým astmatem došlo po léčbě </a:t>
            </a:r>
            <a:r>
              <a:rPr lang="cs-CZ" sz="3600" dirty="0" err="1"/>
              <a:t>dupilumabem</a:t>
            </a:r>
            <a:r>
              <a:rPr lang="cs-CZ" sz="3600" dirty="0"/>
              <a:t> u 5 k výraznému zlepšení kontroly astmatu, snížení exacerbací a spotřeby úlevové léčby. </a:t>
            </a:r>
          </a:p>
          <a:p>
            <a:pPr algn="ctr"/>
            <a:endParaRPr lang="cs-CZ" sz="3600" dirty="0"/>
          </a:p>
          <a:p>
            <a:pPr algn="ctr"/>
            <a:r>
              <a:rPr lang="cs-CZ" sz="3600" dirty="0"/>
              <a:t>U většiny pacientů se výrazně zlepšila atopická dermatitida. </a:t>
            </a:r>
          </a:p>
        </p:txBody>
      </p:sp>
      <p:pic>
        <p:nvPicPr>
          <p:cNvPr id="4" name="Obrázek 3"/>
          <p:cNvPicPr>
            <a:picLocks noChangeAspect="1"/>
          </p:cNvPicPr>
          <p:nvPr/>
        </p:nvPicPr>
        <p:blipFill>
          <a:blip r:embed="rId2"/>
          <a:stretch>
            <a:fillRect/>
          </a:stretch>
        </p:blipFill>
        <p:spPr>
          <a:xfrm>
            <a:off x="4817326" y="61332"/>
            <a:ext cx="2557348" cy="1438508"/>
          </a:xfrm>
          <a:prstGeom prst="rect">
            <a:avLst/>
          </a:prstGeom>
        </p:spPr>
      </p:pic>
    </p:spTree>
    <p:extLst>
      <p:ext uri="{BB962C8B-B14F-4D97-AF65-F5344CB8AC3E}">
        <p14:creationId xmlns:p14="http://schemas.microsoft.com/office/powerpoint/2010/main" val="420881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207-63E9-41B3-B7C0-1AE42B067A51}"/>
              </a:ext>
            </a:extLst>
          </p:cNvPr>
          <p:cNvSpPr>
            <a:spLocks noGrp="1"/>
          </p:cNvSpPr>
          <p:nvPr>
            <p:ph type="title"/>
          </p:nvPr>
        </p:nvSpPr>
        <p:spPr>
          <a:xfrm>
            <a:off x="409576" y="0"/>
            <a:ext cx="10515600" cy="1325563"/>
          </a:xfrm>
        </p:spPr>
        <p:txBody>
          <a:bodyPr vert="horz" lIns="91440" tIns="45720" rIns="91440" bIns="45720" rtlCol="0" anchor="ctr">
            <a:normAutofit/>
            <a:scene3d>
              <a:camera prst="orthographicFront"/>
              <a:lightRig rig="threePt" dir="t"/>
            </a:scene3d>
            <a:sp3d extrusionH="57150">
              <a:bevelT w="82550" h="38100" prst="coolSlant"/>
            </a:sp3d>
          </a:bodyPr>
          <a:lstStyle/>
          <a:p>
            <a:r>
              <a:rPr lang="cs-CZ" b="1" dirty="0" err="1">
                <a:solidFill>
                  <a:srgbClr val="FF0000"/>
                </a:solidFill>
                <a:effectLst>
                  <a:outerShdw blurRad="38100" dist="38100" dir="2700000" algn="tl">
                    <a:srgbClr val="000000">
                      <a:alpha val="43137"/>
                    </a:srgbClr>
                  </a:outerShdw>
                </a:effectLst>
                <a:latin typeface="+mn-lt"/>
                <a:cs typeface="Calibri Light"/>
              </a:rPr>
              <a:t>Dupilumab</a:t>
            </a:r>
            <a:r>
              <a:rPr lang="cs-CZ" b="1" dirty="0">
                <a:solidFill>
                  <a:srgbClr val="FF0000"/>
                </a:solidFill>
                <a:effectLst>
                  <a:outerShdw blurRad="38100" dist="38100" dir="2700000" algn="tl">
                    <a:srgbClr val="000000">
                      <a:alpha val="43137"/>
                    </a:srgbClr>
                  </a:outerShdw>
                </a:effectLst>
                <a:latin typeface="+mn-lt"/>
                <a:cs typeface="Calibri Light"/>
              </a:rPr>
              <a:t> - fenotypově specifická léčba</a:t>
            </a:r>
            <a:endParaRPr lang="en-US" b="1" dirty="0">
              <a:solidFill>
                <a:srgbClr val="FF0000"/>
              </a:solidFill>
              <a:effectLst>
                <a:outerShdw blurRad="38100" dist="38100" dir="2700000" algn="tl">
                  <a:srgbClr val="000000">
                    <a:alpha val="43137"/>
                  </a:srgbClr>
                </a:outerShdw>
              </a:effectLst>
              <a:latin typeface="+mn-lt"/>
              <a:cs typeface="Calibri Light"/>
            </a:endParaRPr>
          </a:p>
        </p:txBody>
      </p:sp>
      <p:sp>
        <p:nvSpPr>
          <p:cNvPr id="5" name="Content Placeholder 4">
            <a:extLst>
              <a:ext uri="{FF2B5EF4-FFF2-40B4-BE49-F238E27FC236}">
                <a16:creationId xmlns:a16="http://schemas.microsoft.com/office/drawing/2014/main" id="{F604C4F8-A4C7-4C88-A8C8-2F886443162F}"/>
              </a:ext>
            </a:extLst>
          </p:cNvPr>
          <p:cNvSpPr>
            <a:spLocks noGrp="1"/>
          </p:cNvSpPr>
          <p:nvPr>
            <p:ph idx="1"/>
          </p:nvPr>
        </p:nvSpPr>
        <p:spPr/>
        <p:txBody>
          <a:bodyPr>
            <a:normAutofit lnSpcReduction="10000"/>
          </a:bodyPr>
          <a:lstStyle/>
          <a:p>
            <a:r>
              <a:rPr lang="en-US" sz="2400" dirty="0"/>
              <a:t>Type 2 asthma is:</a:t>
            </a:r>
          </a:p>
          <a:p>
            <a:pPr lvl="1"/>
            <a:r>
              <a:rPr lang="cs-CZ" sz="2000" dirty="0"/>
              <a:t>Prevalence mezi 50-70% astmatiků</a:t>
            </a:r>
          </a:p>
          <a:p>
            <a:pPr lvl="1"/>
            <a:r>
              <a:rPr lang="cs-CZ" sz="2000" dirty="0"/>
              <a:t>Spouštěno typem Th-2 zánětlivé reakce s </a:t>
            </a:r>
          </a:p>
          <a:p>
            <a:pPr marL="457200" lvl="1" indent="0">
              <a:buNone/>
            </a:pPr>
            <a:r>
              <a:rPr lang="cs-CZ" sz="2000" dirty="0"/>
              <a:t>    </a:t>
            </a:r>
            <a:r>
              <a:rPr lang="cs-CZ" sz="2000" dirty="0" err="1"/>
              <a:t>cytokiny</a:t>
            </a:r>
            <a:r>
              <a:rPr lang="cs-CZ" sz="2000" dirty="0"/>
              <a:t> </a:t>
            </a:r>
            <a:r>
              <a:rPr lang="en-US" sz="2000" dirty="0"/>
              <a:t>IL-4, IL-13, and IL-5</a:t>
            </a:r>
            <a:r>
              <a:rPr lang="en-US" sz="2000" baseline="30000" dirty="0"/>
              <a:t>3</a:t>
            </a:r>
            <a:endParaRPr lang="cs-CZ" sz="2000" baseline="30000" dirty="0"/>
          </a:p>
          <a:p>
            <a:pPr lvl="1"/>
            <a:endParaRPr lang="cs-CZ" sz="2000" baseline="30000" dirty="0"/>
          </a:p>
          <a:p>
            <a:pPr lvl="1"/>
            <a:endParaRPr lang="cs-CZ" sz="2000" baseline="30000" dirty="0"/>
          </a:p>
          <a:p>
            <a:pPr lvl="1"/>
            <a:endParaRPr lang="cs-CZ" sz="2000" baseline="30000" dirty="0"/>
          </a:p>
          <a:p>
            <a:pPr lvl="1"/>
            <a:endParaRPr lang="cs-CZ" sz="2000" baseline="30000" dirty="0"/>
          </a:p>
          <a:p>
            <a:pPr lvl="1"/>
            <a:endParaRPr lang="cs-CZ" sz="2000" baseline="30000" dirty="0"/>
          </a:p>
          <a:p>
            <a:pPr lvl="1"/>
            <a:endParaRPr lang="cs-CZ" sz="2000" baseline="30000" dirty="0"/>
          </a:p>
          <a:p>
            <a:pPr marL="457200" lvl="1" indent="0">
              <a:buNone/>
            </a:pPr>
            <a:endParaRPr lang="en-US" sz="2000" baseline="30000" dirty="0"/>
          </a:p>
          <a:p>
            <a:r>
              <a:rPr lang="en-US" sz="2400" dirty="0" err="1"/>
              <a:t>Blo</a:t>
            </a:r>
            <a:r>
              <a:rPr lang="cs-CZ" sz="2400" dirty="0"/>
              <a:t>kování </a:t>
            </a:r>
            <a:r>
              <a:rPr lang="en-US" sz="2400" dirty="0"/>
              <a:t>IL-4R</a:t>
            </a:r>
            <a:r>
              <a:rPr lang="el-GR" sz="2400" dirty="0"/>
              <a:t>α</a:t>
            </a:r>
            <a:r>
              <a:rPr lang="en-US" sz="2400" dirty="0"/>
              <a:t> </a:t>
            </a:r>
            <a:r>
              <a:rPr lang="en-US" sz="2400" dirty="0" err="1"/>
              <a:t>dupilumab</a:t>
            </a:r>
            <a:r>
              <a:rPr lang="cs-CZ" sz="2400" dirty="0" err="1"/>
              <a:t>em</a:t>
            </a:r>
            <a:r>
              <a:rPr lang="cs-CZ" sz="2400" dirty="0"/>
              <a:t> snižuje </a:t>
            </a:r>
            <a:r>
              <a:rPr lang="en-US" sz="2400" dirty="0"/>
              <a:t>IL-4 </a:t>
            </a:r>
            <a:r>
              <a:rPr lang="cs-CZ" sz="2400" dirty="0"/>
              <a:t>a</a:t>
            </a:r>
            <a:r>
              <a:rPr lang="en-US" sz="2400" dirty="0"/>
              <a:t> IL-13 </a:t>
            </a:r>
            <a:r>
              <a:rPr lang="cs-CZ" sz="2400" dirty="0"/>
              <a:t>vazbu, což vede k</a:t>
            </a:r>
          </a:p>
          <a:p>
            <a:pPr lvl="1"/>
            <a:r>
              <a:rPr lang="cs-CZ" sz="2000" dirty="0"/>
              <a:t>b</a:t>
            </a:r>
            <a:r>
              <a:rPr lang="en-US" sz="2000" dirty="0"/>
              <a:t>lo</a:t>
            </a:r>
            <a:r>
              <a:rPr lang="cs-CZ" sz="2000" dirty="0"/>
              <a:t>kování aktivace </a:t>
            </a:r>
            <a:r>
              <a:rPr lang="cs-CZ" sz="2000" dirty="0" err="1"/>
              <a:t>aktivace</a:t>
            </a:r>
            <a:r>
              <a:rPr lang="cs-CZ" sz="2000" dirty="0"/>
              <a:t> APC buněk </a:t>
            </a:r>
            <a:r>
              <a:rPr lang="en-US" sz="2000" dirty="0"/>
              <a:t>T-</a:t>
            </a:r>
            <a:r>
              <a:rPr lang="cs-CZ" sz="2000" dirty="0"/>
              <a:t>lymfocyty (</a:t>
            </a:r>
            <a:r>
              <a:rPr lang="en-US" sz="2000" dirty="0"/>
              <a:t>B </a:t>
            </a:r>
            <a:r>
              <a:rPr lang="cs-CZ" sz="2000" dirty="0"/>
              <a:t>lymfocyty, dendritické buňky)</a:t>
            </a:r>
          </a:p>
          <a:p>
            <a:pPr lvl="1"/>
            <a:r>
              <a:rPr lang="cs-CZ" sz="2000" dirty="0"/>
              <a:t>blokování aktivace B-lymfocytů a jejich </a:t>
            </a:r>
            <a:r>
              <a:rPr lang="cs-CZ" sz="2000" dirty="0" err="1"/>
              <a:t>isotypového</a:t>
            </a:r>
            <a:r>
              <a:rPr lang="cs-CZ" sz="2000" dirty="0"/>
              <a:t> přesmyku během Th-2 zánětu</a:t>
            </a:r>
          </a:p>
          <a:p>
            <a:pPr lvl="1"/>
            <a:r>
              <a:rPr lang="cs-CZ" sz="2000" dirty="0"/>
              <a:t>b</a:t>
            </a:r>
            <a:r>
              <a:rPr lang="en-US" sz="2000" dirty="0"/>
              <a:t>lo</a:t>
            </a:r>
            <a:r>
              <a:rPr lang="cs-CZ" sz="2000" dirty="0"/>
              <a:t>kování infiltrace patogenních T lymfocytů a eozinofilů v místě zánětu (bronchus, kůže)</a:t>
            </a:r>
          </a:p>
          <a:p>
            <a:pPr lvl="1"/>
            <a:r>
              <a:rPr lang="cs-CZ" sz="2000" dirty="0"/>
              <a:t>snížení exprese </a:t>
            </a:r>
            <a:r>
              <a:rPr lang="cs-CZ" sz="2000" dirty="0" err="1"/>
              <a:t>chemokinů</a:t>
            </a:r>
            <a:r>
              <a:rPr lang="cs-CZ" sz="2000" dirty="0"/>
              <a:t> a Th-2 prozánětlivých </a:t>
            </a:r>
            <a:r>
              <a:rPr lang="cs-CZ" sz="2000" dirty="0" err="1"/>
              <a:t>cytokinů</a:t>
            </a:r>
            <a:r>
              <a:rPr lang="cs-CZ" sz="2000" dirty="0"/>
              <a:t> v plicní tkáni, snížení metaplazie pohárkových buněk a snížení poškození plicních funkcí </a:t>
            </a:r>
          </a:p>
          <a:p>
            <a:endParaRPr lang="en-US" dirty="0"/>
          </a:p>
        </p:txBody>
      </p:sp>
      <p:sp>
        <p:nvSpPr>
          <p:cNvPr id="3" name="Slide Number Placeholder 2">
            <a:extLst>
              <a:ext uri="{FF2B5EF4-FFF2-40B4-BE49-F238E27FC236}">
                <a16:creationId xmlns:a16="http://schemas.microsoft.com/office/drawing/2014/main" id="{5C69FAD6-DF76-4932-BDA5-35E300243213}"/>
              </a:ext>
            </a:extLst>
          </p:cNvPr>
          <p:cNvSpPr>
            <a:spLocks noGrp="1"/>
          </p:cNvSpPr>
          <p:nvPr>
            <p:ph type="sldNum" sz="quarter" idx="4"/>
          </p:nvPr>
        </p:nvSpPr>
        <p:spPr/>
        <p:txBody>
          <a:bodyPr/>
          <a:lstStyle/>
          <a:p>
            <a:fld id="{91974DF9-AD47-4691-BA21-BBFCE3637A9A}" type="slidenum">
              <a:rPr lang="en-US" smtClean="0"/>
              <a:pPr/>
              <a:t>3</a:t>
            </a:fld>
            <a:endParaRPr lang="en-US" dirty="0"/>
          </a:p>
        </p:txBody>
      </p:sp>
      <p:sp>
        <p:nvSpPr>
          <p:cNvPr id="6" name="Text Placeholder 5">
            <a:extLst>
              <a:ext uri="{FF2B5EF4-FFF2-40B4-BE49-F238E27FC236}">
                <a16:creationId xmlns:a16="http://schemas.microsoft.com/office/drawing/2014/main" id="{24E8BA29-6D6F-4F8C-B1CB-7B8433AC00F6}"/>
              </a:ext>
            </a:extLst>
          </p:cNvPr>
          <p:cNvSpPr>
            <a:spLocks noGrp="1"/>
          </p:cNvSpPr>
          <p:nvPr>
            <p:ph type="body" sz="quarter" idx="10"/>
          </p:nvPr>
        </p:nvSpPr>
        <p:spPr>
          <a:xfrm>
            <a:off x="587376" y="6457005"/>
            <a:ext cx="10514012" cy="276999"/>
          </a:xfrm>
        </p:spPr>
        <p:txBody>
          <a:bodyPr vert="horz" wrap="square" lIns="0" tIns="0" rIns="0" bIns="0" rtlCol="0" anchor="b">
            <a:spAutoFit/>
          </a:bodyPr>
          <a:lstStyle/>
          <a:p>
            <a:pPr>
              <a:spcBef>
                <a:spcPts val="300"/>
              </a:spcBef>
            </a:pPr>
            <a:r>
              <a:rPr lang="it-IT" dirty="0"/>
              <a:t>1. Seys SF, et al. Respir Res. 2017;18(1):39. 2. Peters MC, et al. J Allergy Clin Immunol. 2014;133(2):388-394. </a:t>
            </a:r>
            <a:r>
              <a:rPr lang="en-US" dirty="0"/>
              <a:t>3. Gandhi NA, et al. Nat Rev Drug Discov. 2016;15:35-50. 4. </a:t>
            </a:r>
            <a:r>
              <a:rPr lang="en-US" dirty="0" err="1"/>
              <a:t>Orengo</a:t>
            </a:r>
            <a:r>
              <a:rPr lang="en-US" dirty="0"/>
              <a:t> JM, et al. Poster presentation at ERS 2018.</a:t>
            </a:r>
          </a:p>
        </p:txBody>
      </p:sp>
      <p:pic>
        <p:nvPicPr>
          <p:cNvPr id="4" name="Obrázek 3"/>
          <p:cNvPicPr>
            <a:picLocks noChangeAspect="1"/>
          </p:cNvPicPr>
          <p:nvPr/>
        </p:nvPicPr>
        <p:blipFill>
          <a:blip r:embed="rId3"/>
          <a:stretch>
            <a:fillRect/>
          </a:stretch>
        </p:blipFill>
        <p:spPr>
          <a:xfrm>
            <a:off x="6126164" y="1012833"/>
            <a:ext cx="5497309" cy="2884480"/>
          </a:xfrm>
          <a:prstGeom prst="rect">
            <a:avLst/>
          </a:prstGeom>
        </p:spPr>
      </p:pic>
    </p:spTree>
    <p:extLst>
      <p:ext uri="{BB962C8B-B14F-4D97-AF65-F5344CB8AC3E}">
        <p14:creationId xmlns:p14="http://schemas.microsoft.com/office/powerpoint/2010/main" val="405294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83437" y="221033"/>
            <a:ext cx="12025126" cy="6415934"/>
          </a:xfrm>
          <a:prstGeom prst="rect">
            <a:avLst/>
          </a:prstGeom>
        </p:spPr>
      </p:pic>
    </p:spTree>
    <p:extLst>
      <p:ext uri="{BB962C8B-B14F-4D97-AF65-F5344CB8AC3E}">
        <p14:creationId xmlns:p14="http://schemas.microsoft.com/office/powerpoint/2010/main" val="52664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Double Bracket 47">
            <a:extLst>
              <a:ext uri="{FF2B5EF4-FFF2-40B4-BE49-F238E27FC236}">
                <a16:creationId xmlns:a16="http://schemas.microsoft.com/office/drawing/2014/main" id="{5BC8789A-1B07-4583-A887-20B17633137C}"/>
              </a:ext>
            </a:extLst>
          </p:cNvPr>
          <p:cNvSpPr/>
          <p:nvPr/>
        </p:nvSpPr>
        <p:spPr>
          <a:xfrm rot="5400000">
            <a:off x="8485762" y="3298966"/>
            <a:ext cx="472888" cy="737561"/>
          </a:xfrm>
          <a:prstGeom prst="bracketPair">
            <a:avLst>
              <a:gd name="adj" fmla="val 10334"/>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GB" sz="1400" dirty="0">
              <a:solidFill>
                <a:schemeClr val="accent1">
                  <a:lumMod val="75000"/>
                </a:schemeClr>
              </a:solidFill>
              <a:latin typeface="Arial" panose="020B0604020202020204"/>
            </a:endParaRPr>
          </a:p>
        </p:txBody>
      </p:sp>
      <p:sp>
        <p:nvSpPr>
          <p:cNvPr id="186" name="Rectangle 154">
            <a:extLst>
              <a:ext uri="{FF2B5EF4-FFF2-40B4-BE49-F238E27FC236}">
                <a16:creationId xmlns:a16="http://schemas.microsoft.com/office/drawing/2014/main" id="{43DFC960-578D-4A1A-B4BC-3F92C795337C}"/>
              </a:ext>
            </a:extLst>
          </p:cNvPr>
          <p:cNvSpPr/>
          <p:nvPr/>
        </p:nvSpPr>
        <p:spPr>
          <a:xfrm rot="16200000">
            <a:off x="9683339" y="3337703"/>
            <a:ext cx="471600" cy="658800"/>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sp>
        <p:nvSpPr>
          <p:cNvPr id="155" name="Rectangle 154">
            <a:extLst>
              <a:ext uri="{FF2B5EF4-FFF2-40B4-BE49-F238E27FC236}">
                <a16:creationId xmlns:a16="http://schemas.microsoft.com/office/drawing/2014/main" id="{43DFC960-578D-4A1A-B4BC-3F92C795337C}"/>
              </a:ext>
            </a:extLst>
          </p:cNvPr>
          <p:cNvSpPr/>
          <p:nvPr/>
        </p:nvSpPr>
        <p:spPr>
          <a:xfrm rot="16200000">
            <a:off x="6609606" y="3337703"/>
            <a:ext cx="471600" cy="658800"/>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sp>
        <p:nvSpPr>
          <p:cNvPr id="159" name="Rectangle 158">
            <a:extLst>
              <a:ext uri="{FF2B5EF4-FFF2-40B4-BE49-F238E27FC236}">
                <a16:creationId xmlns:a16="http://schemas.microsoft.com/office/drawing/2014/main" id="{A254B8D4-99F9-4CF7-82DF-66419A15194D}"/>
              </a:ext>
            </a:extLst>
          </p:cNvPr>
          <p:cNvSpPr/>
          <p:nvPr/>
        </p:nvSpPr>
        <p:spPr>
          <a:xfrm rot="16200000">
            <a:off x="8339949" y="1020588"/>
            <a:ext cx="575208" cy="670944"/>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grpSp>
        <p:nvGrpSpPr>
          <p:cNvPr id="19" name="Group 18">
            <a:extLst>
              <a:ext uri="{FF2B5EF4-FFF2-40B4-BE49-F238E27FC236}">
                <a16:creationId xmlns:a16="http://schemas.microsoft.com/office/drawing/2014/main" id="{C6DDE40B-F41E-44AA-88F8-49B5FA847C57}"/>
              </a:ext>
            </a:extLst>
          </p:cNvPr>
          <p:cNvGrpSpPr/>
          <p:nvPr/>
        </p:nvGrpSpPr>
        <p:grpSpPr>
          <a:xfrm>
            <a:off x="10026371" y="4001465"/>
            <a:ext cx="1130724" cy="344991"/>
            <a:chOff x="10026371" y="4063307"/>
            <a:chExt cx="1130724" cy="344991"/>
          </a:xfrm>
        </p:grpSpPr>
        <p:pic>
          <p:nvPicPr>
            <p:cNvPr id="16" name="Picture 15">
              <a:extLst>
                <a:ext uri="{FF2B5EF4-FFF2-40B4-BE49-F238E27FC236}">
                  <a16:creationId xmlns:a16="http://schemas.microsoft.com/office/drawing/2014/main" id="{5A6B7FF0-B7D9-4C33-A8E6-E03EC3BB45D6}"/>
                </a:ext>
              </a:extLst>
            </p:cNvPr>
            <p:cNvPicPr>
              <a:picLocks noChangeAspect="1"/>
            </p:cNvPicPr>
            <p:nvPr/>
          </p:nvPicPr>
          <p:blipFill>
            <a:blip r:embed="rId3">
              <a:duotone>
                <a:schemeClr val="accent2">
                  <a:shade val="45000"/>
                  <a:satMod val="135000"/>
                </a:schemeClr>
                <a:prstClr val="white"/>
              </a:duotone>
            </a:blip>
            <a:stretch>
              <a:fillRect/>
            </a:stretch>
          </p:blipFill>
          <p:spPr>
            <a:xfrm>
              <a:off x="10026371" y="4063307"/>
              <a:ext cx="344991" cy="344991"/>
            </a:xfrm>
            <a:prstGeom prst="rect">
              <a:avLst/>
            </a:prstGeom>
          </p:spPr>
        </p:pic>
        <p:sp>
          <p:nvSpPr>
            <p:cNvPr id="177" name="TextBox 176">
              <a:extLst>
                <a:ext uri="{FF2B5EF4-FFF2-40B4-BE49-F238E27FC236}">
                  <a16:creationId xmlns:a16="http://schemas.microsoft.com/office/drawing/2014/main" id="{370A0AF1-B44D-49BB-9561-8DC7017032B7}"/>
                </a:ext>
              </a:extLst>
            </p:cNvPr>
            <p:cNvSpPr txBox="1"/>
            <p:nvPr/>
          </p:nvSpPr>
          <p:spPr>
            <a:xfrm>
              <a:off x="10271774" y="4248996"/>
              <a:ext cx="885321" cy="130805"/>
            </a:xfrm>
            <a:prstGeom prst="rect">
              <a:avLst/>
            </a:prstGeom>
            <a:noFill/>
          </p:spPr>
          <p:txBody>
            <a:bodyPr wrap="square" lIns="0" tIns="0" rIns="0" bIns="0" rtlCol="0">
              <a:spAutoFit/>
            </a:bodyPr>
            <a:lstStyle>
              <a:defPPr>
                <a:defRPr lang="en-US"/>
              </a:defPPr>
              <a:lvl1pPr marR="0" lvl="0" indent="0" algn="ctr" fontAlgn="auto">
                <a:lnSpc>
                  <a:spcPct val="85000"/>
                </a:lnSpc>
                <a:spcBef>
                  <a:spcPts val="0"/>
                </a:spcBef>
                <a:spcAft>
                  <a:spcPts val="0"/>
                </a:spcAft>
                <a:buClrTx/>
                <a:buSzTx/>
                <a:buFontTx/>
                <a:buNone/>
                <a:tabLst/>
                <a:defRPr kumimoji="0" sz="1000" i="1"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algn="l"/>
              <a:r>
                <a:rPr lang="en-US" i="0" dirty="0">
                  <a:solidFill>
                    <a:schemeClr val="accent2">
                      <a:lumMod val="75000"/>
                    </a:schemeClr>
                  </a:solidFill>
                  <a:latin typeface="+mn-lt"/>
                </a:rPr>
                <a:t>Bone marrow</a:t>
              </a:r>
              <a:r>
                <a:rPr lang="en-US" i="0" baseline="30000" dirty="0">
                  <a:solidFill>
                    <a:schemeClr val="accent2">
                      <a:lumMod val="75000"/>
                    </a:schemeClr>
                  </a:solidFill>
                  <a:latin typeface="+mn-lt"/>
                </a:rPr>
                <a:t>5</a:t>
              </a:r>
              <a:r>
                <a:rPr lang="en-US" i="0" dirty="0">
                  <a:solidFill>
                    <a:schemeClr val="accent2">
                      <a:lumMod val="75000"/>
                    </a:schemeClr>
                  </a:solidFill>
                  <a:latin typeface="+mn-lt"/>
                </a:rPr>
                <a:t> </a:t>
              </a:r>
            </a:p>
          </p:txBody>
        </p:sp>
      </p:grpSp>
      <p:sp>
        <p:nvSpPr>
          <p:cNvPr id="181" name="Title 1">
            <a:extLst>
              <a:ext uri="{FF2B5EF4-FFF2-40B4-BE49-F238E27FC236}">
                <a16:creationId xmlns:a16="http://schemas.microsoft.com/office/drawing/2014/main" id="{E64AD7FC-9D43-48E9-8049-D0259993E97E}"/>
              </a:ext>
            </a:extLst>
          </p:cNvPr>
          <p:cNvSpPr>
            <a:spLocks noGrp="1"/>
          </p:cNvSpPr>
          <p:nvPr>
            <p:ph type="title"/>
          </p:nvPr>
        </p:nvSpPr>
        <p:spPr/>
        <p:txBody>
          <a:bodyPr>
            <a:noAutofit/>
          </a:bodyPr>
          <a:lstStyle/>
          <a:p>
            <a:pPr algn="ctr"/>
            <a:r>
              <a:rPr lang="cs-CZ" sz="3600" b="1" dirty="0">
                <a:solidFill>
                  <a:srgbClr val="002060"/>
                </a:solidFill>
                <a:effectLst>
                  <a:outerShdw blurRad="38100" dist="38100" dir="2700000" algn="tl">
                    <a:srgbClr val="000000">
                      <a:alpha val="43137"/>
                    </a:srgbClr>
                  </a:outerShdw>
                </a:effectLst>
              </a:rPr>
              <a:t>Cytokiny IL-4 a IL-13 hrají centrální úlohu v mechanismu zánětu u Th-2 astmatu</a:t>
            </a:r>
            <a:endParaRPr lang="en-US" sz="3600" b="1" dirty="0">
              <a:solidFill>
                <a:srgbClr val="002060"/>
              </a:solidFill>
              <a:effectLst>
                <a:outerShdw blurRad="38100" dist="38100" dir="2700000" algn="tl">
                  <a:srgbClr val="000000">
                    <a:alpha val="43137"/>
                  </a:srgbClr>
                </a:outerShdw>
              </a:effectLst>
            </a:endParaRPr>
          </a:p>
        </p:txBody>
      </p:sp>
      <p:sp>
        <p:nvSpPr>
          <p:cNvPr id="70" name="Slide Number Placeholder 69"/>
          <p:cNvSpPr>
            <a:spLocks noGrp="1"/>
          </p:cNvSpPr>
          <p:nvPr>
            <p:ph type="sldNum" sz="quarter" idx="4"/>
          </p:nvPr>
        </p:nvSpPr>
        <p:spPr/>
        <p:txBody>
          <a:bodyPr/>
          <a:lstStyle/>
          <a:p>
            <a:fld id="{505285EE-0373-4EEC-A413-CA8F2752D0BB}" type="slidenum">
              <a:rPr lang="en-US" smtClean="0"/>
              <a:pPr/>
              <a:t>5</a:t>
            </a:fld>
            <a:endParaRPr lang="en-US" dirty="0"/>
          </a:p>
        </p:txBody>
      </p:sp>
      <p:sp>
        <p:nvSpPr>
          <p:cNvPr id="156" name="Segnaposto testo 155"/>
          <p:cNvSpPr>
            <a:spLocks noGrp="1"/>
          </p:cNvSpPr>
          <p:nvPr>
            <p:ph type="body" sz="quarter" idx="10"/>
          </p:nvPr>
        </p:nvSpPr>
        <p:spPr>
          <a:xfrm>
            <a:off x="587376" y="6103062"/>
            <a:ext cx="10514012" cy="630942"/>
          </a:xfrm>
        </p:spPr>
        <p:txBody>
          <a:bodyPr/>
          <a:lstStyle/>
          <a:p>
            <a:r>
              <a:rPr lang="it-IT" dirty="0"/>
              <a:t>IgE, immunoglobulin E; IL-4, interleukin-4; IL-5, interleukin-5; IL-13, interleukin-13; IL-25, interleukin-25; IL-33, interleukin-33; ILC2, Type 2 innate lymphoid cells; T</a:t>
            </a:r>
            <a:r>
              <a:rPr lang="it-IT" baseline="-25000" dirty="0"/>
              <a:t>H</a:t>
            </a:r>
            <a:r>
              <a:rPr lang="it-IT" dirty="0"/>
              <a:t>0, naïve T helper cells; </a:t>
            </a:r>
            <a:br>
              <a:rPr lang="it-IT" dirty="0"/>
            </a:br>
            <a:r>
              <a:rPr lang="it-IT" dirty="0"/>
              <a:t>T</a:t>
            </a:r>
            <a:r>
              <a:rPr lang="it-IT" baseline="-25000" dirty="0"/>
              <a:t>H</a:t>
            </a:r>
            <a:r>
              <a:rPr lang="it-IT" dirty="0"/>
              <a:t>2, Type 2 T helper cells; TSLP, thymic stromal lymphopoietin.</a:t>
            </a:r>
          </a:p>
          <a:p>
            <a:r>
              <a:rPr lang="it-IT" dirty="0"/>
              <a:t>1. Gandhi NA, et al. </a:t>
            </a:r>
            <a:r>
              <a:rPr lang="it-IT" dirty="0" err="1"/>
              <a:t>Nat</a:t>
            </a:r>
            <a:r>
              <a:rPr lang="it-IT" dirty="0"/>
              <a:t> </a:t>
            </a:r>
            <a:r>
              <a:rPr lang="it-IT" dirty="0" err="1"/>
              <a:t>Rev</a:t>
            </a:r>
            <a:r>
              <a:rPr lang="it-IT" dirty="0"/>
              <a:t> </a:t>
            </a:r>
            <a:r>
              <a:rPr lang="it-IT" dirty="0" err="1"/>
              <a:t>Drug</a:t>
            </a:r>
            <a:r>
              <a:rPr lang="it-IT" dirty="0"/>
              <a:t> </a:t>
            </a:r>
            <a:r>
              <a:rPr lang="it-IT" dirty="0" err="1"/>
              <a:t>Discov</a:t>
            </a:r>
            <a:r>
              <a:rPr lang="it-IT" dirty="0"/>
              <a:t>. 2016;15(1):35-50. 2. </a:t>
            </a:r>
            <a:r>
              <a:rPr lang="it-IT" dirty="0" err="1"/>
              <a:t>Fahy</a:t>
            </a:r>
            <a:r>
              <a:rPr lang="it-IT" dirty="0"/>
              <a:t> JV, et al. </a:t>
            </a:r>
            <a:r>
              <a:rPr lang="it-IT" dirty="0" err="1"/>
              <a:t>Nat</a:t>
            </a:r>
            <a:r>
              <a:rPr lang="it-IT" dirty="0"/>
              <a:t> </a:t>
            </a:r>
            <a:r>
              <a:rPr lang="it-IT" dirty="0" err="1"/>
              <a:t>Rev</a:t>
            </a:r>
            <a:r>
              <a:rPr lang="it-IT" dirty="0"/>
              <a:t> </a:t>
            </a:r>
            <a:r>
              <a:rPr lang="it-IT" dirty="0" err="1"/>
              <a:t>Immunol</a:t>
            </a:r>
            <a:r>
              <a:rPr lang="it-IT" dirty="0"/>
              <a:t>. 2015;15(1):57-65. 3. Drake LY, et al. </a:t>
            </a:r>
            <a:r>
              <a:rPr lang="it-IT" dirty="0" err="1"/>
              <a:t>Allergy</a:t>
            </a:r>
            <a:r>
              <a:rPr lang="it-IT" dirty="0"/>
              <a:t>. 2014;69(10):1300-1307.</a:t>
            </a:r>
            <a:br>
              <a:rPr lang="it-IT" dirty="0"/>
            </a:br>
            <a:r>
              <a:rPr lang="it-IT" dirty="0"/>
              <a:t>4. Robinson D, et al. </a:t>
            </a:r>
            <a:r>
              <a:rPr lang="it-IT" dirty="0" err="1"/>
              <a:t>Clin</a:t>
            </a:r>
            <a:r>
              <a:rPr lang="it-IT" dirty="0"/>
              <a:t> </a:t>
            </a:r>
            <a:r>
              <a:rPr lang="it-IT" dirty="0" err="1"/>
              <a:t>Exp</a:t>
            </a:r>
            <a:r>
              <a:rPr lang="it-IT" dirty="0"/>
              <a:t> </a:t>
            </a:r>
            <a:r>
              <a:rPr lang="it-IT" dirty="0" err="1"/>
              <a:t>Allergy</a:t>
            </a:r>
            <a:r>
              <a:rPr lang="it-IT" dirty="0"/>
              <a:t>. 2017;47(2):161-175. 5. </a:t>
            </a:r>
            <a:r>
              <a:rPr lang="it-IT" dirty="0" err="1"/>
              <a:t>Menzies-Gow</a:t>
            </a:r>
            <a:r>
              <a:rPr lang="it-IT" dirty="0"/>
              <a:t> AN, et al. </a:t>
            </a:r>
            <a:r>
              <a:rPr lang="it-IT" dirty="0" err="1"/>
              <a:t>Clin</a:t>
            </a:r>
            <a:r>
              <a:rPr lang="it-IT" dirty="0"/>
              <a:t> </a:t>
            </a:r>
            <a:r>
              <a:rPr lang="it-IT" dirty="0" err="1"/>
              <a:t>Exp</a:t>
            </a:r>
            <a:r>
              <a:rPr lang="it-IT" dirty="0"/>
              <a:t> </a:t>
            </a:r>
            <a:r>
              <a:rPr lang="it-IT" dirty="0" err="1"/>
              <a:t>Allergy</a:t>
            </a:r>
            <a:r>
              <a:rPr lang="it-IT" dirty="0"/>
              <a:t>. 2007;37(7):1023-1032.</a:t>
            </a:r>
          </a:p>
        </p:txBody>
      </p:sp>
      <p:grpSp>
        <p:nvGrpSpPr>
          <p:cNvPr id="5" name="Group 4">
            <a:extLst>
              <a:ext uri="{FF2B5EF4-FFF2-40B4-BE49-F238E27FC236}">
                <a16:creationId xmlns:a16="http://schemas.microsoft.com/office/drawing/2014/main" id="{92511263-483D-436F-82E0-5956CA21F846}"/>
              </a:ext>
            </a:extLst>
          </p:cNvPr>
          <p:cNvGrpSpPr/>
          <p:nvPr/>
        </p:nvGrpSpPr>
        <p:grpSpPr>
          <a:xfrm>
            <a:off x="5959771" y="3460317"/>
            <a:ext cx="2825700" cy="2511210"/>
            <a:chOff x="4155794" y="3407053"/>
            <a:chExt cx="2981687" cy="2649837"/>
          </a:xfrm>
        </p:grpSpPr>
        <p:sp>
          <p:nvSpPr>
            <p:cNvPr id="6" name="Rectangle 5">
              <a:extLst>
                <a:ext uri="{FF2B5EF4-FFF2-40B4-BE49-F238E27FC236}">
                  <a16:creationId xmlns:a16="http://schemas.microsoft.com/office/drawing/2014/main" id="{B61C7EB9-B4C4-4A9E-86EA-3A439B19AD10}"/>
                </a:ext>
              </a:extLst>
            </p:cNvPr>
            <p:cNvSpPr/>
            <p:nvPr/>
          </p:nvSpPr>
          <p:spPr>
            <a:xfrm>
              <a:off x="4766046" y="3407053"/>
              <a:ext cx="649583" cy="45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C1D7F6E-2A04-4DE6-BB9D-B4CA604769BA}"/>
                </a:ext>
              </a:extLst>
            </p:cNvPr>
            <p:cNvPicPr>
              <a:picLocks noChangeAspect="1"/>
            </p:cNvPicPr>
            <p:nvPr/>
          </p:nvPicPr>
          <p:blipFill>
            <a:blip r:embed="rId4">
              <a:lum contrast="20000"/>
              <a:extLst>
                <a:ext uri="{28A0092B-C50C-407E-A947-70E740481C1C}">
                  <a14:useLocalDpi xmlns:a14="http://schemas.microsoft.com/office/drawing/2010/main"/>
                </a:ext>
              </a:extLst>
            </a:blip>
            <a:stretch>
              <a:fillRect/>
            </a:stretch>
          </p:blipFill>
          <p:spPr>
            <a:xfrm>
              <a:off x="4586539" y="4516821"/>
              <a:ext cx="1020399" cy="803026"/>
            </a:xfrm>
            <a:prstGeom prst="rect">
              <a:avLst/>
            </a:prstGeom>
            <a:ln>
              <a:noFill/>
            </a:ln>
            <a:effectLst>
              <a:softEdge rad="88900"/>
            </a:effectLst>
          </p:spPr>
        </p:pic>
        <p:pic>
          <p:nvPicPr>
            <p:cNvPr id="8" name="Picture 7">
              <a:extLst>
                <a:ext uri="{FF2B5EF4-FFF2-40B4-BE49-F238E27FC236}">
                  <a16:creationId xmlns:a16="http://schemas.microsoft.com/office/drawing/2014/main" id="{5647C597-311E-435E-95D7-B97D3331540F}"/>
                </a:ext>
              </a:extLst>
            </p:cNvPr>
            <p:cNvPicPr>
              <a:picLocks noChangeAspect="1"/>
            </p:cNvPicPr>
            <p:nvPr/>
          </p:nvPicPr>
          <p:blipFill rotWithShape="1">
            <a:blip r:embed="rId5" cstate="print">
              <a:lum contrast="40000"/>
              <a:extLst>
                <a:ext uri="{28A0092B-C50C-407E-A947-70E740481C1C}">
                  <a14:useLocalDpi xmlns:a14="http://schemas.microsoft.com/office/drawing/2010/main"/>
                </a:ext>
              </a:extLst>
            </a:blip>
            <a:srcRect l="14461" t="6835" r="14709"/>
            <a:stretch/>
          </p:blipFill>
          <p:spPr>
            <a:xfrm>
              <a:off x="4818991" y="5476114"/>
              <a:ext cx="677090" cy="580776"/>
            </a:xfrm>
            <a:prstGeom prst="rect">
              <a:avLst/>
            </a:prstGeom>
            <a:ln>
              <a:noFill/>
            </a:ln>
            <a:effectLst>
              <a:softEdge rad="101600"/>
            </a:effectLst>
          </p:spPr>
        </p:pic>
        <p:cxnSp>
          <p:nvCxnSpPr>
            <p:cNvPr id="9" name="Straight Arrow Connector 8">
              <a:extLst>
                <a:ext uri="{FF2B5EF4-FFF2-40B4-BE49-F238E27FC236}">
                  <a16:creationId xmlns:a16="http://schemas.microsoft.com/office/drawing/2014/main" id="{4208353E-E663-4055-87F7-D78D750F259A}"/>
                </a:ext>
              </a:extLst>
            </p:cNvPr>
            <p:cNvCxnSpPr>
              <a:cxnSpLocks/>
            </p:cNvCxnSpPr>
            <p:nvPr/>
          </p:nvCxnSpPr>
          <p:spPr>
            <a:xfrm>
              <a:off x="5110359" y="5281233"/>
              <a:ext cx="0" cy="257473"/>
            </a:xfrm>
            <a:prstGeom prst="straightConnector1">
              <a:avLst/>
            </a:prstGeom>
            <a:ln w="38100" cap="rnd">
              <a:solidFill>
                <a:schemeClr val="tx2"/>
              </a:solidFill>
              <a:round/>
              <a:headEnd type="none"/>
              <a:tailEnd type="stealth"/>
            </a:ln>
          </p:spPr>
          <p:style>
            <a:lnRef idx="1">
              <a:schemeClr val="accent1"/>
            </a:lnRef>
            <a:fillRef idx="0">
              <a:schemeClr val="accent1"/>
            </a:fillRef>
            <a:effectRef idx="0">
              <a:schemeClr val="accent1"/>
            </a:effectRef>
            <a:fontRef idx="minor">
              <a:schemeClr val="tx1"/>
            </a:fontRef>
          </p:style>
        </p:cxnSp>
        <p:pic>
          <p:nvPicPr>
            <p:cNvPr id="10" name="Picture 11">
              <a:extLst>
                <a:ext uri="{FF2B5EF4-FFF2-40B4-BE49-F238E27FC236}">
                  <a16:creationId xmlns:a16="http://schemas.microsoft.com/office/drawing/2014/main" id="{0034250E-5A63-492D-A009-A2341A840B5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4410604">
              <a:off x="4923276" y="3603378"/>
              <a:ext cx="292379" cy="25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19B0B29-508A-4F21-9A6F-0D29D66E9833}"/>
                </a:ext>
              </a:extLst>
            </p:cNvPr>
            <p:cNvSpPr txBox="1"/>
            <p:nvPr/>
          </p:nvSpPr>
          <p:spPr>
            <a:xfrm>
              <a:off x="4766044" y="3452423"/>
              <a:ext cx="649583" cy="126669"/>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chemeClr val="accent1"/>
                  </a:solidFill>
                  <a:effectLst/>
                  <a:uLnTx/>
                  <a:uFillTx/>
                  <a:latin typeface="Calibri" panose="020F0502020204030204"/>
                </a:defRPr>
              </a:lvl1pPr>
            </a:lstStyle>
            <a:p>
              <a:r>
                <a:rPr lang="en-US" sz="900" dirty="0">
                  <a:solidFill>
                    <a:schemeClr val="accent2">
                      <a:lumMod val="75000"/>
                    </a:schemeClr>
                  </a:solidFill>
                  <a:latin typeface="Arial" panose="020B0604020202020204" pitchFamily="34" charset="0"/>
                  <a:cs typeface="Arial" panose="020B0604020202020204" pitchFamily="34" charset="0"/>
                </a:rPr>
                <a:t>IL-13</a:t>
              </a:r>
            </a:p>
          </p:txBody>
        </p:sp>
        <p:sp>
          <p:nvSpPr>
            <p:cNvPr id="12" name="TextBox 11">
              <a:extLst>
                <a:ext uri="{FF2B5EF4-FFF2-40B4-BE49-F238E27FC236}">
                  <a16:creationId xmlns:a16="http://schemas.microsoft.com/office/drawing/2014/main" id="{409881D6-F435-48A9-9171-B15FD25807BD}"/>
                </a:ext>
              </a:extLst>
            </p:cNvPr>
            <p:cNvSpPr txBox="1"/>
            <p:nvPr/>
          </p:nvSpPr>
          <p:spPr>
            <a:xfrm>
              <a:off x="4155794" y="4175508"/>
              <a:ext cx="1856397" cy="276052"/>
            </a:xfrm>
            <a:prstGeom prst="rect">
              <a:avLst/>
            </a:prstGeom>
            <a:noFill/>
          </p:spPr>
          <p:txBody>
            <a:bodyPr wrap="square" lIns="0" tIns="0" rIns="0" bIns="0"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Mucus hypersecretion </a:t>
              </a:r>
              <a:b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b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and goblet cell hyperplasia</a:t>
              </a:r>
            </a:p>
          </p:txBody>
        </p:sp>
        <p:sp>
          <p:nvSpPr>
            <p:cNvPr id="13" name="TextBox 12">
              <a:extLst>
                <a:ext uri="{FF2B5EF4-FFF2-40B4-BE49-F238E27FC236}">
                  <a16:creationId xmlns:a16="http://schemas.microsoft.com/office/drawing/2014/main" id="{F8021CA5-EE42-43CA-A920-3B7A88F15977}"/>
                </a:ext>
              </a:extLst>
            </p:cNvPr>
            <p:cNvSpPr txBox="1"/>
            <p:nvPr/>
          </p:nvSpPr>
          <p:spPr>
            <a:xfrm>
              <a:off x="5636501" y="4698211"/>
              <a:ext cx="891766" cy="414078"/>
            </a:xfrm>
            <a:prstGeom prst="rect">
              <a:avLst/>
            </a:prstGeom>
            <a:noFill/>
          </p:spPr>
          <p:txBody>
            <a:bodyPr wrap="square" lIns="0" tIns="0" rIns="0" bIns="0" rtlCol="0">
              <a:spAutoFit/>
            </a:bodyPr>
            <a:lstStyle/>
            <a:p>
              <a:pPr marL="0" marR="0" lvl="0" indent="0" defTabSz="457200" rtl="0" eaLnBrk="1" fontAlgn="auto" latinLnBrk="0" hangingPunct="1">
                <a:lnSpc>
                  <a:spcPct val="85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Airway wall remodeling and fibrosis</a:t>
              </a:r>
            </a:p>
          </p:txBody>
        </p:sp>
        <p:sp>
          <p:nvSpPr>
            <p:cNvPr id="14" name="TextBox 13">
              <a:extLst>
                <a:ext uri="{FF2B5EF4-FFF2-40B4-BE49-F238E27FC236}">
                  <a16:creationId xmlns:a16="http://schemas.microsoft.com/office/drawing/2014/main" id="{A5D21688-697A-4CA0-8795-247F8D94C17D}"/>
                </a:ext>
              </a:extLst>
            </p:cNvPr>
            <p:cNvSpPr txBox="1"/>
            <p:nvPr/>
          </p:nvSpPr>
          <p:spPr>
            <a:xfrm>
              <a:off x="5518402" y="5567969"/>
              <a:ext cx="1619079" cy="276052"/>
            </a:xfrm>
            <a:prstGeom prst="rect">
              <a:avLst/>
            </a:prstGeom>
            <a:noFill/>
          </p:spPr>
          <p:txBody>
            <a:bodyPr wrap="square" lIns="0" tIns="0" rIns="0" bIns="0" rtlCol="0">
              <a:spAutoFit/>
            </a:bodyPr>
            <a:lstStyle/>
            <a:p>
              <a:pPr marL="0" marR="0" lvl="0" indent="0" defTabSz="457200" rtl="0" eaLnBrk="1" fontAlgn="auto" latinLnBrk="0" hangingPunct="1">
                <a:lnSpc>
                  <a:spcPct val="85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Arial" panose="020B0604020202020204" pitchFamily="34" charset="0"/>
                </a:rPr>
                <a:t>Airway obstruction </a:t>
              </a:r>
              <a:br>
                <a:rPr kumimoji="0" lang="en-US" sz="100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Arial" panose="020B0604020202020204" pitchFamily="34" charset="0"/>
                </a:rPr>
              </a:br>
              <a:r>
                <a:rPr kumimoji="0" lang="en-US" sz="100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Arial" panose="020B0604020202020204" pitchFamily="34" charset="0"/>
                </a:rPr>
                <a:t>and bronchial hyperreactivity</a:t>
              </a:r>
            </a:p>
          </p:txBody>
        </p:sp>
        <p:cxnSp>
          <p:nvCxnSpPr>
            <p:cNvPr id="15" name="Straight Arrow Connector 14">
              <a:extLst>
                <a:ext uri="{FF2B5EF4-FFF2-40B4-BE49-F238E27FC236}">
                  <a16:creationId xmlns:a16="http://schemas.microsoft.com/office/drawing/2014/main" id="{B0CD705A-AB65-4E52-A8F5-3E4CABAA76FD}"/>
                </a:ext>
              </a:extLst>
            </p:cNvPr>
            <p:cNvCxnSpPr>
              <a:cxnSpLocks/>
            </p:cNvCxnSpPr>
            <p:nvPr/>
          </p:nvCxnSpPr>
          <p:spPr>
            <a:xfrm>
              <a:off x="5094908" y="3902620"/>
              <a:ext cx="0" cy="257473"/>
            </a:xfrm>
            <a:prstGeom prst="straightConnector1">
              <a:avLst/>
            </a:prstGeom>
            <a:ln w="38100" cap="rnd">
              <a:solidFill>
                <a:schemeClr val="accent5"/>
              </a:solidFill>
              <a:round/>
              <a:tailEnd type="stealth"/>
            </a:ln>
          </p:spPr>
          <p:style>
            <a:lnRef idx="1">
              <a:schemeClr val="accent1"/>
            </a:lnRef>
            <a:fillRef idx="0">
              <a:schemeClr val="accent1"/>
            </a:fillRef>
            <a:effectRef idx="0">
              <a:schemeClr val="accent1"/>
            </a:effectRef>
            <a:fontRef idx="minor">
              <a:schemeClr val="tx1"/>
            </a:fontRef>
          </p:style>
        </p:cxnSp>
      </p:grpSp>
      <p:grpSp>
        <p:nvGrpSpPr>
          <p:cNvPr id="137" name="Gruppo 136"/>
          <p:cNvGrpSpPr/>
          <p:nvPr/>
        </p:nvGrpSpPr>
        <p:grpSpPr>
          <a:xfrm>
            <a:off x="9589739" y="2524620"/>
            <a:ext cx="659564" cy="713674"/>
            <a:chOff x="9589739" y="2475339"/>
            <a:chExt cx="659564" cy="713674"/>
          </a:xfrm>
        </p:grpSpPr>
        <p:sp>
          <p:nvSpPr>
            <p:cNvPr id="185" name="Rectangle 175">
              <a:extLst>
                <a:ext uri="{FF2B5EF4-FFF2-40B4-BE49-F238E27FC236}">
                  <a16:creationId xmlns:a16="http://schemas.microsoft.com/office/drawing/2014/main" id="{08D96681-BB03-41CF-9955-5EB51B00C6DC}"/>
                </a:ext>
              </a:extLst>
            </p:cNvPr>
            <p:cNvSpPr/>
            <p:nvPr/>
          </p:nvSpPr>
          <p:spPr>
            <a:xfrm rot="16200000">
              <a:off x="9562684" y="2502394"/>
              <a:ext cx="713674" cy="659564"/>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sp>
          <p:nvSpPr>
            <p:cNvPr id="18" name="TextBox 17">
              <a:extLst>
                <a:ext uri="{FF2B5EF4-FFF2-40B4-BE49-F238E27FC236}">
                  <a16:creationId xmlns:a16="http://schemas.microsoft.com/office/drawing/2014/main" id="{52096FB2-87B8-49AA-BB6B-93CF6583A69D}"/>
                </a:ext>
              </a:extLst>
            </p:cNvPr>
            <p:cNvSpPr txBox="1"/>
            <p:nvPr/>
          </p:nvSpPr>
          <p:spPr>
            <a:xfrm>
              <a:off x="9634909" y="2557152"/>
              <a:ext cx="570843" cy="153888"/>
            </a:xfrm>
            <a:prstGeom prst="rect">
              <a:avLst/>
            </a:prstGeom>
            <a:noFill/>
          </p:spPr>
          <p:txBody>
            <a:bodyPr wrap="square" lIns="0" tIns="0" rIns="0" bIns="0" rtlCol="0">
              <a:spAutoFit/>
            </a:bodyPr>
            <a:lstStyle/>
            <a:p>
              <a:pPr algn="ctr" defTabSz="457200">
                <a:defRPr/>
              </a:pPr>
              <a:r>
                <a:rPr lang="en-US" sz="1000" b="1" dirty="0">
                  <a:solidFill>
                    <a:schemeClr val="accent2">
                      <a:lumMod val="75000"/>
                    </a:schemeClr>
                  </a:solidFill>
                  <a:latin typeface="Arial" panose="020B0604020202020204" pitchFamily="34" charset="0"/>
                  <a:cs typeface="Arial" panose="020B0604020202020204" pitchFamily="34" charset="0"/>
                </a:rPr>
                <a:t>IL-5</a:t>
              </a:r>
            </a:p>
          </p:txBody>
        </p:sp>
        <p:grpSp>
          <p:nvGrpSpPr>
            <p:cNvPr id="21" name="Group 20">
              <a:extLst>
                <a:ext uri="{FF2B5EF4-FFF2-40B4-BE49-F238E27FC236}">
                  <a16:creationId xmlns:a16="http://schemas.microsoft.com/office/drawing/2014/main" id="{AE2028A5-76E6-472A-B9DE-5C8E8407F910}"/>
                </a:ext>
              </a:extLst>
            </p:cNvPr>
            <p:cNvGrpSpPr/>
            <p:nvPr/>
          </p:nvGrpSpPr>
          <p:grpSpPr>
            <a:xfrm>
              <a:off x="9659438" y="2723327"/>
              <a:ext cx="480003" cy="447555"/>
              <a:chOff x="3249781" y="3296154"/>
              <a:chExt cx="602612" cy="585494"/>
            </a:xfrm>
          </p:grpSpPr>
          <p:pic>
            <p:nvPicPr>
              <p:cNvPr id="30" name="Picture 10">
                <a:extLst>
                  <a:ext uri="{FF2B5EF4-FFF2-40B4-BE49-F238E27FC236}">
                    <a16:creationId xmlns:a16="http://schemas.microsoft.com/office/drawing/2014/main" id="{B81BA202-318C-447A-B0BB-6625D020AA7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flipH="1">
                <a:off x="3249781" y="3374908"/>
                <a:ext cx="162493" cy="252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a:extLst>
                  <a:ext uri="{FF2B5EF4-FFF2-40B4-BE49-F238E27FC236}">
                    <a16:creationId xmlns:a16="http://schemas.microsoft.com/office/drawing/2014/main" id="{A5609E12-71ED-4212-8561-F029C729F82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2880906" flipH="1">
                <a:off x="3407666" y="3558445"/>
                <a:ext cx="169324" cy="242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a:extLst>
                  <a:ext uri="{FF2B5EF4-FFF2-40B4-BE49-F238E27FC236}">
                    <a16:creationId xmlns:a16="http://schemas.microsoft.com/office/drawing/2014/main" id="{5E1C58AF-84F1-489B-B76A-693FC58A009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2420470" flipH="1">
                <a:off x="3517016" y="3296154"/>
                <a:ext cx="162493" cy="252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
                <a:extLst>
                  <a:ext uri="{FF2B5EF4-FFF2-40B4-BE49-F238E27FC236}">
                    <a16:creationId xmlns:a16="http://schemas.microsoft.com/office/drawing/2014/main" id="{18995853-6265-412A-A9A4-E01ACD5CABD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7109283" flipH="1">
                <a:off x="3646721" y="3446081"/>
                <a:ext cx="169324" cy="242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a:extLst>
                  <a:ext uri="{FF2B5EF4-FFF2-40B4-BE49-F238E27FC236}">
                    <a16:creationId xmlns:a16="http://schemas.microsoft.com/office/drawing/2014/main" id="{2A2E58D0-51CF-42B3-859B-CE25CED1064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137888" flipH="1">
                <a:off x="3632666" y="3629453"/>
                <a:ext cx="162493" cy="252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5" name="Straight Connector 24">
            <a:extLst>
              <a:ext uri="{FF2B5EF4-FFF2-40B4-BE49-F238E27FC236}">
                <a16:creationId xmlns:a16="http://schemas.microsoft.com/office/drawing/2014/main" id="{54A4683A-CF1D-4D47-82C3-2E7D3BDA3C55}"/>
              </a:ext>
            </a:extLst>
          </p:cNvPr>
          <p:cNvCxnSpPr>
            <a:cxnSpLocks/>
          </p:cNvCxnSpPr>
          <p:nvPr/>
        </p:nvCxnSpPr>
        <p:spPr>
          <a:xfrm>
            <a:off x="3943350" y="3359579"/>
            <a:ext cx="5994400" cy="0"/>
          </a:xfrm>
          <a:prstGeom prst="line">
            <a:avLst/>
          </a:prstGeom>
          <a:noFill/>
          <a:ln w="25400" cap="flat" cmpd="sng" algn="ctr">
            <a:solidFill>
              <a:schemeClr val="bg2"/>
            </a:solidFill>
            <a:prstDash val="solid"/>
            <a:miter lim="800000"/>
          </a:ln>
          <a:effectLst/>
        </p:spPr>
      </p:cxnSp>
      <p:grpSp>
        <p:nvGrpSpPr>
          <p:cNvPr id="39" name="Group 38">
            <a:extLst>
              <a:ext uri="{FF2B5EF4-FFF2-40B4-BE49-F238E27FC236}">
                <a16:creationId xmlns:a16="http://schemas.microsoft.com/office/drawing/2014/main" id="{ACAC9FFD-AB9F-4E1D-A1C5-29BC58E8E53B}"/>
              </a:ext>
            </a:extLst>
          </p:cNvPr>
          <p:cNvGrpSpPr/>
          <p:nvPr/>
        </p:nvGrpSpPr>
        <p:grpSpPr>
          <a:xfrm>
            <a:off x="962026" y="1257231"/>
            <a:ext cx="4068930" cy="699506"/>
            <a:chOff x="534961" y="980124"/>
            <a:chExt cx="4293546" cy="738120"/>
          </a:xfrm>
        </p:grpSpPr>
        <p:pic>
          <p:nvPicPr>
            <p:cNvPr id="40" name="Picture 39">
              <a:extLst>
                <a:ext uri="{FF2B5EF4-FFF2-40B4-BE49-F238E27FC236}">
                  <a16:creationId xmlns:a16="http://schemas.microsoft.com/office/drawing/2014/main" id="{C8EE6ED9-E5E6-4F29-9F09-E36A5D4A223D}"/>
                </a:ext>
              </a:extLst>
            </p:cNvPr>
            <p:cNvPicPr>
              <a:picLocks/>
            </p:cNvPicPr>
            <p:nvPr/>
          </p:nvPicPr>
          <p:blipFill>
            <a:blip r:embed="rId8" cstate="print">
              <a:extLst>
                <a:ext uri="{28A0092B-C50C-407E-A947-70E740481C1C}">
                  <a14:useLocalDpi xmlns:a14="http://schemas.microsoft.com/office/drawing/2010/main"/>
                </a:ext>
              </a:extLst>
            </a:blip>
            <a:stretch>
              <a:fillRect/>
            </a:stretch>
          </p:blipFill>
          <p:spPr>
            <a:xfrm>
              <a:off x="1260933" y="1066966"/>
              <a:ext cx="1716171" cy="418081"/>
            </a:xfrm>
            <a:prstGeom prst="rect">
              <a:avLst/>
            </a:prstGeom>
          </p:spPr>
        </p:pic>
        <p:sp>
          <p:nvSpPr>
            <p:cNvPr id="41" name="TextBox 40">
              <a:extLst>
                <a:ext uri="{FF2B5EF4-FFF2-40B4-BE49-F238E27FC236}">
                  <a16:creationId xmlns:a16="http://schemas.microsoft.com/office/drawing/2014/main" id="{FBCBDEA2-4E5D-4FBA-9ACE-98D1DE76CA35}"/>
                </a:ext>
              </a:extLst>
            </p:cNvPr>
            <p:cNvSpPr txBox="1"/>
            <p:nvPr/>
          </p:nvSpPr>
          <p:spPr>
            <a:xfrm>
              <a:off x="534961" y="1078010"/>
              <a:ext cx="643252" cy="276051"/>
            </a:xfrm>
            <a:prstGeom prst="rect">
              <a:avLst/>
            </a:prstGeom>
            <a:noFill/>
          </p:spPr>
          <p:txBody>
            <a:bodyPr wrap="square" lIns="0" tIns="0" rIns="0" bIns="0" rtlCol="0">
              <a:spAutoFit/>
            </a:bodyPr>
            <a:lstStyle/>
            <a:p>
              <a:pPr algn="r">
                <a:lnSpc>
                  <a:spcPct val="85000"/>
                </a:lnSpc>
                <a:spcBef>
                  <a:spcPts val="0"/>
                </a:spcBef>
                <a:defRPr/>
              </a:pPr>
              <a:r>
                <a:rPr lang="en-US" sz="1000" i="1" kern="0" dirty="0">
                  <a:solidFill>
                    <a:srgbClr val="605854"/>
                  </a:solidFill>
                </a:rPr>
                <a:t>Airway </a:t>
              </a:r>
              <a:br>
                <a:rPr lang="en-US" sz="1000" i="1" kern="0" dirty="0">
                  <a:solidFill>
                    <a:srgbClr val="605854"/>
                  </a:solidFill>
                </a:rPr>
              </a:br>
              <a:r>
                <a:rPr lang="en-US" sz="1000" i="1" kern="0" dirty="0">
                  <a:solidFill>
                    <a:srgbClr val="605854"/>
                  </a:solidFill>
                </a:rPr>
                <a:t>epithelium</a:t>
              </a:r>
            </a:p>
          </p:txBody>
        </p:sp>
        <p:pic>
          <p:nvPicPr>
            <p:cNvPr id="42" name="Picture 41">
              <a:extLst>
                <a:ext uri="{FF2B5EF4-FFF2-40B4-BE49-F238E27FC236}">
                  <a16:creationId xmlns:a16="http://schemas.microsoft.com/office/drawing/2014/main" id="{FFC5D8E3-F502-4E76-B489-18C76CF8D27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47626" y="1000980"/>
              <a:ext cx="349758" cy="339852"/>
            </a:xfrm>
            <a:prstGeom prst="rect">
              <a:avLst/>
            </a:prstGeom>
          </p:spPr>
        </p:pic>
        <p:pic>
          <p:nvPicPr>
            <p:cNvPr id="43" name="Picture 42">
              <a:extLst>
                <a:ext uri="{FF2B5EF4-FFF2-40B4-BE49-F238E27FC236}">
                  <a16:creationId xmlns:a16="http://schemas.microsoft.com/office/drawing/2014/main" id="{8998FB99-8404-4F37-A4EF-A0333163428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337979" y="1029241"/>
              <a:ext cx="409575" cy="358140"/>
            </a:xfrm>
            <a:prstGeom prst="rect">
              <a:avLst/>
            </a:prstGeom>
          </p:spPr>
        </p:pic>
        <p:pic>
          <p:nvPicPr>
            <p:cNvPr id="44" name="Picture 43">
              <a:extLst>
                <a:ext uri="{FF2B5EF4-FFF2-40B4-BE49-F238E27FC236}">
                  <a16:creationId xmlns:a16="http://schemas.microsoft.com/office/drawing/2014/main" id="{DF9AC344-3AF3-4919-91EE-35D15F7056E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28176" y="1080729"/>
              <a:ext cx="334604" cy="334604"/>
            </a:xfrm>
            <a:prstGeom prst="rect">
              <a:avLst/>
            </a:prstGeom>
          </p:spPr>
        </p:pic>
        <p:grpSp>
          <p:nvGrpSpPr>
            <p:cNvPr id="45" name="Group 44">
              <a:extLst>
                <a:ext uri="{FF2B5EF4-FFF2-40B4-BE49-F238E27FC236}">
                  <a16:creationId xmlns:a16="http://schemas.microsoft.com/office/drawing/2014/main" id="{6D31ED4E-2CB4-4E47-BF9A-1B6E41030AD6}"/>
                </a:ext>
              </a:extLst>
            </p:cNvPr>
            <p:cNvGrpSpPr/>
            <p:nvPr/>
          </p:nvGrpSpPr>
          <p:grpSpPr>
            <a:xfrm>
              <a:off x="1982316" y="1465523"/>
              <a:ext cx="299597" cy="252721"/>
              <a:chOff x="4025502" y="901346"/>
              <a:chExt cx="299597" cy="252721"/>
            </a:xfrm>
          </p:grpSpPr>
          <p:sp>
            <p:nvSpPr>
              <p:cNvPr id="48" name="Oval 47">
                <a:extLst>
                  <a:ext uri="{FF2B5EF4-FFF2-40B4-BE49-F238E27FC236}">
                    <a16:creationId xmlns:a16="http://schemas.microsoft.com/office/drawing/2014/main" id="{85861822-889D-4EC6-BF8E-73CD1920A163}"/>
                  </a:ext>
                </a:extLst>
              </p:cNvPr>
              <p:cNvSpPr/>
              <p:nvPr/>
            </p:nvSpPr>
            <p:spPr>
              <a:xfrm>
                <a:off x="4025502" y="1026088"/>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308731EE-0F03-40B2-91C4-F04E7EE5678D}"/>
                  </a:ext>
                </a:extLst>
              </p:cNvPr>
              <p:cNvSpPr/>
              <p:nvPr/>
            </p:nvSpPr>
            <p:spPr>
              <a:xfrm>
                <a:off x="4162204" y="1000492"/>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85E57616-371E-4429-AE71-860F9A107044}"/>
                  </a:ext>
                </a:extLst>
              </p:cNvPr>
              <p:cNvSpPr/>
              <p:nvPr/>
            </p:nvSpPr>
            <p:spPr>
              <a:xfrm>
                <a:off x="4109817" y="1092302"/>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AF3A1C23-DA16-49AD-9746-CD34BA3A5E13}"/>
                  </a:ext>
                </a:extLst>
              </p:cNvPr>
              <p:cNvSpPr/>
              <p:nvPr/>
            </p:nvSpPr>
            <p:spPr>
              <a:xfrm>
                <a:off x="4239496" y="1102876"/>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AC359CED-B640-4B3F-AD3E-52E106F04592}"/>
                  </a:ext>
                </a:extLst>
              </p:cNvPr>
              <p:cNvSpPr/>
              <p:nvPr/>
            </p:nvSpPr>
            <p:spPr>
              <a:xfrm>
                <a:off x="4272712" y="974665"/>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D3C71A08-337E-42C4-A0B4-41D1271D9505}"/>
                  </a:ext>
                </a:extLst>
              </p:cNvPr>
              <p:cNvSpPr/>
              <p:nvPr/>
            </p:nvSpPr>
            <p:spPr>
              <a:xfrm>
                <a:off x="4083623" y="942934"/>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035FBBF1-263A-40F7-94DF-C47DB712F8BD}"/>
                  </a:ext>
                </a:extLst>
              </p:cNvPr>
              <p:cNvSpPr/>
              <p:nvPr/>
            </p:nvSpPr>
            <p:spPr>
              <a:xfrm>
                <a:off x="4187109" y="901346"/>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0BDBD88F-5712-4620-AE7B-DD91499D2DB8}"/>
                </a:ext>
              </a:extLst>
            </p:cNvPr>
            <p:cNvSpPr txBox="1"/>
            <p:nvPr/>
          </p:nvSpPr>
          <p:spPr>
            <a:xfrm>
              <a:off x="2355451" y="1538842"/>
              <a:ext cx="606524" cy="16238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i="1" kern="0" dirty="0">
                  <a:solidFill>
                    <a:srgbClr val="605854"/>
                  </a:solidFill>
                </a:rPr>
                <a:t>Antigens</a:t>
              </a:r>
            </a:p>
          </p:txBody>
        </p:sp>
        <p:sp>
          <p:nvSpPr>
            <p:cNvPr id="47" name="TextBox 46">
              <a:extLst>
                <a:ext uri="{FF2B5EF4-FFF2-40B4-BE49-F238E27FC236}">
                  <a16:creationId xmlns:a16="http://schemas.microsoft.com/office/drawing/2014/main" id="{C9AFB7CF-A1B3-4D6B-9A4E-12D440E2E8F7}"/>
                </a:ext>
              </a:extLst>
            </p:cNvPr>
            <p:cNvSpPr txBox="1"/>
            <p:nvPr/>
          </p:nvSpPr>
          <p:spPr>
            <a:xfrm>
              <a:off x="3123561" y="980124"/>
              <a:ext cx="1704946" cy="409205"/>
            </a:xfrm>
            <a:prstGeom prst="rect">
              <a:avLst/>
            </a:prstGeom>
            <a:noFill/>
          </p:spPr>
          <p:txBody>
            <a:bodyPr wrap="squar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lang="en-US" sz="1400" b="1" i="1" dirty="0">
                  <a:solidFill>
                    <a:schemeClr val="accent1"/>
                  </a:solidFill>
                </a:rPr>
                <a:t>EPITHELIUM ACTIVATION</a:t>
              </a:r>
              <a:r>
                <a:rPr lang="en-US" sz="1400" b="1" i="1" baseline="30000" dirty="0">
                  <a:solidFill>
                    <a:schemeClr val="accent1"/>
                  </a:solidFill>
                </a:rPr>
                <a:t>1</a:t>
              </a:r>
            </a:p>
          </p:txBody>
        </p:sp>
      </p:grpSp>
      <p:grpSp>
        <p:nvGrpSpPr>
          <p:cNvPr id="55" name="Group 54">
            <a:extLst>
              <a:ext uri="{FF2B5EF4-FFF2-40B4-BE49-F238E27FC236}">
                <a16:creationId xmlns:a16="http://schemas.microsoft.com/office/drawing/2014/main" id="{07BEDDF6-4BEE-4F03-8BA5-6D464313A588}"/>
              </a:ext>
            </a:extLst>
          </p:cNvPr>
          <p:cNvGrpSpPr/>
          <p:nvPr/>
        </p:nvGrpSpPr>
        <p:grpSpPr>
          <a:xfrm>
            <a:off x="1488842" y="3458664"/>
            <a:ext cx="4845958" cy="2064869"/>
            <a:chOff x="-81923" y="3405309"/>
            <a:chExt cx="5113472" cy="2178857"/>
          </a:xfrm>
        </p:grpSpPr>
        <p:sp>
          <p:nvSpPr>
            <p:cNvPr id="56" name="Rectangle 55">
              <a:extLst>
                <a:ext uri="{FF2B5EF4-FFF2-40B4-BE49-F238E27FC236}">
                  <a16:creationId xmlns:a16="http://schemas.microsoft.com/office/drawing/2014/main" id="{1174DDE8-8A74-4F9E-B7AE-BFBD2044D728}"/>
                </a:ext>
              </a:extLst>
            </p:cNvPr>
            <p:cNvSpPr/>
            <p:nvPr/>
          </p:nvSpPr>
          <p:spPr>
            <a:xfrm>
              <a:off x="2182594" y="3405309"/>
              <a:ext cx="649583" cy="45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pSp>
          <p:nvGrpSpPr>
            <p:cNvPr id="57" name="Group 120">
              <a:extLst>
                <a:ext uri="{FF2B5EF4-FFF2-40B4-BE49-F238E27FC236}">
                  <a16:creationId xmlns:a16="http://schemas.microsoft.com/office/drawing/2014/main" id="{C77A9127-993C-4FFB-8363-66A37DB7C9E0}"/>
                </a:ext>
              </a:extLst>
            </p:cNvPr>
            <p:cNvGrpSpPr>
              <a:grpSpLocks noChangeAspect="1"/>
            </p:cNvGrpSpPr>
            <p:nvPr/>
          </p:nvGrpSpPr>
          <p:grpSpPr bwMode="auto">
            <a:xfrm>
              <a:off x="2265172" y="3962207"/>
              <a:ext cx="427478" cy="422321"/>
              <a:chOff x="4250" y="2903"/>
              <a:chExt cx="746" cy="737"/>
            </a:xfrm>
          </p:grpSpPr>
          <p:sp>
            <p:nvSpPr>
              <p:cNvPr id="80" name="Freeform 121">
                <a:extLst>
                  <a:ext uri="{FF2B5EF4-FFF2-40B4-BE49-F238E27FC236}">
                    <a16:creationId xmlns:a16="http://schemas.microsoft.com/office/drawing/2014/main" id="{5E576AF9-9FB8-4C9C-9D13-B3E96A20C099}"/>
                  </a:ext>
                </a:extLst>
              </p:cNvPr>
              <p:cNvSpPr>
                <a:spLocks/>
              </p:cNvSpPr>
              <p:nvPr/>
            </p:nvSpPr>
            <p:spPr bwMode="auto">
              <a:xfrm>
                <a:off x="4250" y="2905"/>
                <a:ext cx="746" cy="735"/>
              </a:xfrm>
              <a:custGeom>
                <a:avLst/>
                <a:gdLst>
                  <a:gd name="T0" fmla="*/ 594 w 432"/>
                  <a:gd name="T1" fmla="*/ 259 h 400"/>
                  <a:gd name="T2" fmla="*/ 93 w 432"/>
                  <a:gd name="T3" fmla="*/ 1459 h 400"/>
                  <a:gd name="T4" fmla="*/ 1219 w 432"/>
                  <a:gd name="T5" fmla="*/ 2444 h 400"/>
                  <a:gd name="T6" fmla="*/ 2003 w 432"/>
                  <a:gd name="T7" fmla="*/ 2029 h 400"/>
                  <a:gd name="T8" fmla="*/ 2210 w 432"/>
                  <a:gd name="T9" fmla="*/ 1080 h 400"/>
                  <a:gd name="T10" fmla="*/ 948 w 432"/>
                  <a:gd name="T11" fmla="*/ 132 h 400"/>
                  <a:gd name="T12" fmla="*/ 594 w 432"/>
                  <a:gd name="T13" fmla="*/ 259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2" h="400">
                    <a:moveTo>
                      <a:pt x="115" y="42"/>
                    </a:moveTo>
                    <a:cubicBezTo>
                      <a:pt x="45" y="72"/>
                      <a:pt x="0" y="168"/>
                      <a:pt x="18" y="235"/>
                    </a:cubicBezTo>
                    <a:cubicBezTo>
                      <a:pt x="41" y="322"/>
                      <a:pt x="153" y="386"/>
                      <a:pt x="237" y="394"/>
                    </a:cubicBezTo>
                    <a:cubicBezTo>
                      <a:pt x="302" y="400"/>
                      <a:pt x="351" y="383"/>
                      <a:pt x="389" y="327"/>
                    </a:cubicBezTo>
                    <a:cubicBezTo>
                      <a:pt x="419" y="282"/>
                      <a:pt x="432" y="228"/>
                      <a:pt x="429" y="174"/>
                    </a:cubicBezTo>
                    <a:cubicBezTo>
                      <a:pt x="421" y="55"/>
                      <a:pt x="289" y="0"/>
                      <a:pt x="184" y="21"/>
                    </a:cubicBezTo>
                    <a:cubicBezTo>
                      <a:pt x="158" y="26"/>
                      <a:pt x="139" y="32"/>
                      <a:pt x="115" y="42"/>
                    </a:cubicBezTo>
                  </a:path>
                </a:pathLst>
              </a:custGeom>
              <a:solidFill>
                <a:srgbClr val="ABD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1" name="Freeform 122">
                <a:extLst>
                  <a:ext uri="{FF2B5EF4-FFF2-40B4-BE49-F238E27FC236}">
                    <a16:creationId xmlns:a16="http://schemas.microsoft.com/office/drawing/2014/main" id="{17477C68-E7CF-40F8-9288-06F874EDD31C}"/>
                  </a:ext>
                </a:extLst>
              </p:cNvPr>
              <p:cNvSpPr>
                <a:spLocks/>
              </p:cNvSpPr>
              <p:nvPr/>
            </p:nvSpPr>
            <p:spPr bwMode="auto">
              <a:xfrm>
                <a:off x="4322" y="2984"/>
                <a:ext cx="625" cy="584"/>
              </a:xfrm>
              <a:custGeom>
                <a:avLst/>
                <a:gdLst>
                  <a:gd name="T0" fmla="*/ 299 w 362"/>
                  <a:gd name="T1" fmla="*/ 259 h 318"/>
                  <a:gd name="T2" fmla="*/ 57 w 362"/>
                  <a:gd name="T3" fmla="*/ 630 h 318"/>
                  <a:gd name="T4" fmla="*/ 29 w 362"/>
                  <a:gd name="T5" fmla="*/ 1080 h 318"/>
                  <a:gd name="T6" fmla="*/ 218 w 362"/>
                  <a:gd name="T7" fmla="*/ 1331 h 318"/>
                  <a:gd name="T8" fmla="*/ 439 w 362"/>
                  <a:gd name="T9" fmla="*/ 1488 h 318"/>
                  <a:gd name="T10" fmla="*/ 587 w 362"/>
                  <a:gd name="T11" fmla="*/ 1741 h 318"/>
                  <a:gd name="T12" fmla="*/ 1183 w 362"/>
                  <a:gd name="T13" fmla="*/ 1932 h 318"/>
                  <a:gd name="T14" fmla="*/ 1777 w 362"/>
                  <a:gd name="T15" fmla="*/ 979 h 318"/>
                  <a:gd name="T16" fmla="*/ 1801 w 362"/>
                  <a:gd name="T17" fmla="*/ 725 h 318"/>
                  <a:gd name="T18" fmla="*/ 1699 w 362"/>
                  <a:gd name="T19" fmla="*/ 472 h 318"/>
                  <a:gd name="T20" fmla="*/ 1366 w 362"/>
                  <a:gd name="T21" fmla="*/ 94 h 318"/>
                  <a:gd name="T22" fmla="*/ 886 w 362"/>
                  <a:gd name="T23" fmla="*/ 0 h 318"/>
                  <a:gd name="T24" fmla="*/ 689 w 362"/>
                  <a:gd name="T25" fmla="*/ 20 h 318"/>
                  <a:gd name="T26" fmla="*/ 509 w 362"/>
                  <a:gd name="T27" fmla="*/ 94 h 318"/>
                  <a:gd name="T28" fmla="*/ 299 w 362"/>
                  <a:gd name="T29" fmla="*/ 259 h 3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2" h="318">
                    <a:moveTo>
                      <a:pt x="58" y="42"/>
                    </a:moveTo>
                    <a:cubicBezTo>
                      <a:pt x="36" y="58"/>
                      <a:pt x="16" y="84"/>
                      <a:pt x="11" y="102"/>
                    </a:cubicBezTo>
                    <a:cubicBezTo>
                      <a:pt x="6" y="121"/>
                      <a:pt x="0" y="154"/>
                      <a:pt x="6" y="174"/>
                    </a:cubicBezTo>
                    <a:cubicBezTo>
                      <a:pt x="11" y="191"/>
                      <a:pt x="27" y="208"/>
                      <a:pt x="42" y="215"/>
                    </a:cubicBezTo>
                    <a:cubicBezTo>
                      <a:pt x="57" y="222"/>
                      <a:pt x="74" y="227"/>
                      <a:pt x="85" y="240"/>
                    </a:cubicBezTo>
                    <a:cubicBezTo>
                      <a:pt x="97" y="252"/>
                      <a:pt x="102" y="268"/>
                      <a:pt x="114" y="281"/>
                    </a:cubicBezTo>
                    <a:cubicBezTo>
                      <a:pt x="145" y="313"/>
                      <a:pt x="188" y="318"/>
                      <a:pt x="230" y="312"/>
                    </a:cubicBezTo>
                    <a:cubicBezTo>
                      <a:pt x="306" y="303"/>
                      <a:pt x="362" y="233"/>
                      <a:pt x="345" y="158"/>
                    </a:cubicBezTo>
                    <a:cubicBezTo>
                      <a:pt x="341" y="141"/>
                      <a:pt x="349" y="133"/>
                      <a:pt x="350" y="117"/>
                    </a:cubicBezTo>
                    <a:cubicBezTo>
                      <a:pt x="352" y="100"/>
                      <a:pt x="340" y="88"/>
                      <a:pt x="330" y="76"/>
                    </a:cubicBezTo>
                    <a:cubicBezTo>
                      <a:pt x="307" y="49"/>
                      <a:pt x="305" y="23"/>
                      <a:pt x="265" y="15"/>
                    </a:cubicBezTo>
                    <a:cubicBezTo>
                      <a:pt x="236" y="10"/>
                      <a:pt x="202" y="1"/>
                      <a:pt x="172" y="0"/>
                    </a:cubicBezTo>
                    <a:cubicBezTo>
                      <a:pt x="159" y="0"/>
                      <a:pt x="147" y="3"/>
                      <a:pt x="134" y="3"/>
                    </a:cubicBezTo>
                    <a:cubicBezTo>
                      <a:pt x="118" y="3"/>
                      <a:pt x="111" y="4"/>
                      <a:pt x="99" y="15"/>
                    </a:cubicBezTo>
                    <a:cubicBezTo>
                      <a:pt x="86" y="25"/>
                      <a:pt x="67" y="36"/>
                      <a:pt x="58" y="42"/>
                    </a:cubicBezTo>
                    <a:close/>
                  </a:path>
                </a:pathLst>
              </a:custGeom>
              <a:solidFill>
                <a:srgbClr val="CC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2" name="Freeform 123">
                <a:extLst>
                  <a:ext uri="{FF2B5EF4-FFF2-40B4-BE49-F238E27FC236}">
                    <a16:creationId xmlns:a16="http://schemas.microsoft.com/office/drawing/2014/main" id="{3FB9B548-A5D1-4569-8130-E7931B4CC790}"/>
                  </a:ext>
                </a:extLst>
              </p:cNvPr>
              <p:cNvSpPr>
                <a:spLocks/>
              </p:cNvSpPr>
              <p:nvPr/>
            </p:nvSpPr>
            <p:spPr bwMode="auto">
              <a:xfrm>
                <a:off x="4270" y="2951"/>
                <a:ext cx="513" cy="632"/>
              </a:xfrm>
              <a:custGeom>
                <a:avLst/>
                <a:gdLst>
                  <a:gd name="T0" fmla="*/ 169 w 297"/>
                  <a:gd name="T1" fmla="*/ 1319 h 344"/>
                  <a:gd name="T2" fmla="*/ 632 w 297"/>
                  <a:gd name="T3" fmla="*/ 209 h 344"/>
                  <a:gd name="T4" fmla="*/ 957 w 297"/>
                  <a:gd name="T5" fmla="*/ 88 h 344"/>
                  <a:gd name="T6" fmla="*/ 1530 w 297"/>
                  <a:gd name="T7" fmla="*/ 132 h 344"/>
                  <a:gd name="T8" fmla="*/ 881 w 297"/>
                  <a:gd name="T9" fmla="*/ 51 h 344"/>
                  <a:gd name="T10" fmla="*/ 553 w 297"/>
                  <a:gd name="T11" fmla="*/ 173 h 344"/>
                  <a:gd name="T12" fmla="*/ 86 w 297"/>
                  <a:gd name="T13" fmla="*/ 1282 h 344"/>
                  <a:gd name="T14" fmla="*/ 871 w 297"/>
                  <a:gd name="T15" fmla="*/ 2133 h 344"/>
                  <a:gd name="T16" fmla="*/ 169 w 297"/>
                  <a:gd name="T17" fmla="*/ 1319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7" h="344">
                    <a:moveTo>
                      <a:pt x="33" y="213"/>
                    </a:moveTo>
                    <a:cubicBezTo>
                      <a:pt x="16" y="150"/>
                      <a:pt x="57" y="62"/>
                      <a:pt x="123" y="34"/>
                    </a:cubicBezTo>
                    <a:cubicBezTo>
                      <a:pt x="144" y="24"/>
                      <a:pt x="162" y="19"/>
                      <a:pt x="186" y="14"/>
                    </a:cubicBezTo>
                    <a:cubicBezTo>
                      <a:pt x="222" y="7"/>
                      <a:pt x="261" y="9"/>
                      <a:pt x="297" y="21"/>
                    </a:cubicBezTo>
                    <a:cubicBezTo>
                      <a:pt x="257" y="4"/>
                      <a:pt x="212" y="0"/>
                      <a:pt x="171" y="8"/>
                    </a:cubicBezTo>
                    <a:cubicBezTo>
                      <a:pt x="146" y="13"/>
                      <a:pt x="129" y="19"/>
                      <a:pt x="107" y="28"/>
                    </a:cubicBezTo>
                    <a:cubicBezTo>
                      <a:pt x="41" y="56"/>
                      <a:pt x="0" y="145"/>
                      <a:pt x="17" y="207"/>
                    </a:cubicBezTo>
                    <a:cubicBezTo>
                      <a:pt x="34" y="271"/>
                      <a:pt x="102" y="322"/>
                      <a:pt x="169" y="344"/>
                    </a:cubicBezTo>
                    <a:cubicBezTo>
                      <a:pt x="108" y="319"/>
                      <a:pt x="48" y="272"/>
                      <a:pt x="33" y="213"/>
                    </a:cubicBezTo>
                  </a:path>
                </a:pathLst>
              </a:custGeom>
              <a:solidFill>
                <a:srgbClr val="EAF1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3" name="Freeform 124">
                <a:extLst>
                  <a:ext uri="{FF2B5EF4-FFF2-40B4-BE49-F238E27FC236}">
                    <a16:creationId xmlns:a16="http://schemas.microsoft.com/office/drawing/2014/main" id="{031E8DE2-2629-4E9B-896F-7F2D8A431CEB}"/>
                  </a:ext>
                </a:extLst>
              </p:cNvPr>
              <p:cNvSpPr>
                <a:spLocks/>
              </p:cNvSpPr>
              <p:nvPr/>
            </p:nvSpPr>
            <p:spPr bwMode="auto">
              <a:xfrm>
                <a:off x="4436" y="3014"/>
                <a:ext cx="541" cy="604"/>
              </a:xfrm>
              <a:custGeom>
                <a:avLst/>
                <a:gdLst>
                  <a:gd name="T0" fmla="*/ 1601 w 313"/>
                  <a:gd name="T1" fmla="*/ 731 h 329"/>
                  <a:gd name="T2" fmla="*/ 1206 w 313"/>
                  <a:gd name="T3" fmla="*/ 0 h 329"/>
                  <a:gd name="T4" fmla="*/ 1509 w 313"/>
                  <a:gd name="T5" fmla="*/ 657 h 329"/>
                  <a:gd name="T6" fmla="*/ 1317 w 313"/>
                  <a:gd name="T7" fmla="*/ 1540 h 329"/>
                  <a:gd name="T8" fmla="*/ 589 w 313"/>
                  <a:gd name="T9" fmla="*/ 1924 h 329"/>
                  <a:gd name="T10" fmla="*/ 0 w 313"/>
                  <a:gd name="T11" fmla="*/ 1678 h 329"/>
                  <a:gd name="T12" fmla="*/ 676 w 313"/>
                  <a:gd name="T13" fmla="*/ 1999 h 329"/>
                  <a:gd name="T14" fmla="*/ 1403 w 313"/>
                  <a:gd name="T15" fmla="*/ 1608 h 329"/>
                  <a:gd name="T16" fmla="*/ 1601 w 313"/>
                  <a:gd name="T17" fmla="*/ 731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3" h="329">
                    <a:moveTo>
                      <a:pt x="310" y="118"/>
                    </a:moveTo>
                    <a:cubicBezTo>
                      <a:pt x="306" y="64"/>
                      <a:pt x="275" y="24"/>
                      <a:pt x="234" y="0"/>
                    </a:cubicBezTo>
                    <a:cubicBezTo>
                      <a:pt x="266" y="25"/>
                      <a:pt x="289" y="60"/>
                      <a:pt x="292" y="106"/>
                    </a:cubicBezTo>
                    <a:cubicBezTo>
                      <a:pt x="295" y="157"/>
                      <a:pt x="283" y="207"/>
                      <a:pt x="255" y="249"/>
                    </a:cubicBezTo>
                    <a:cubicBezTo>
                      <a:pt x="220" y="301"/>
                      <a:pt x="174" y="317"/>
                      <a:pt x="114" y="311"/>
                    </a:cubicBezTo>
                    <a:cubicBezTo>
                      <a:pt x="78" y="308"/>
                      <a:pt x="36" y="294"/>
                      <a:pt x="0" y="271"/>
                    </a:cubicBezTo>
                    <a:cubicBezTo>
                      <a:pt x="40" y="300"/>
                      <a:pt x="89" y="319"/>
                      <a:pt x="131" y="323"/>
                    </a:cubicBezTo>
                    <a:cubicBezTo>
                      <a:pt x="192" y="329"/>
                      <a:pt x="237" y="312"/>
                      <a:pt x="272" y="260"/>
                    </a:cubicBezTo>
                    <a:cubicBezTo>
                      <a:pt x="300" y="218"/>
                      <a:pt x="313" y="168"/>
                      <a:pt x="310" y="118"/>
                    </a:cubicBezTo>
                  </a:path>
                </a:pathLst>
              </a:custGeom>
              <a:solidFill>
                <a:srgbClr val="8AB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4" name="Freeform 125">
                <a:extLst>
                  <a:ext uri="{FF2B5EF4-FFF2-40B4-BE49-F238E27FC236}">
                    <a16:creationId xmlns:a16="http://schemas.microsoft.com/office/drawing/2014/main" id="{3BF4DE51-5C12-47EA-BC0C-6D1C7A4F3700}"/>
                  </a:ext>
                </a:extLst>
              </p:cNvPr>
              <p:cNvSpPr>
                <a:spLocks/>
              </p:cNvSpPr>
              <p:nvPr/>
            </p:nvSpPr>
            <p:spPr bwMode="auto">
              <a:xfrm>
                <a:off x="4438" y="3072"/>
                <a:ext cx="469" cy="476"/>
              </a:xfrm>
              <a:custGeom>
                <a:avLst/>
                <a:gdLst>
                  <a:gd name="T0" fmla="*/ 0 w 272"/>
                  <a:gd name="T1" fmla="*/ 987 h 259"/>
                  <a:gd name="T2" fmla="*/ 512 w 272"/>
                  <a:gd name="T3" fmla="*/ 1513 h 259"/>
                  <a:gd name="T4" fmla="*/ 1154 w 272"/>
                  <a:gd name="T5" fmla="*/ 1402 h 259"/>
                  <a:gd name="T6" fmla="*/ 1347 w 272"/>
                  <a:gd name="T7" fmla="*/ 632 h 259"/>
                  <a:gd name="T8" fmla="*/ 1338 w 272"/>
                  <a:gd name="T9" fmla="*/ 290 h 259"/>
                  <a:gd name="T10" fmla="*/ 1162 w 272"/>
                  <a:gd name="T11" fmla="*/ 0 h 259"/>
                  <a:gd name="T12" fmla="*/ 1210 w 272"/>
                  <a:gd name="T13" fmla="*/ 287 h 259"/>
                  <a:gd name="T14" fmla="*/ 1181 w 272"/>
                  <a:gd name="T15" fmla="*/ 682 h 259"/>
                  <a:gd name="T16" fmla="*/ 900 w 272"/>
                  <a:gd name="T17" fmla="*/ 1246 h 259"/>
                  <a:gd name="T18" fmla="*/ 666 w 272"/>
                  <a:gd name="T19" fmla="*/ 1334 h 259"/>
                  <a:gd name="T20" fmla="*/ 455 w 272"/>
                  <a:gd name="T21" fmla="*/ 1097 h 259"/>
                  <a:gd name="T22" fmla="*/ 9 w 272"/>
                  <a:gd name="T23" fmla="*/ 987 h 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2" h="259">
                    <a:moveTo>
                      <a:pt x="0" y="159"/>
                    </a:moveTo>
                    <a:cubicBezTo>
                      <a:pt x="47" y="166"/>
                      <a:pt x="53" y="231"/>
                      <a:pt x="100" y="244"/>
                    </a:cubicBezTo>
                    <a:cubicBezTo>
                      <a:pt x="149" y="257"/>
                      <a:pt x="185" y="259"/>
                      <a:pt x="225" y="226"/>
                    </a:cubicBezTo>
                    <a:cubicBezTo>
                      <a:pt x="263" y="194"/>
                      <a:pt x="262" y="146"/>
                      <a:pt x="263" y="102"/>
                    </a:cubicBezTo>
                    <a:cubicBezTo>
                      <a:pt x="263" y="81"/>
                      <a:pt x="272" y="68"/>
                      <a:pt x="261" y="47"/>
                    </a:cubicBezTo>
                    <a:cubicBezTo>
                      <a:pt x="253" y="31"/>
                      <a:pt x="236" y="15"/>
                      <a:pt x="227" y="0"/>
                    </a:cubicBezTo>
                    <a:cubicBezTo>
                      <a:pt x="227" y="15"/>
                      <a:pt x="235" y="30"/>
                      <a:pt x="236" y="46"/>
                    </a:cubicBezTo>
                    <a:cubicBezTo>
                      <a:pt x="238" y="68"/>
                      <a:pt x="235" y="89"/>
                      <a:pt x="230" y="110"/>
                    </a:cubicBezTo>
                    <a:cubicBezTo>
                      <a:pt x="219" y="153"/>
                      <a:pt x="225" y="184"/>
                      <a:pt x="176" y="201"/>
                    </a:cubicBezTo>
                    <a:cubicBezTo>
                      <a:pt x="163" y="205"/>
                      <a:pt x="144" y="217"/>
                      <a:pt x="130" y="215"/>
                    </a:cubicBezTo>
                    <a:cubicBezTo>
                      <a:pt x="111" y="213"/>
                      <a:pt x="103" y="189"/>
                      <a:pt x="89" y="177"/>
                    </a:cubicBezTo>
                    <a:cubicBezTo>
                      <a:pt x="65" y="158"/>
                      <a:pt x="24" y="164"/>
                      <a:pt x="2" y="159"/>
                    </a:cubicBezTo>
                  </a:path>
                </a:pathLst>
              </a:custGeom>
              <a:solidFill>
                <a:srgbClr val="BA9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5" name="Freeform 126">
                <a:extLst>
                  <a:ext uri="{FF2B5EF4-FFF2-40B4-BE49-F238E27FC236}">
                    <a16:creationId xmlns:a16="http://schemas.microsoft.com/office/drawing/2014/main" id="{F87FD9B2-CF16-463F-8DF5-9B16928139AA}"/>
                  </a:ext>
                </a:extLst>
              </p:cNvPr>
              <p:cNvSpPr>
                <a:spLocks/>
              </p:cNvSpPr>
              <p:nvPr/>
            </p:nvSpPr>
            <p:spPr bwMode="auto">
              <a:xfrm>
                <a:off x="4346" y="3004"/>
                <a:ext cx="399" cy="271"/>
              </a:xfrm>
              <a:custGeom>
                <a:avLst/>
                <a:gdLst>
                  <a:gd name="T0" fmla="*/ 29 w 231"/>
                  <a:gd name="T1" fmla="*/ 922 h 147"/>
                  <a:gd name="T2" fmla="*/ 484 w 231"/>
                  <a:gd name="T3" fmla="*/ 105 h 147"/>
                  <a:gd name="T4" fmla="*/ 871 w 231"/>
                  <a:gd name="T5" fmla="*/ 37 h 147"/>
                  <a:gd name="T6" fmla="*/ 1190 w 231"/>
                  <a:gd name="T7" fmla="*/ 125 h 147"/>
                  <a:gd name="T8" fmla="*/ 411 w 231"/>
                  <a:gd name="T9" fmla="*/ 289 h 147"/>
                  <a:gd name="T10" fmla="*/ 50 w 231"/>
                  <a:gd name="T11" fmla="*/ 898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147">
                    <a:moveTo>
                      <a:pt x="6" y="147"/>
                    </a:moveTo>
                    <a:cubicBezTo>
                      <a:pt x="0" y="86"/>
                      <a:pt x="33" y="48"/>
                      <a:pt x="94" y="17"/>
                    </a:cubicBezTo>
                    <a:cubicBezTo>
                      <a:pt x="126" y="0"/>
                      <a:pt x="133" y="5"/>
                      <a:pt x="169" y="6"/>
                    </a:cubicBezTo>
                    <a:cubicBezTo>
                      <a:pt x="195" y="8"/>
                      <a:pt x="210" y="9"/>
                      <a:pt x="231" y="20"/>
                    </a:cubicBezTo>
                    <a:cubicBezTo>
                      <a:pt x="179" y="2"/>
                      <a:pt x="126" y="24"/>
                      <a:pt x="80" y="46"/>
                    </a:cubicBezTo>
                    <a:cubicBezTo>
                      <a:pt x="48" y="62"/>
                      <a:pt x="6" y="98"/>
                      <a:pt x="10" y="143"/>
                    </a:cubicBezTo>
                  </a:path>
                </a:pathLst>
              </a:custGeom>
              <a:solidFill>
                <a:srgbClr val="E3D5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6" name="Freeform 127">
                <a:extLst>
                  <a:ext uri="{FF2B5EF4-FFF2-40B4-BE49-F238E27FC236}">
                    <a16:creationId xmlns:a16="http://schemas.microsoft.com/office/drawing/2014/main" id="{13D6E16B-6BEE-43E3-89BC-0273B7B9E5BE}"/>
                  </a:ext>
                </a:extLst>
              </p:cNvPr>
              <p:cNvSpPr>
                <a:spLocks/>
              </p:cNvSpPr>
              <p:nvPr/>
            </p:nvSpPr>
            <p:spPr bwMode="auto">
              <a:xfrm>
                <a:off x="4531" y="3335"/>
                <a:ext cx="361" cy="232"/>
              </a:xfrm>
              <a:custGeom>
                <a:avLst/>
                <a:gdLst>
                  <a:gd name="T0" fmla="*/ 582 w 209"/>
                  <a:gd name="T1" fmla="*/ 569 h 126"/>
                  <a:gd name="T2" fmla="*/ 1078 w 209"/>
                  <a:gd name="T3" fmla="*/ 0 h 126"/>
                  <a:gd name="T4" fmla="*/ 603 w 209"/>
                  <a:gd name="T5" fmla="*/ 654 h 126"/>
                  <a:gd name="T6" fmla="*/ 0 w 209"/>
                  <a:gd name="T7" fmla="*/ 350 h 126"/>
                  <a:gd name="T8" fmla="*/ 582 w 209"/>
                  <a:gd name="T9" fmla="*/ 569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126">
                    <a:moveTo>
                      <a:pt x="113" y="91"/>
                    </a:moveTo>
                    <a:cubicBezTo>
                      <a:pt x="181" y="68"/>
                      <a:pt x="204" y="26"/>
                      <a:pt x="209" y="0"/>
                    </a:cubicBezTo>
                    <a:cubicBezTo>
                      <a:pt x="204" y="57"/>
                      <a:pt x="187" y="85"/>
                      <a:pt x="117" y="105"/>
                    </a:cubicBezTo>
                    <a:cubicBezTo>
                      <a:pt x="46" y="126"/>
                      <a:pt x="19" y="91"/>
                      <a:pt x="0" y="56"/>
                    </a:cubicBezTo>
                    <a:cubicBezTo>
                      <a:pt x="24" y="78"/>
                      <a:pt x="61" y="107"/>
                      <a:pt x="113" y="91"/>
                    </a:cubicBezTo>
                  </a:path>
                </a:pathLst>
              </a:custGeom>
              <a:solidFill>
                <a:srgbClr val="AC7D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7" name="Freeform 128">
                <a:extLst>
                  <a:ext uri="{FF2B5EF4-FFF2-40B4-BE49-F238E27FC236}">
                    <a16:creationId xmlns:a16="http://schemas.microsoft.com/office/drawing/2014/main" id="{A2A5FA4D-724A-46B7-A1F9-A78F1EEC37C9}"/>
                  </a:ext>
                </a:extLst>
              </p:cNvPr>
              <p:cNvSpPr>
                <a:spLocks/>
              </p:cNvSpPr>
              <p:nvPr/>
            </p:nvSpPr>
            <p:spPr bwMode="auto">
              <a:xfrm>
                <a:off x="4728" y="3282"/>
                <a:ext cx="238" cy="323"/>
              </a:xfrm>
              <a:custGeom>
                <a:avLst/>
                <a:gdLst>
                  <a:gd name="T0" fmla="*/ 707 w 138"/>
                  <a:gd name="T1" fmla="*/ 0 h 176"/>
                  <a:gd name="T2" fmla="*/ 0 w 138"/>
                  <a:gd name="T3" fmla="*/ 1088 h 176"/>
                  <a:gd name="T4" fmla="*/ 707 w 138"/>
                  <a:gd name="T5" fmla="*/ 0 h 176"/>
                  <a:gd name="T6" fmla="*/ 0 60000 65536"/>
                  <a:gd name="T7" fmla="*/ 0 60000 65536"/>
                  <a:gd name="T8" fmla="*/ 0 60000 65536"/>
                </a:gdLst>
                <a:ahLst/>
                <a:cxnLst>
                  <a:cxn ang="T6">
                    <a:pos x="T0" y="T1"/>
                  </a:cxn>
                  <a:cxn ang="T7">
                    <a:pos x="T2" y="T3"/>
                  </a:cxn>
                  <a:cxn ang="T8">
                    <a:pos x="T4" y="T5"/>
                  </a:cxn>
                </a:cxnLst>
                <a:rect l="0" t="0" r="r" b="b"/>
                <a:pathLst>
                  <a:path w="138" h="176">
                    <a:moveTo>
                      <a:pt x="138" y="0"/>
                    </a:moveTo>
                    <a:cubicBezTo>
                      <a:pt x="136" y="37"/>
                      <a:pt x="115" y="169"/>
                      <a:pt x="0" y="176"/>
                    </a:cubicBezTo>
                    <a:cubicBezTo>
                      <a:pt x="33" y="165"/>
                      <a:pt x="111" y="134"/>
                      <a:pt x="138" y="0"/>
                    </a:cubicBezTo>
                  </a:path>
                </a:pathLst>
              </a:custGeom>
              <a:solidFill>
                <a:srgbClr val="65AD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8" name="Freeform 129">
                <a:extLst>
                  <a:ext uri="{FF2B5EF4-FFF2-40B4-BE49-F238E27FC236}">
                    <a16:creationId xmlns:a16="http://schemas.microsoft.com/office/drawing/2014/main" id="{BB8AED34-43F8-4901-999F-B78E4730B00F}"/>
                  </a:ext>
                </a:extLst>
              </p:cNvPr>
              <p:cNvSpPr>
                <a:spLocks/>
              </p:cNvSpPr>
              <p:nvPr/>
            </p:nvSpPr>
            <p:spPr bwMode="auto">
              <a:xfrm>
                <a:off x="4250" y="2903"/>
                <a:ext cx="746" cy="737"/>
              </a:xfrm>
              <a:custGeom>
                <a:avLst/>
                <a:gdLst>
                  <a:gd name="T0" fmla="*/ 594 w 432"/>
                  <a:gd name="T1" fmla="*/ 261 h 401"/>
                  <a:gd name="T2" fmla="*/ 93 w 432"/>
                  <a:gd name="T3" fmla="*/ 1467 h 401"/>
                  <a:gd name="T4" fmla="*/ 1219 w 432"/>
                  <a:gd name="T5" fmla="*/ 2452 h 401"/>
                  <a:gd name="T6" fmla="*/ 2003 w 432"/>
                  <a:gd name="T7" fmla="*/ 2031 h 401"/>
                  <a:gd name="T8" fmla="*/ 2210 w 432"/>
                  <a:gd name="T9" fmla="*/ 1088 h 401"/>
                  <a:gd name="T10" fmla="*/ 948 w 432"/>
                  <a:gd name="T11" fmla="*/ 132 h 401"/>
                  <a:gd name="T12" fmla="*/ 594 w 432"/>
                  <a:gd name="T13" fmla="*/ 261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2" h="401">
                    <a:moveTo>
                      <a:pt x="115" y="42"/>
                    </a:moveTo>
                    <a:cubicBezTo>
                      <a:pt x="44" y="73"/>
                      <a:pt x="0" y="168"/>
                      <a:pt x="18" y="236"/>
                    </a:cubicBezTo>
                    <a:cubicBezTo>
                      <a:pt x="41" y="323"/>
                      <a:pt x="153" y="387"/>
                      <a:pt x="237" y="395"/>
                    </a:cubicBezTo>
                    <a:cubicBezTo>
                      <a:pt x="302" y="401"/>
                      <a:pt x="351" y="383"/>
                      <a:pt x="389" y="327"/>
                    </a:cubicBezTo>
                    <a:cubicBezTo>
                      <a:pt x="419" y="283"/>
                      <a:pt x="432" y="229"/>
                      <a:pt x="429" y="175"/>
                    </a:cubicBezTo>
                    <a:cubicBezTo>
                      <a:pt x="421" y="55"/>
                      <a:pt x="289" y="0"/>
                      <a:pt x="184" y="21"/>
                    </a:cubicBezTo>
                    <a:cubicBezTo>
                      <a:pt x="158" y="27"/>
                      <a:pt x="139" y="32"/>
                      <a:pt x="115" y="42"/>
                    </a:cubicBezTo>
                  </a:path>
                </a:pathLst>
              </a:custGeom>
              <a:noFill/>
              <a:ln w="6350" cap="rnd">
                <a:solidFill>
                  <a:srgbClr val="58575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9" name="Freeform 130">
                <a:extLst>
                  <a:ext uri="{FF2B5EF4-FFF2-40B4-BE49-F238E27FC236}">
                    <a16:creationId xmlns:a16="http://schemas.microsoft.com/office/drawing/2014/main" id="{CDC678FB-D73C-492E-89D4-DE3F2F6E307A}"/>
                  </a:ext>
                </a:extLst>
              </p:cNvPr>
              <p:cNvSpPr>
                <a:spLocks/>
              </p:cNvSpPr>
              <p:nvPr/>
            </p:nvSpPr>
            <p:spPr bwMode="auto">
              <a:xfrm>
                <a:off x="4322" y="2984"/>
                <a:ext cx="625" cy="584"/>
              </a:xfrm>
              <a:custGeom>
                <a:avLst/>
                <a:gdLst>
                  <a:gd name="T0" fmla="*/ 299 w 362"/>
                  <a:gd name="T1" fmla="*/ 259 h 318"/>
                  <a:gd name="T2" fmla="*/ 57 w 362"/>
                  <a:gd name="T3" fmla="*/ 630 h 318"/>
                  <a:gd name="T4" fmla="*/ 29 w 362"/>
                  <a:gd name="T5" fmla="*/ 1080 h 318"/>
                  <a:gd name="T6" fmla="*/ 218 w 362"/>
                  <a:gd name="T7" fmla="*/ 1331 h 318"/>
                  <a:gd name="T8" fmla="*/ 439 w 362"/>
                  <a:gd name="T9" fmla="*/ 1488 h 318"/>
                  <a:gd name="T10" fmla="*/ 587 w 362"/>
                  <a:gd name="T11" fmla="*/ 1741 h 318"/>
                  <a:gd name="T12" fmla="*/ 1183 w 362"/>
                  <a:gd name="T13" fmla="*/ 1932 h 318"/>
                  <a:gd name="T14" fmla="*/ 1777 w 362"/>
                  <a:gd name="T15" fmla="*/ 979 h 318"/>
                  <a:gd name="T16" fmla="*/ 1801 w 362"/>
                  <a:gd name="T17" fmla="*/ 725 h 318"/>
                  <a:gd name="T18" fmla="*/ 1699 w 362"/>
                  <a:gd name="T19" fmla="*/ 472 h 318"/>
                  <a:gd name="T20" fmla="*/ 1366 w 362"/>
                  <a:gd name="T21" fmla="*/ 94 h 318"/>
                  <a:gd name="T22" fmla="*/ 886 w 362"/>
                  <a:gd name="T23" fmla="*/ 0 h 318"/>
                  <a:gd name="T24" fmla="*/ 689 w 362"/>
                  <a:gd name="T25" fmla="*/ 20 h 318"/>
                  <a:gd name="T26" fmla="*/ 509 w 362"/>
                  <a:gd name="T27" fmla="*/ 94 h 318"/>
                  <a:gd name="T28" fmla="*/ 299 w 362"/>
                  <a:gd name="T29" fmla="*/ 259 h 3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2" h="318">
                    <a:moveTo>
                      <a:pt x="58" y="42"/>
                    </a:moveTo>
                    <a:cubicBezTo>
                      <a:pt x="36" y="58"/>
                      <a:pt x="16" y="84"/>
                      <a:pt x="11" y="102"/>
                    </a:cubicBezTo>
                    <a:cubicBezTo>
                      <a:pt x="6" y="121"/>
                      <a:pt x="0" y="154"/>
                      <a:pt x="6" y="174"/>
                    </a:cubicBezTo>
                    <a:cubicBezTo>
                      <a:pt x="11" y="191"/>
                      <a:pt x="27" y="208"/>
                      <a:pt x="42" y="215"/>
                    </a:cubicBezTo>
                    <a:cubicBezTo>
                      <a:pt x="57" y="222"/>
                      <a:pt x="74" y="227"/>
                      <a:pt x="85" y="240"/>
                    </a:cubicBezTo>
                    <a:cubicBezTo>
                      <a:pt x="97" y="252"/>
                      <a:pt x="102" y="268"/>
                      <a:pt x="114" y="281"/>
                    </a:cubicBezTo>
                    <a:cubicBezTo>
                      <a:pt x="145" y="313"/>
                      <a:pt x="188" y="318"/>
                      <a:pt x="230" y="312"/>
                    </a:cubicBezTo>
                    <a:cubicBezTo>
                      <a:pt x="306" y="303"/>
                      <a:pt x="362" y="233"/>
                      <a:pt x="345" y="158"/>
                    </a:cubicBezTo>
                    <a:cubicBezTo>
                      <a:pt x="341" y="141"/>
                      <a:pt x="349" y="133"/>
                      <a:pt x="350" y="117"/>
                    </a:cubicBezTo>
                    <a:cubicBezTo>
                      <a:pt x="352" y="100"/>
                      <a:pt x="340" y="88"/>
                      <a:pt x="330" y="76"/>
                    </a:cubicBezTo>
                    <a:cubicBezTo>
                      <a:pt x="307" y="49"/>
                      <a:pt x="305" y="23"/>
                      <a:pt x="265" y="15"/>
                    </a:cubicBezTo>
                    <a:cubicBezTo>
                      <a:pt x="236" y="10"/>
                      <a:pt x="202" y="1"/>
                      <a:pt x="172" y="0"/>
                    </a:cubicBezTo>
                    <a:cubicBezTo>
                      <a:pt x="159" y="0"/>
                      <a:pt x="147" y="3"/>
                      <a:pt x="134" y="3"/>
                    </a:cubicBezTo>
                    <a:cubicBezTo>
                      <a:pt x="118" y="3"/>
                      <a:pt x="111" y="4"/>
                      <a:pt x="99" y="15"/>
                    </a:cubicBezTo>
                    <a:cubicBezTo>
                      <a:pt x="86" y="25"/>
                      <a:pt x="67" y="36"/>
                      <a:pt x="58" y="42"/>
                    </a:cubicBezTo>
                    <a:close/>
                  </a:path>
                </a:pathLst>
              </a:custGeom>
              <a:noFill/>
              <a:ln w="6350" cap="rnd">
                <a:solidFill>
                  <a:srgbClr val="58575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90" name="Oval 131">
                <a:extLst>
                  <a:ext uri="{FF2B5EF4-FFF2-40B4-BE49-F238E27FC236}">
                    <a16:creationId xmlns:a16="http://schemas.microsoft.com/office/drawing/2014/main" id="{97362F81-B15C-4AE5-A2FD-2F635B5F308D}"/>
                  </a:ext>
                </a:extLst>
              </p:cNvPr>
              <p:cNvSpPr>
                <a:spLocks noChangeArrowheads="1"/>
              </p:cNvSpPr>
              <p:nvPr/>
            </p:nvSpPr>
            <p:spPr bwMode="auto">
              <a:xfrm>
                <a:off x="4434" y="3006"/>
                <a:ext cx="57" cy="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endParaRPr>
              </a:p>
            </p:txBody>
          </p:sp>
          <p:sp>
            <p:nvSpPr>
              <p:cNvPr id="91" name="Oval 132">
                <a:extLst>
                  <a:ext uri="{FF2B5EF4-FFF2-40B4-BE49-F238E27FC236}">
                    <a16:creationId xmlns:a16="http://schemas.microsoft.com/office/drawing/2014/main" id="{D321E270-8209-40CC-A218-960145D847B3}"/>
                  </a:ext>
                </a:extLst>
              </p:cNvPr>
              <p:cNvSpPr>
                <a:spLocks noChangeArrowheads="1"/>
              </p:cNvSpPr>
              <p:nvPr/>
            </p:nvSpPr>
            <p:spPr bwMode="auto">
              <a:xfrm>
                <a:off x="4491" y="3003"/>
                <a:ext cx="21" cy="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endParaRPr>
              </a:p>
            </p:txBody>
          </p:sp>
          <p:sp>
            <p:nvSpPr>
              <p:cNvPr id="92" name="Oval 133">
                <a:extLst>
                  <a:ext uri="{FF2B5EF4-FFF2-40B4-BE49-F238E27FC236}">
                    <a16:creationId xmlns:a16="http://schemas.microsoft.com/office/drawing/2014/main" id="{51A3712D-B044-44C1-84F0-9B9AB15B29E7}"/>
                  </a:ext>
                </a:extLst>
              </p:cNvPr>
              <p:cNvSpPr>
                <a:spLocks noChangeArrowheads="1"/>
              </p:cNvSpPr>
              <p:nvPr/>
            </p:nvSpPr>
            <p:spPr bwMode="auto">
              <a:xfrm>
                <a:off x="4415" y="3049"/>
                <a:ext cx="21" cy="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endParaRPr>
              </a:p>
            </p:txBody>
          </p:sp>
        </p:grpSp>
        <p:sp>
          <p:nvSpPr>
            <p:cNvPr id="58" name="TextBox 57">
              <a:extLst>
                <a:ext uri="{FF2B5EF4-FFF2-40B4-BE49-F238E27FC236}">
                  <a16:creationId xmlns:a16="http://schemas.microsoft.com/office/drawing/2014/main" id="{F00BE821-8C90-4E15-B938-069C180088EF}"/>
                </a:ext>
              </a:extLst>
            </p:cNvPr>
            <p:cNvSpPr txBox="1"/>
            <p:nvPr/>
          </p:nvSpPr>
          <p:spPr>
            <a:xfrm>
              <a:off x="2735320" y="4136164"/>
              <a:ext cx="479710" cy="133154"/>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r>
                <a:rPr lang="en-US" sz="1000" dirty="0">
                  <a:solidFill>
                    <a:schemeClr val="accent2">
                      <a:lumMod val="75000"/>
                    </a:schemeClr>
                  </a:solidFill>
                  <a:latin typeface="+mn-lt"/>
                </a:rPr>
                <a:t>B cell</a:t>
              </a:r>
            </a:p>
          </p:txBody>
        </p:sp>
        <p:grpSp>
          <p:nvGrpSpPr>
            <p:cNvPr id="59" name="Group 58">
              <a:extLst>
                <a:ext uri="{FF2B5EF4-FFF2-40B4-BE49-F238E27FC236}">
                  <a16:creationId xmlns:a16="http://schemas.microsoft.com/office/drawing/2014/main" id="{A5D80497-D3E5-44F7-9DF7-A58ABC381F3A}"/>
                </a:ext>
              </a:extLst>
            </p:cNvPr>
            <p:cNvGrpSpPr/>
            <p:nvPr/>
          </p:nvGrpSpPr>
          <p:grpSpPr>
            <a:xfrm>
              <a:off x="2124433" y="4415873"/>
              <a:ext cx="614490" cy="470121"/>
              <a:chOff x="1849471" y="4932101"/>
              <a:chExt cx="884037" cy="567863"/>
            </a:xfrm>
          </p:grpSpPr>
          <p:pic>
            <p:nvPicPr>
              <p:cNvPr id="76" name="Picture 75">
                <a:extLst>
                  <a:ext uri="{FF2B5EF4-FFF2-40B4-BE49-F238E27FC236}">
                    <a16:creationId xmlns:a16="http://schemas.microsoft.com/office/drawing/2014/main" id="{B9AA560D-FAD3-4868-92A9-BD6F4A6A369B}"/>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a:off x="2116585" y="4932101"/>
                <a:ext cx="306421" cy="279776"/>
              </a:xfrm>
              <a:prstGeom prst="rect">
                <a:avLst/>
              </a:prstGeom>
              <a:ln>
                <a:noFill/>
              </a:ln>
              <a:effectLst/>
            </p:spPr>
          </p:pic>
          <p:pic>
            <p:nvPicPr>
              <p:cNvPr id="77" name="Picture 76">
                <a:extLst>
                  <a:ext uri="{FF2B5EF4-FFF2-40B4-BE49-F238E27FC236}">
                    <a16:creationId xmlns:a16="http://schemas.microsoft.com/office/drawing/2014/main" id="{BAF54D68-BA45-4A5F-85D5-B8450027569D}"/>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2982487">
                <a:off x="2440409" y="4984814"/>
                <a:ext cx="306421" cy="279776"/>
              </a:xfrm>
              <a:prstGeom prst="rect">
                <a:avLst/>
              </a:prstGeom>
              <a:ln>
                <a:noFill/>
              </a:ln>
              <a:effectLst/>
            </p:spPr>
          </p:pic>
          <p:pic>
            <p:nvPicPr>
              <p:cNvPr id="78" name="Picture 77">
                <a:extLst>
                  <a:ext uri="{FF2B5EF4-FFF2-40B4-BE49-F238E27FC236}">
                    <a16:creationId xmlns:a16="http://schemas.microsoft.com/office/drawing/2014/main" id="{276EC6C1-CED1-4EBA-B610-A7EF67B88651}"/>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7422010">
                <a:off x="2239045" y="5206866"/>
                <a:ext cx="306421" cy="279776"/>
              </a:xfrm>
              <a:prstGeom prst="rect">
                <a:avLst/>
              </a:prstGeom>
              <a:ln>
                <a:noFill/>
              </a:ln>
              <a:effectLst/>
            </p:spPr>
          </p:pic>
          <p:pic>
            <p:nvPicPr>
              <p:cNvPr id="79" name="Picture 78">
                <a:extLst>
                  <a:ext uri="{FF2B5EF4-FFF2-40B4-BE49-F238E27FC236}">
                    <a16:creationId xmlns:a16="http://schemas.microsoft.com/office/drawing/2014/main" id="{EC59885A-A377-4FBD-AAD3-289F86063CE0}"/>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13199604">
                <a:off x="1849471" y="5132064"/>
                <a:ext cx="306421" cy="279776"/>
              </a:xfrm>
              <a:prstGeom prst="rect">
                <a:avLst/>
              </a:prstGeom>
              <a:ln>
                <a:noFill/>
              </a:ln>
              <a:effectLst/>
            </p:spPr>
          </p:pic>
        </p:grpSp>
        <p:sp>
          <p:nvSpPr>
            <p:cNvPr id="60" name="TextBox 59">
              <a:extLst>
                <a:ext uri="{FF2B5EF4-FFF2-40B4-BE49-F238E27FC236}">
                  <a16:creationId xmlns:a16="http://schemas.microsoft.com/office/drawing/2014/main" id="{09C49204-AD5F-4068-851D-D47B6A3C4B30}"/>
                </a:ext>
              </a:extLst>
            </p:cNvPr>
            <p:cNvSpPr txBox="1"/>
            <p:nvPr/>
          </p:nvSpPr>
          <p:spPr>
            <a:xfrm>
              <a:off x="1816341" y="4409235"/>
              <a:ext cx="473351" cy="133154"/>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algn="r"/>
              <a:r>
                <a:rPr lang="en-US" sz="1000" dirty="0">
                  <a:solidFill>
                    <a:schemeClr val="accent2">
                      <a:lumMod val="75000"/>
                    </a:schemeClr>
                  </a:solidFill>
                  <a:latin typeface="+mn-lt"/>
                </a:rPr>
                <a:t>IgE</a:t>
              </a:r>
            </a:p>
          </p:txBody>
        </p:sp>
        <p:pic>
          <p:nvPicPr>
            <p:cNvPr id="61" name="Picture 60">
              <a:extLst>
                <a:ext uri="{FF2B5EF4-FFF2-40B4-BE49-F238E27FC236}">
                  <a16:creationId xmlns:a16="http://schemas.microsoft.com/office/drawing/2014/main" id="{CFA6C9C3-87FB-4D4B-BEA8-93356EB5AE5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9902350">
              <a:off x="2263833" y="5044340"/>
              <a:ext cx="645522" cy="325687"/>
            </a:xfrm>
            <a:prstGeom prst="rect">
              <a:avLst/>
            </a:prstGeom>
          </p:spPr>
        </p:pic>
        <p:pic>
          <p:nvPicPr>
            <p:cNvPr id="62" name="Picture 61">
              <a:extLst>
                <a:ext uri="{FF2B5EF4-FFF2-40B4-BE49-F238E27FC236}">
                  <a16:creationId xmlns:a16="http://schemas.microsoft.com/office/drawing/2014/main" id="{78DA7F03-6C19-4A12-AA48-B179849F72AD}"/>
                </a:ext>
              </a:extLst>
            </p:cNvPr>
            <p:cNvPicPr>
              <a:picLocks noChangeAspect="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1762950">
              <a:off x="2762299" y="4644976"/>
              <a:ext cx="562942" cy="571164"/>
            </a:xfrm>
            <a:prstGeom prst="rect">
              <a:avLst/>
            </a:prstGeom>
          </p:spPr>
        </p:pic>
        <p:sp>
          <p:nvSpPr>
            <p:cNvPr id="63" name="TextBox 62">
              <a:extLst>
                <a:ext uri="{FF2B5EF4-FFF2-40B4-BE49-F238E27FC236}">
                  <a16:creationId xmlns:a16="http://schemas.microsoft.com/office/drawing/2014/main" id="{59AAB5C6-2B72-474C-8619-25C7C80B271E}"/>
                </a:ext>
              </a:extLst>
            </p:cNvPr>
            <p:cNvSpPr txBox="1"/>
            <p:nvPr/>
          </p:nvSpPr>
          <p:spPr>
            <a:xfrm>
              <a:off x="3303093" y="4836261"/>
              <a:ext cx="714060" cy="133154"/>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r>
                <a:rPr lang="en-US" sz="1000" dirty="0">
                  <a:solidFill>
                    <a:schemeClr val="accent2">
                      <a:lumMod val="75000"/>
                    </a:schemeClr>
                  </a:solidFill>
                  <a:latin typeface="+mn-lt"/>
                </a:rPr>
                <a:t>Basophils</a:t>
              </a:r>
            </a:p>
          </p:txBody>
        </p:sp>
        <p:sp>
          <p:nvSpPr>
            <p:cNvPr id="64" name="TextBox 63">
              <a:extLst>
                <a:ext uri="{FF2B5EF4-FFF2-40B4-BE49-F238E27FC236}">
                  <a16:creationId xmlns:a16="http://schemas.microsoft.com/office/drawing/2014/main" id="{3FA71307-6E64-423A-9943-ADB224B62255}"/>
                </a:ext>
              </a:extLst>
            </p:cNvPr>
            <p:cNvSpPr txBox="1"/>
            <p:nvPr/>
          </p:nvSpPr>
          <p:spPr>
            <a:xfrm>
              <a:off x="1834441" y="5451012"/>
              <a:ext cx="1176572" cy="133154"/>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algn="ctr"/>
              <a:r>
                <a:rPr lang="en-US" sz="1000" dirty="0">
                  <a:solidFill>
                    <a:schemeClr val="accent2">
                      <a:lumMod val="75000"/>
                    </a:schemeClr>
                  </a:solidFill>
                  <a:latin typeface="+mn-lt"/>
                </a:rPr>
                <a:t>Mast cells</a:t>
              </a:r>
            </a:p>
          </p:txBody>
        </p:sp>
        <p:sp>
          <p:nvSpPr>
            <p:cNvPr id="66" name="TextBox 65">
              <a:extLst>
                <a:ext uri="{FF2B5EF4-FFF2-40B4-BE49-F238E27FC236}">
                  <a16:creationId xmlns:a16="http://schemas.microsoft.com/office/drawing/2014/main" id="{C8B772A0-FE3C-45A6-A666-BDCE106FDC16}"/>
                </a:ext>
              </a:extLst>
            </p:cNvPr>
            <p:cNvSpPr txBox="1"/>
            <p:nvPr/>
          </p:nvSpPr>
          <p:spPr>
            <a:xfrm>
              <a:off x="3854977" y="5182601"/>
              <a:ext cx="1176572" cy="263061"/>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r>
                <a:rPr lang="en-US" sz="1000" dirty="0">
                  <a:solidFill>
                    <a:schemeClr val="accent2">
                      <a:lumMod val="75000"/>
                    </a:schemeClr>
                  </a:solidFill>
                  <a:latin typeface="+mn-lt"/>
                </a:rPr>
                <a:t>Inflammatory mediators</a:t>
              </a:r>
            </a:p>
          </p:txBody>
        </p:sp>
        <p:pic>
          <p:nvPicPr>
            <p:cNvPr id="67" name="Picture 66">
              <a:extLst>
                <a:ext uri="{FF2B5EF4-FFF2-40B4-BE49-F238E27FC236}">
                  <a16:creationId xmlns:a16="http://schemas.microsoft.com/office/drawing/2014/main" id="{96EFF4F9-7F2C-4361-AA2C-3596FA456471}"/>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2982487">
              <a:off x="2715374" y="4739849"/>
              <a:ext cx="227274" cy="207511"/>
            </a:xfrm>
            <a:prstGeom prst="rect">
              <a:avLst/>
            </a:prstGeom>
            <a:ln>
              <a:noFill/>
            </a:ln>
            <a:effectLst/>
          </p:spPr>
        </p:pic>
        <p:pic>
          <p:nvPicPr>
            <p:cNvPr id="68" name="Picture 67">
              <a:extLst>
                <a:ext uri="{FF2B5EF4-FFF2-40B4-BE49-F238E27FC236}">
                  <a16:creationId xmlns:a16="http://schemas.microsoft.com/office/drawing/2014/main" id="{AD3DEBF4-13C0-4619-BD37-2FE49FF25FFD}"/>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7063357">
              <a:off x="2590820" y="4952019"/>
              <a:ext cx="214636" cy="195972"/>
            </a:xfrm>
            <a:prstGeom prst="rect">
              <a:avLst/>
            </a:prstGeom>
            <a:ln>
              <a:noFill/>
            </a:ln>
            <a:effectLst/>
          </p:spPr>
        </p:pic>
        <p:pic>
          <p:nvPicPr>
            <p:cNvPr id="69" name="Picture 12">
              <a:extLst>
                <a:ext uri="{FF2B5EF4-FFF2-40B4-BE49-F238E27FC236}">
                  <a16:creationId xmlns:a16="http://schemas.microsoft.com/office/drawing/2014/main" id="{CD7FB17A-19EC-4727-8303-76C8ABA4FE2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rot="13291636">
              <a:off x="2296930" y="3901797"/>
              <a:ext cx="197474" cy="275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1">
              <a:extLst>
                <a:ext uri="{FF2B5EF4-FFF2-40B4-BE49-F238E27FC236}">
                  <a16:creationId xmlns:a16="http://schemas.microsoft.com/office/drawing/2014/main" id="{F66E663D-A639-471C-B7FE-5FB11D1AA984}"/>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rot="16639793">
              <a:off x="2431950" y="3871006"/>
              <a:ext cx="327155" cy="289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74">
              <a:extLst>
                <a:ext uri="{FF2B5EF4-FFF2-40B4-BE49-F238E27FC236}">
                  <a16:creationId xmlns:a16="http://schemas.microsoft.com/office/drawing/2014/main" id="{C9EB8FCC-9492-40D0-A7CB-B8C2019BB9ED}"/>
                </a:ext>
              </a:extLst>
            </p:cNvPr>
            <p:cNvSpPr txBox="1"/>
            <p:nvPr/>
          </p:nvSpPr>
          <p:spPr>
            <a:xfrm>
              <a:off x="-81923" y="4067795"/>
              <a:ext cx="1853064" cy="613810"/>
            </a:xfrm>
            <a:prstGeom prst="rect">
              <a:avLst/>
            </a:prstGeom>
            <a:noFill/>
          </p:spPr>
          <p:txBody>
            <a:bodyPr wrap="square" lIns="0" tIns="0" rIns="0" bIns="0" rtlCol="0">
              <a:spAutoFit/>
            </a:bodyPr>
            <a:lstStyle/>
            <a:p>
              <a:pPr lvl="0" algn="r">
                <a:lnSpc>
                  <a:spcPct val="90000"/>
                </a:lnSpc>
                <a:defRPr/>
              </a:pPr>
              <a:r>
                <a:rPr lang="en-US" sz="1400" b="1" dirty="0">
                  <a:solidFill>
                    <a:schemeClr val="accent1"/>
                  </a:solidFill>
                </a:rPr>
                <a:t>B CELL ACTIVATION AND INFLAMMATORY CELL RECRUITMENT</a:t>
              </a:r>
              <a:r>
                <a:rPr lang="en-US" sz="1400" b="1" baseline="30000" dirty="0">
                  <a:solidFill>
                    <a:schemeClr val="accent1"/>
                  </a:solidFill>
                </a:rPr>
                <a:t>1</a:t>
              </a:r>
            </a:p>
          </p:txBody>
        </p:sp>
      </p:grpSp>
      <p:grpSp>
        <p:nvGrpSpPr>
          <p:cNvPr id="93" name="Group 92">
            <a:extLst>
              <a:ext uri="{FF2B5EF4-FFF2-40B4-BE49-F238E27FC236}">
                <a16:creationId xmlns:a16="http://schemas.microsoft.com/office/drawing/2014/main" id="{89B7DD84-8571-47CE-BD52-464C63A58AB7}"/>
              </a:ext>
            </a:extLst>
          </p:cNvPr>
          <p:cNvGrpSpPr/>
          <p:nvPr/>
        </p:nvGrpSpPr>
        <p:grpSpPr>
          <a:xfrm>
            <a:off x="7409452" y="1152510"/>
            <a:ext cx="1458727" cy="932654"/>
            <a:chOff x="5218435" y="1071654"/>
            <a:chExt cx="1539254" cy="984139"/>
          </a:xfrm>
        </p:grpSpPr>
        <p:grpSp>
          <p:nvGrpSpPr>
            <p:cNvPr id="94" name="Group 93">
              <a:extLst>
                <a:ext uri="{FF2B5EF4-FFF2-40B4-BE49-F238E27FC236}">
                  <a16:creationId xmlns:a16="http://schemas.microsoft.com/office/drawing/2014/main" id="{B86DD37D-F756-4746-8CB4-AB797A23BCBA}"/>
                </a:ext>
              </a:extLst>
            </p:cNvPr>
            <p:cNvGrpSpPr/>
            <p:nvPr/>
          </p:nvGrpSpPr>
          <p:grpSpPr>
            <a:xfrm>
              <a:off x="6180635" y="1223715"/>
              <a:ext cx="577054" cy="307313"/>
              <a:chOff x="4982077" y="2154357"/>
              <a:chExt cx="577054" cy="307313"/>
            </a:xfrm>
          </p:grpSpPr>
          <p:pic>
            <p:nvPicPr>
              <p:cNvPr id="99" name="Picture 12">
                <a:extLst>
                  <a:ext uri="{FF2B5EF4-FFF2-40B4-BE49-F238E27FC236}">
                    <a16:creationId xmlns:a16="http://schemas.microsoft.com/office/drawing/2014/main" id="{6C62DDC6-8B6A-420A-A60F-9F0824CF7FFC}"/>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758495">
                <a:off x="5209323" y="2154357"/>
                <a:ext cx="180082" cy="230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2">
                <a:extLst>
                  <a:ext uri="{FF2B5EF4-FFF2-40B4-BE49-F238E27FC236}">
                    <a16:creationId xmlns:a16="http://schemas.microsoft.com/office/drawing/2014/main" id="{35C934DE-551A-4A8E-997D-8F2DE9FEC3BD}"/>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7985205">
                <a:off x="5007447" y="2256218"/>
                <a:ext cx="180082" cy="230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2">
                <a:extLst>
                  <a:ext uri="{FF2B5EF4-FFF2-40B4-BE49-F238E27FC236}">
                    <a16:creationId xmlns:a16="http://schemas.microsoft.com/office/drawing/2014/main" id="{6631428C-6475-4DCA-94BB-F3C8A38E201C}"/>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13291636">
                <a:off x="5379049" y="2202321"/>
                <a:ext cx="180082" cy="230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 name="Picture 94">
              <a:extLst>
                <a:ext uri="{FF2B5EF4-FFF2-40B4-BE49-F238E27FC236}">
                  <a16:creationId xmlns:a16="http://schemas.microsoft.com/office/drawing/2014/main" id="{B1276521-FE40-42FC-B1F3-F8FCCC8F5010}"/>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rot="1762950">
              <a:off x="5736281" y="1459271"/>
              <a:ext cx="458317" cy="458317"/>
            </a:xfrm>
            <a:prstGeom prst="rect">
              <a:avLst/>
            </a:prstGeom>
          </p:spPr>
        </p:pic>
        <p:sp>
          <p:nvSpPr>
            <p:cNvPr id="96" name="TextBox 95">
              <a:extLst>
                <a:ext uri="{FF2B5EF4-FFF2-40B4-BE49-F238E27FC236}">
                  <a16:creationId xmlns:a16="http://schemas.microsoft.com/office/drawing/2014/main" id="{ACF4348A-BF1B-40DA-B615-628A820BFB9F}"/>
                </a:ext>
              </a:extLst>
            </p:cNvPr>
            <p:cNvSpPr txBox="1"/>
            <p:nvPr/>
          </p:nvSpPr>
          <p:spPr>
            <a:xfrm>
              <a:off x="6306309" y="1071654"/>
              <a:ext cx="383148" cy="16238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IL-4</a:t>
              </a:r>
            </a:p>
          </p:txBody>
        </p:sp>
        <p:pic>
          <p:nvPicPr>
            <p:cNvPr id="97" name="Picture 12">
              <a:extLst>
                <a:ext uri="{FF2B5EF4-FFF2-40B4-BE49-F238E27FC236}">
                  <a16:creationId xmlns:a16="http://schemas.microsoft.com/office/drawing/2014/main" id="{737955ED-DED4-441C-A83C-9E94C1AB7D7E}"/>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7985205">
              <a:off x="6026482" y="1503763"/>
              <a:ext cx="180082" cy="230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 name="Straight Arrow Connector 97">
              <a:extLst>
                <a:ext uri="{FF2B5EF4-FFF2-40B4-BE49-F238E27FC236}">
                  <a16:creationId xmlns:a16="http://schemas.microsoft.com/office/drawing/2014/main" id="{FEBB018F-BD12-4568-A30A-BAC6F7157C1B}"/>
                </a:ext>
              </a:extLst>
            </p:cNvPr>
            <p:cNvCxnSpPr>
              <a:cxnSpLocks/>
            </p:cNvCxnSpPr>
            <p:nvPr/>
          </p:nvCxnSpPr>
          <p:spPr>
            <a:xfrm flipH="1">
              <a:off x="5218435" y="1768939"/>
              <a:ext cx="504255" cy="286854"/>
            </a:xfrm>
            <a:prstGeom prst="straightConnector1">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72C2A3D3-EBA2-42B1-A54A-A7F2597B9726}"/>
              </a:ext>
            </a:extLst>
          </p:cNvPr>
          <p:cNvGrpSpPr/>
          <p:nvPr/>
        </p:nvGrpSpPr>
        <p:grpSpPr>
          <a:xfrm>
            <a:off x="4270969" y="1496628"/>
            <a:ext cx="3752838" cy="905533"/>
            <a:chOff x="2250262" y="1544630"/>
            <a:chExt cx="3960005" cy="955521"/>
          </a:xfrm>
        </p:grpSpPr>
        <p:pic>
          <p:nvPicPr>
            <p:cNvPr id="103" name="Picture 53">
              <a:extLst>
                <a:ext uri="{FF2B5EF4-FFF2-40B4-BE49-F238E27FC236}">
                  <a16:creationId xmlns:a16="http://schemas.microsoft.com/office/drawing/2014/main" id="{591D2EE2-D6F3-45AD-87BB-37ECA9EDB07D}"/>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511778" y="1544630"/>
              <a:ext cx="658938" cy="51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a:extLst>
                <a:ext uri="{FF2B5EF4-FFF2-40B4-BE49-F238E27FC236}">
                  <a16:creationId xmlns:a16="http://schemas.microsoft.com/office/drawing/2014/main" id="{D5CAF075-9E04-4716-BBAC-34DD33B3A4C9}"/>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rot="1762950">
              <a:off x="4183961" y="1550563"/>
              <a:ext cx="458317" cy="458317"/>
            </a:xfrm>
            <a:prstGeom prst="rect">
              <a:avLst/>
            </a:prstGeom>
          </p:spPr>
        </p:pic>
        <p:sp>
          <p:nvSpPr>
            <p:cNvPr id="105" name="Oval 104">
              <a:extLst>
                <a:ext uri="{FF2B5EF4-FFF2-40B4-BE49-F238E27FC236}">
                  <a16:creationId xmlns:a16="http://schemas.microsoft.com/office/drawing/2014/main" id="{A66E995A-362A-4934-A3A9-F1A5FE199D1A}"/>
                </a:ext>
              </a:extLst>
            </p:cNvPr>
            <p:cNvSpPr/>
            <p:nvPr/>
          </p:nvSpPr>
          <p:spPr>
            <a:xfrm>
              <a:off x="4133528" y="1723512"/>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C1A32369-94AF-4413-A669-77720E590848}"/>
                </a:ext>
              </a:extLst>
            </p:cNvPr>
            <p:cNvSpPr txBox="1"/>
            <p:nvPr/>
          </p:nvSpPr>
          <p:spPr>
            <a:xfrm>
              <a:off x="2250262" y="1800623"/>
              <a:ext cx="1176572" cy="276052"/>
            </a:xfrm>
            <a:prstGeom prst="rect">
              <a:avLst/>
            </a:prstGeom>
            <a:noFill/>
          </p:spPr>
          <p:txBody>
            <a:bodyPr wrap="square" lIns="0" tIns="0" rIns="0" bIns="0" rtlCol="0">
              <a:spAutoFit/>
            </a:bodyPr>
            <a:lstStyle>
              <a:defPPr>
                <a:defRPr lang="en-US"/>
              </a:defPPr>
              <a:lvl1pPr marR="0" lvl="0" indent="0" algn="ctr" fontAlgn="auto">
                <a:lnSpc>
                  <a:spcPct val="85000"/>
                </a:lnSpc>
                <a:spcBef>
                  <a:spcPts val="0"/>
                </a:spcBef>
                <a:spcAft>
                  <a:spcPts val="0"/>
                </a:spcAft>
                <a:buClrTx/>
                <a:buSzTx/>
                <a:buFontTx/>
                <a:buNone/>
                <a:tabLst/>
                <a:defRPr kumimoji="0" sz="1000" i="1"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r>
                <a:rPr lang="en-US" i="0" kern="0" dirty="0">
                  <a:solidFill>
                    <a:srgbClr val="605854"/>
                  </a:solidFill>
                  <a:latin typeface="+mn-lt"/>
                  <a:cs typeface="+mn-cs"/>
                </a:rPr>
                <a:t>Antigen </a:t>
              </a:r>
              <a:br>
                <a:rPr lang="en-US" i="0" kern="0" dirty="0">
                  <a:solidFill>
                    <a:srgbClr val="605854"/>
                  </a:solidFill>
                  <a:latin typeface="+mn-lt"/>
                  <a:cs typeface="+mn-cs"/>
                </a:rPr>
              </a:br>
              <a:r>
                <a:rPr lang="en-US" i="0" kern="0" dirty="0">
                  <a:solidFill>
                    <a:srgbClr val="605854"/>
                  </a:solidFill>
                  <a:latin typeface="+mn-lt"/>
                  <a:cs typeface="+mn-cs"/>
                </a:rPr>
                <a:t>presenting cells</a:t>
              </a:r>
            </a:p>
          </p:txBody>
        </p:sp>
        <p:sp>
          <p:nvSpPr>
            <p:cNvPr id="107" name="TextBox 106">
              <a:extLst>
                <a:ext uri="{FF2B5EF4-FFF2-40B4-BE49-F238E27FC236}">
                  <a16:creationId xmlns:a16="http://schemas.microsoft.com/office/drawing/2014/main" id="{47502E31-AF55-40D1-A40A-F063E264647D}"/>
                </a:ext>
              </a:extLst>
            </p:cNvPr>
            <p:cNvSpPr txBox="1"/>
            <p:nvPr/>
          </p:nvSpPr>
          <p:spPr>
            <a:xfrm>
              <a:off x="4545262" y="1640095"/>
              <a:ext cx="1665005" cy="138026"/>
            </a:xfrm>
            <a:prstGeom prst="rect">
              <a:avLst/>
            </a:prstGeom>
            <a:noFill/>
          </p:spPr>
          <p:txBody>
            <a:bodyPr wrap="square" lIns="0" tIns="0" rIns="0" bIns="0"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1000" i="1" u="none" strike="noStrike" kern="1200" cap="none" spc="0" normalizeH="0" baseline="0" noProof="0" dirty="0">
                  <a:ln>
                    <a:noFill/>
                  </a:ln>
                  <a:solidFill>
                    <a:schemeClr val="accent2">
                      <a:lumMod val="75000"/>
                    </a:schemeClr>
                  </a:solidFill>
                  <a:effectLst/>
                  <a:uLnTx/>
                  <a:uFillTx/>
                  <a:cs typeface="Arial" panose="020B0604020202020204" pitchFamily="34" charset="0"/>
                </a:rPr>
                <a:t>Naïve</a:t>
              </a: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 CD4</a:t>
              </a:r>
              <a:r>
                <a:rPr kumimoji="0" lang="en-US" sz="1000" i="0" u="none" strike="noStrike" kern="1200" cap="none" spc="0" normalizeH="0" baseline="30000" noProof="0" dirty="0">
                  <a:ln>
                    <a:noFill/>
                  </a:ln>
                  <a:solidFill>
                    <a:schemeClr val="accent2">
                      <a:lumMod val="75000"/>
                    </a:schemeClr>
                  </a:solidFill>
                  <a:effectLst/>
                  <a:uLnTx/>
                  <a:uFillTx/>
                  <a:cs typeface="Arial" panose="020B0604020202020204" pitchFamily="34" charset="0"/>
                </a:rPr>
                <a:t>+</a:t>
              </a: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 T cell (T</a:t>
              </a:r>
              <a:r>
                <a:rPr kumimoji="0" lang="en-US" sz="1000" i="0" u="none" strike="noStrike" kern="1200" cap="none" spc="0" normalizeH="0" baseline="-25000" noProof="0" dirty="0">
                  <a:ln>
                    <a:noFill/>
                  </a:ln>
                  <a:solidFill>
                    <a:schemeClr val="accent2">
                      <a:lumMod val="75000"/>
                    </a:schemeClr>
                  </a:solidFill>
                  <a:effectLst/>
                  <a:uLnTx/>
                  <a:uFillTx/>
                  <a:cs typeface="Arial" panose="020B0604020202020204" pitchFamily="34" charset="0"/>
                </a:rPr>
                <a:t>H</a:t>
              </a: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0)</a:t>
              </a:r>
            </a:p>
          </p:txBody>
        </p:sp>
        <p:pic>
          <p:nvPicPr>
            <p:cNvPr id="108" name="Picture 107">
              <a:extLst>
                <a:ext uri="{FF2B5EF4-FFF2-40B4-BE49-F238E27FC236}">
                  <a16:creationId xmlns:a16="http://schemas.microsoft.com/office/drawing/2014/main" id="{92B7B1B1-F3C4-42A8-A285-54363FE2938B}"/>
                </a:ext>
              </a:extLst>
            </p:cNvPr>
            <p:cNvPicPr>
              <a:picLocks noChangeAspect="1"/>
            </p:cNvPicPr>
            <p:nvPr/>
          </p:nvPicPr>
          <p:blipFill>
            <a:blip r:embed="rId18"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1762950">
              <a:off x="5029591" y="2041834"/>
              <a:ext cx="458317" cy="458317"/>
            </a:xfrm>
            <a:prstGeom prst="rect">
              <a:avLst/>
            </a:prstGeom>
          </p:spPr>
        </p:pic>
        <p:sp>
          <p:nvSpPr>
            <p:cNvPr id="109" name="TextBox 108">
              <a:extLst>
                <a:ext uri="{FF2B5EF4-FFF2-40B4-BE49-F238E27FC236}">
                  <a16:creationId xmlns:a16="http://schemas.microsoft.com/office/drawing/2014/main" id="{07A63063-5322-4107-BF53-E1C71685AA4D}"/>
                </a:ext>
              </a:extLst>
            </p:cNvPr>
            <p:cNvSpPr txBox="1"/>
            <p:nvPr/>
          </p:nvSpPr>
          <p:spPr>
            <a:xfrm>
              <a:off x="3218640" y="2233338"/>
              <a:ext cx="1770189" cy="138026"/>
            </a:xfrm>
            <a:prstGeom prst="rect">
              <a:avLst/>
            </a:prstGeom>
            <a:noFill/>
          </p:spPr>
          <p:txBody>
            <a:bodyPr wrap="square" lIns="0" tIns="0" rIns="0" bIns="0" rtlCol="0">
              <a:spAutoFit/>
            </a:bodyPr>
            <a:lstStyle>
              <a:defPPr>
                <a:defRPr lang="en-US"/>
              </a:defPPr>
              <a:lvl1pPr marR="0" lvl="0" indent="0" algn="ctr" fontAlgn="auto">
                <a:lnSpc>
                  <a:spcPct val="85000"/>
                </a:lnSpc>
                <a:spcBef>
                  <a:spcPts val="0"/>
                </a:spcBef>
                <a:spcAft>
                  <a:spcPts val="0"/>
                </a:spcAft>
                <a:buClrTx/>
                <a:buSzTx/>
                <a:buFontTx/>
                <a:buNone/>
                <a:tabLst/>
                <a:defRPr kumimoji="0" sz="1000" i="1"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algn="r"/>
              <a:r>
                <a:rPr lang="en-US" i="0" dirty="0">
                  <a:solidFill>
                    <a:schemeClr val="accent2">
                      <a:lumMod val="75000"/>
                    </a:schemeClr>
                  </a:solidFill>
                  <a:latin typeface="+mn-lt"/>
                </a:rPr>
                <a:t>Effector CD4</a:t>
              </a:r>
              <a:r>
                <a:rPr lang="en-US" i="0" baseline="30000" dirty="0">
                  <a:solidFill>
                    <a:schemeClr val="accent2">
                      <a:lumMod val="75000"/>
                    </a:schemeClr>
                  </a:solidFill>
                  <a:latin typeface="+mn-lt"/>
                </a:rPr>
                <a:t>+</a:t>
              </a:r>
              <a:r>
                <a:rPr lang="en-US" i="0" dirty="0">
                  <a:solidFill>
                    <a:schemeClr val="accent2">
                      <a:lumMod val="75000"/>
                    </a:schemeClr>
                  </a:solidFill>
                  <a:latin typeface="+mn-lt"/>
                </a:rPr>
                <a:t> T cell (T</a:t>
              </a:r>
              <a:r>
                <a:rPr lang="en-US" i="0" baseline="-25000" dirty="0">
                  <a:solidFill>
                    <a:schemeClr val="accent2">
                      <a:lumMod val="75000"/>
                    </a:schemeClr>
                  </a:solidFill>
                  <a:latin typeface="+mn-lt"/>
                </a:rPr>
                <a:t>H</a:t>
              </a:r>
              <a:r>
                <a:rPr lang="en-US" i="0" dirty="0">
                  <a:solidFill>
                    <a:schemeClr val="accent2">
                      <a:lumMod val="75000"/>
                    </a:schemeClr>
                  </a:solidFill>
                  <a:latin typeface="+mn-lt"/>
                </a:rPr>
                <a:t>2)</a:t>
              </a:r>
            </a:p>
          </p:txBody>
        </p:sp>
        <p:cxnSp>
          <p:nvCxnSpPr>
            <p:cNvPr id="110" name="Straight Arrow Connector 109">
              <a:extLst>
                <a:ext uri="{FF2B5EF4-FFF2-40B4-BE49-F238E27FC236}">
                  <a16:creationId xmlns:a16="http://schemas.microsoft.com/office/drawing/2014/main" id="{B9D1A587-9D87-43B1-8102-18AC8E6452F3}"/>
                </a:ext>
              </a:extLst>
            </p:cNvPr>
            <p:cNvCxnSpPr>
              <a:cxnSpLocks/>
              <a:endCxn id="108" idx="1"/>
            </p:cNvCxnSpPr>
            <p:nvPr/>
          </p:nvCxnSpPr>
          <p:spPr>
            <a:xfrm>
              <a:off x="4630303" y="1859257"/>
              <a:ext cx="428766" cy="299302"/>
            </a:xfrm>
            <a:prstGeom prst="straightConnector1">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grpSp>
      <p:sp>
        <p:nvSpPr>
          <p:cNvPr id="116" name="Rectangle 115">
            <a:extLst>
              <a:ext uri="{FF2B5EF4-FFF2-40B4-BE49-F238E27FC236}">
                <a16:creationId xmlns:a16="http://schemas.microsoft.com/office/drawing/2014/main" id="{6263E069-75B5-4A9F-B871-39F52FD25679}"/>
              </a:ext>
            </a:extLst>
          </p:cNvPr>
          <p:cNvSpPr/>
          <p:nvPr/>
        </p:nvSpPr>
        <p:spPr>
          <a:xfrm>
            <a:off x="8420356" y="3463059"/>
            <a:ext cx="614565" cy="436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cxnSp>
        <p:nvCxnSpPr>
          <p:cNvPr id="117" name="Connector: Curved 116">
            <a:extLst>
              <a:ext uri="{FF2B5EF4-FFF2-40B4-BE49-F238E27FC236}">
                <a16:creationId xmlns:a16="http://schemas.microsoft.com/office/drawing/2014/main" id="{39F430FA-7AD6-419B-A267-87AB6A8534F6}"/>
              </a:ext>
            </a:extLst>
          </p:cNvPr>
          <p:cNvCxnSpPr>
            <a:cxnSpLocks/>
            <a:stCxn id="118" idx="2"/>
            <a:endCxn id="14" idx="3"/>
          </p:cNvCxnSpPr>
          <p:nvPr/>
        </p:nvCxnSpPr>
        <p:spPr>
          <a:xfrm rot="5400000">
            <a:off x="8707775" y="4976343"/>
            <a:ext cx="725829" cy="570435"/>
          </a:xfrm>
          <a:prstGeom prst="curvedConnector2">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DBB11C36-FEC2-4398-9E57-BC395EC996BC}"/>
              </a:ext>
            </a:extLst>
          </p:cNvPr>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l="12217" t="25249" r="48768" b="25476"/>
          <a:stretch/>
        </p:blipFill>
        <p:spPr>
          <a:xfrm>
            <a:off x="9117429" y="4444751"/>
            <a:ext cx="476953" cy="453895"/>
          </a:xfrm>
          <a:prstGeom prst="rect">
            <a:avLst/>
          </a:prstGeom>
          <a:effectLst/>
        </p:spPr>
      </p:pic>
      <p:pic>
        <p:nvPicPr>
          <p:cNvPr id="119" name="Picture 11">
            <a:extLst>
              <a:ext uri="{FF2B5EF4-FFF2-40B4-BE49-F238E27FC236}">
                <a16:creationId xmlns:a16="http://schemas.microsoft.com/office/drawing/2014/main" id="{BDA4DA55-08A2-45FD-B27D-BA258F76C7DA}"/>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rot="16639793">
            <a:off x="8991174" y="4420171"/>
            <a:ext cx="281481" cy="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2">
            <a:extLst>
              <a:ext uri="{FF2B5EF4-FFF2-40B4-BE49-F238E27FC236}">
                <a16:creationId xmlns:a16="http://schemas.microsoft.com/office/drawing/2014/main" id="{6A0ED097-8AB8-47CF-89AA-F6644013C284}"/>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rot="13291636">
            <a:off x="9234175" y="4350271"/>
            <a:ext cx="189623" cy="2430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0">
            <a:extLst>
              <a:ext uri="{FF2B5EF4-FFF2-40B4-BE49-F238E27FC236}">
                <a16:creationId xmlns:a16="http://schemas.microsoft.com/office/drawing/2014/main" id="{F7093505-F2DE-47C6-BEB5-8E6BCD6A055D}"/>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rot="1137888" flipH="1">
            <a:off x="9467058" y="4378402"/>
            <a:ext cx="164143" cy="244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TextBox 121">
            <a:extLst>
              <a:ext uri="{FF2B5EF4-FFF2-40B4-BE49-F238E27FC236}">
                <a16:creationId xmlns:a16="http://schemas.microsoft.com/office/drawing/2014/main" id="{B35ED94A-4687-4427-B747-39D0006A83F2}"/>
              </a:ext>
            </a:extLst>
          </p:cNvPr>
          <p:cNvSpPr txBox="1"/>
          <p:nvPr/>
        </p:nvSpPr>
        <p:spPr>
          <a:xfrm>
            <a:off x="9615403" y="4691655"/>
            <a:ext cx="786567" cy="153888"/>
          </a:xfrm>
          <a:prstGeom prst="rect">
            <a:avLst/>
          </a:prstGeom>
          <a:no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Eosinophils</a:t>
            </a:r>
          </a:p>
        </p:txBody>
      </p:sp>
      <p:pic>
        <p:nvPicPr>
          <p:cNvPr id="123" name="Picture 12">
            <a:extLst>
              <a:ext uri="{FF2B5EF4-FFF2-40B4-BE49-F238E27FC236}">
                <a16:creationId xmlns:a16="http://schemas.microsoft.com/office/drawing/2014/main" id="{8E5C0AAC-61C3-48AF-AB66-F99844D351B9}"/>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rot="13291636">
            <a:off x="8496792" y="3643534"/>
            <a:ext cx="174281" cy="22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1">
            <a:extLst>
              <a:ext uri="{FF2B5EF4-FFF2-40B4-BE49-F238E27FC236}">
                <a16:creationId xmlns:a16="http://schemas.microsoft.com/office/drawing/2014/main" id="{3520508E-7356-4B27-9313-7775B47357A7}"/>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rot="4410604">
            <a:off x="8707068" y="3646263"/>
            <a:ext cx="270915" cy="23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0">
            <a:extLst>
              <a:ext uri="{FF2B5EF4-FFF2-40B4-BE49-F238E27FC236}">
                <a16:creationId xmlns:a16="http://schemas.microsoft.com/office/drawing/2014/main" id="{C032268E-361E-4BD2-A855-ABB10778BBD9}"/>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rot="12420470" flipH="1">
            <a:off x="9836497" y="3628189"/>
            <a:ext cx="164143" cy="244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Box 125">
            <a:extLst>
              <a:ext uri="{FF2B5EF4-FFF2-40B4-BE49-F238E27FC236}">
                <a16:creationId xmlns:a16="http://schemas.microsoft.com/office/drawing/2014/main" id="{391672C9-4F5B-4B2E-A0D1-883AEF93E02B}"/>
              </a:ext>
            </a:extLst>
          </p:cNvPr>
          <p:cNvSpPr txBox="1"/>
          <p:nvPr/>
        </p:nvSpPr>
        <p:spPr>
          <a:xfrm>
            <a:off x="9644677" y="3502901"/>
            <a:ext cx="564403" cy="114550"/>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IL-5</a:t>
            </a:r>
          </a:p>
        </p:txBody>
      </p:sp>
      <p:cxnSp>
        <p:nvCxnSpPr>
          <p:cNvPr id="127" name="Connector: Curved 131">
            <a:extLst>
              <a:ext uri="{FF2B5EF4-FFF2-40B4-BE49-F238E27FC236}">
                <a16:creationId xmlns:a16="http://schemas.microsoft.com/office/drawing/2014/main" id="{BA11A36D-7269-43AF-B5E8-A4B378825487}"/>
              </a:ext>
            </a:extLst>
          </p:cNvPr>
          <p:cNvCxnSpPr>
            <a:cxnSpLocks/>
          </p:cNvCxnSpPr>
          <p:nvPr/>
        </p:nvCxnSpPr>
        <p:spPr>
          <a:xfrm rot="5400000">
            <a:off x="9522744" y="4091611"/>
            <a:ext cx="552773" cy="265310"/>
          </a:xfrm>
          <a:prstGeom prst="bentConnector3">
            <a:avLst>
              <a:gd name="adj1" fmla="val 99109"/>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cxnSp>
        <p:nvCxnSpPr>
          <p:cNvPr id="128" name="Connector: Curved 133">
            <a:extLst>
              <a:ext uri="{FF2B5EF4-FFF2-40B4-BE49-F238E27FC236}">
                <a16:creationId xmlns:a16="http://schemas.microsoft.com/office/drawing/2014/main" id="{6D3206E6-4D37-4D76-9E86-3DA3B1D7F601}"/>
              </a:ext>
            </a:extLst>
          </p:cNvPr>
          <p:cNvCxnSpPr>
            <a:cxnSpLocks/>
          </p:cNvCxnSpPr>
          <p:nvPr/>
        </p:nvCxnSpPr>
        <p:spPr>
          <a:xfrm rot="16200000" flipH="1">
            <a:off x="8585915" y="4097568"/>
            <a:ext cx="540389" cy="265776"/>
          </a:xfrm>
          <a:prstGeom prst="bentConnector3">
            <a:avLst>
              <a:gd name="adj1" fmla="val 100235"/>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86F30DC7-A220-48D4-975C-2D4EDC97D6BC}"/>
              </a:ext>
            </a:extLst>
          </p:cNvPr>
          <p:cNvSpPr txBox="1"/>
          <p:nvPr/>
        </p:nvSpPr>
        <p:spPr>
          <a:xfrm>
            <a:off x="8644230" y="4013126"/>
            <a:ext cx="1370002" cy="332399"/>
          </a:xfrm>
          <a:prstGeom prst="rect">
            <a:avLst/>
          </a:prstGeom>
          <a:noFill/>
        </p:spPr>
        <p:txBody>
          <a:bodyPr wrap="square" lIns="0" tIns="0" rIns="0" bIns="0" rtlCol="0">
            <a:spAutoFit/>
          </a:bodyPr>
          <a:lstStyle/>
          <a:p>
            <a:pPr lvl="0" algn="ctr">
              <a:lnSpc>
                <a:spcPct val="90000"/>
              </a:lnSpc>
              <a:defRPr/>
            </a:pPr>
            <a:r>
              <a:rPr lang="en-US" sz="1200" b="1" dirty="0">
                <a:solidFill>
                  <a:schemeClr val="accent1"/>
                </a:solidFill>
              </a:rPr>
              <a:t>EOSINOPHIL </a:t>
            </a:r>
          </a:p>
          <a:p>
            <a:pPr lvl="0" algn="ctr">
              <a:lnSpc>
                <a:spcPct val="90000"/>
              </a:lnSpc>
              <a:defRPr/>
            </a:pPr>
            <a:r>
              <a:rPr lang="en-US" sz="1200" b="1" dirty="0">
                <a:solidFill>
                  <a:schemeClr val="accent1"/>
                </a:solidFill>
              </a:rPr>
              <a:t>ACTIVATION</a:t>
            </a:r>
            <a:r>
              <a:rPr lang="en-US" sz="1200" b="1" baseline="30000" dirty="0">
                <a:solidFill>
                  <a:schemeClr val="accent1"/>
                </a:solidFill>
              </a:rPr>
              <a:t>4</a:t>
            </a:r>
          </a:p>
        </p:txBody>
      </p:sp>
      <p:sp>
        <p:nvSpPr>
          <p:cNvPr id="114" name="TextBox 113">
            <a:extLst>
              <a:ext uri="{FF2B5EF4-FFF2-40B4-BE49-F238E27FC236}">
                <a16:creationId xmlns:a16="http://schemas.microsoft.com/office/drawing/2014/main" id="{580A9D5C-BAD1-4824-823C-F90A65D3C9B5}"/>
              </a:ext>
            </a:extLst>
          </p:cNvPr>
          <p:cNvSpPr txBox="1"/>
          <p:nvPr/>
        </p:nvSpPr>
        <p:spPr>
          <a:xfrm>
            <a:off x="8420356" y="3502900"/>
            <a:ext cx="614565" cy="114550"/>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IL-4/IL-13</a:t>
            </a:r>
          </a:p>
        </p:txBody>
      </p:sp>
      <p:cxnSp>
        <p:nvCxnSpPr>
          <p:cNvPr id="160" name="Straight Arrow Connector 159">
            <a:extLst>
              <a:ext uri="{FF2B5EF4-FFF2-40B4-BE49-F238E27FC236}">
                <a16:creationId xmlns:a16="http://schemas.microsoft.com/office/drawing/2014/main" id="{1F49D10E-32D3-445C-9B59-40A52BB5E9CB}"/>
              </a:ext>
            </a:extLst>
          </p:cNvPr>
          <p:cNvCxnSpPr>
            <a:cxnSpLocks/>
          </p:cNvCxnSpPr>
          <p:nvPr/>
        </p:nvCxnSpPr>
        <p:spPr>
          <a:xfrm flipH="1">
            <a:off x="1735484" y="1812038"/>
            <a:ext cx="406800" cy="283638"/>
          </a:xfrm>
          <a:prstGeom prst="straightConnector1">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9777C7D0-72D6-48BE-9E3A-2C8F35456D6E}"/>
              </a:ext>
            </a:extLst>
          </p:cNvPr>
          <p:cNvCxnSpPr>
            <a:cxnSpLocks/>
          </p:cNvCxnSpPr>
          <p:nvPr/>
        </p:nvCxnSpPr>
        <p:spPr>
          <a:xfrm flipV="1">
            <a:off x="3369234" y="1870034"/>
            <a:ext cx="786482" cy="1"/>
          </a:xfrm>
          <a:prstGeom prst="straightConnector1">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grpSp>
        <p:nvGrpSpPr>
          <p:cNvPr id="139" name="Gruppo 138"/>
          <p:cNvGrpSpPr/>
          <p:nvPr/>
        </p:nvGrpSpPr>
        <p:grpSpPr>
          <a:xfrm>
            <a:off x="6055201" y="2524620"/>
            <a:ext cx="659564" cy="713674"/>
            <a:chOff x="6055201" y="2493793"/>
            <a:chExt cx="659564" cy="713674"/>
          </a:xfrm>
        </p:grpSpPr>
        <p:sp>
          <p:nvSpPr>
            <p:cNvPr id="175" name="Rectangle 174">
              <a:extLst>
                <a:ext uri="{FF2B5EF4-FFF2-40B4-BE49-F238E27FC236}">
                  <a16:creationId xmlns:a16="http://schemas.microsoft.com/office/drawing/2014/main" id="{34227651-0E72-4892-AA4B-14809CA828C0}"/>
                </a:ext>
              </a:extLst>
            </p:cNvPr>
            <p:cNvSpPr/>
            <p:nvPr/>
          </p:nvSpPr>
          <p:spPr>
            <a:xfrm rot="16200000">
              <a:off x="6028146" y="2520848"/>
              <a:ext cx="713674" cy="659564"/>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sp>
          <p:nvSpPr>
            <p:cNvPr id="17" name="TextBox 16">
              <a:extLst>
                <a:ext uri="{FF2B5EF4-FFF2-40B4-BE49-F238E27FC236}">
                  <a16:creationId xmlns:a16="http://schemas.microsoft.com/office/drawing/2014/main" id="{C5036283-19F4-4C19-B7AA-663051DBF60E}"/>
                </a:ext>
              </a:extLst>
            </p:cNvPr>
            <p:cNvSpPr txBox="1"/>
            <p:nvPr/>
          </p:nvSpPr>
          <p:spPr>
            <a:xfrm>
              <a:off x="6128270" y="2557152"/>
              <a:ext cx="570843" cy="15388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IL-4</a:t>
              </a:r>
            </a:p>
          </p:txBody>
        </p:sp>
        <p:grpSp>
          <p:nvGrpSpPr>
            <p:cNvPr id="20" name="Group 19">
              <a:extLst>
                <a:ext uri="{FF2B5EF4-FFF2-40B4-BE49-F238E27FC236}">
                  <a16:creationId xmlns:a16="http://schemas.microsoft.com/office/drawing/2014/main" id="{DACB4061-165B-41BA-BE34-99B5E7087B23}"/>
                </a:ext>
              </a:extLst>
            </p:cNvPr>
            <p:cNvGrpSpPr/>
            <p:nvPr/>
          </p:nvGrpSpPr>
          <p:grpSpPr>
            <a:xfrm>
              <a:off x="6119009" y="2770952"/>
              <a:ext cx="530675" cy="369351"/>
              <a:chOff x="5472388" y="3362294"/>
              <a:chExt cx="559970" cy="389740"/>
            </a:xfrm>
          </p:grpSpPr>
          <p:pic>
            <p:nvPicPr>
              <p:cNvPr id="35" name="Picture 12">
                <a:extLst>
                  <a:ext uri="{FF2B5EF4-FFF2-40B4-BE49-F238E27FC236}">
                    <a16:creationId xmlns:a16="http://schemas.microsoft.com/office/drawing/2014/main" id="{F884BFB3-3A1D-4073-8C8C-2BBCF3A89662}"/>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rot="19487277">
                <a:off x="5710404" y="3367683"/>
                <a:ext cx="168099" cy="215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a:extLst>
                  <a:ext uri="{FF2B5EF4-FFF2-40B4-BE49-F238E27FC236}">
                    <a16:creationId xmlns:a16="http://schemas.microsoft.com/office/drawing/2014/main" id="{3CD59232-9FB5-40A9-8800-CBCAB6EE0A90}"/>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rot="758495">
                <a:off x="5864259" y="3526392"/>
                <a:ext cx="168099" cy="21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a:extLst>
                  <a:ext uri="{FF2B5EF4-FFF2-40B4-BE49-F238E27FC236}">
                    <a16:creationId xmlns:a16="http://schemas.microsoft.com/office/drawing/2014/main" id="{B7D01CFF-85FA-4F18-BA1B-56E35E94A8AB}"/>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rot="13291636">
                <a:off x="5545083" y="3536571"/>
                <a:ext cx="168099" cy="21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a:extLst>
                  <a:ext uri="{FF2B5EF4-FFF2-40B4-BE49-F238E27FC236}">
                    <a16:creationId xmlns:a16="http://schemas.microsoft.com/office/drawing/2014/main" id="{94FEF154-6229-4B74-896D-EB4DAAB96F58}"/>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rot="7985205">
                <a:off x="5496070" y="3338612"/>
                <a:ext cx="168099" cy="215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8" name="Gruppo 137"/>
          <p:cNvGrpSpPr/>
          <p:nvPr/>
        </p:nvGrpSpPr>
        <p:grpSpPr>
          <a:xfrm>
            <a:off x="7599014" y="2524620"/>
            <a:ext cx="659564" cy="713674"/>
            <a:chOff x="7599014" y="2475339"/>
            <a:chExt cx="659564" cy="713674"/>
          </a:xfrm>
        </p:grpSpPr>
        <p:sp>
          <p:nvSpPr>
            <p:cNvPr id="176" name="Rectangle 175">
              <a:extLst>
                <a:ext uri="{FF2B5EF4-FFF2-40B4-BE49-F238E27FC236}">
                  <a16:creationId xmlns:a16="http://schemas.microsoft.com/office/drawing/2014/main" id="{08D96681-BB03-41CF-9955-5EB51B00C6DC}"/>
                </a:ext>
              </a:extLst>
            </p:cNvPr>
            <p:cNvSpPr/>
            <p:nvPr/>
          </p:nvSpPr>
          <p:spPr>
            <a:xfrm rot="16200000">
              <a:off x="7571959" y="2502394"/>
              <a:ext cx="713674" cy="659564"/>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grpSp>
          <p:nvGrpSpPr>
            <p:cNvPr id="22" name="Group 21">
              <a:extLst>
                <a:ext uri="{FF2B5EF4-FFF2-40B4-BE49-F238E27FC236}">
                  <a16:creationId xmlns:a16="http://schemas.microsoft.com/office/drawing/2014/main" id="{5BC6E46F-6991-4732-95B1-4E47CC844DC4}"/>
                </a:ext>
              </a:extLst>
            </p:cNvPr>
            <p:cNvGrpSpPr/>
            <p:nvPr/>
          </p:nvGrpSpPr>
          <p:grpSpPr>
            <a:xfrm>
              <a:off x="7662409" y="2742377"/>
              <a:ext cx="559159" cy="412602"/>
              <a:chOff x="4274067" y="3253602"/>
              <a:chExt cx="752387" cy="549712"/>
            </a:xfrm>
          </p:grpSpPr>
          <p:pic>
            <p:nvPicPr>
              <p:cNvPr id="26" name="Picture 11">
                <a:extLst>
                  <a:ext uri="{FF2B5EF4-FFF2-40B4-BE49-F238E27FC236}">
                    <a16:creationId xmlns:a16="http://schemas.microsoft.com/office/drawing/2014/main" id="{C22A22BA-8E4A-48BD-ADB5-0DF38A836BBD}"/>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4274067" y="3373387"/>
                <a:ext cx="274931" cy="243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a:extLst>
                  <a:ext uri="{FF2B5EF4-FFF2-40B4-BE49-F238E27FC236}">
                    <a16:creationId xmlns:a16="http://schemas.microsoft.com/office/drawing/2014/main" id="{78FFF3B3-1780-4B94-952F-E9C3FBD1A4AB}"/>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rot="4410604">
                <a:off x="4431305" y="3529354"/>
                <a:ext cx="274931" cy="243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a:extLst>
                  <a:ext uri="{FF2B5EF4-FFF2-40B4-BE49-F238E27FC236}">
                    <a16:creationId xmlns:a16="http://schemas.microsoft.com/office/drawing/2014/main" id="{CD445731-BD8E-4239-97FE-65550A1D5634}"/>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rot="12967289">
                <a:off x="4555373" y="3253602"/>
                <a:ext cx="274931" cy="243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a:extLst>
                  <a:ext uri="{FF2B5EF4-FFF2-40B4-BE49-F238E27FC236}">
                    <a16:creationId xmlns:a16="http://schemas.microsoft.com/office/drawing/2014/main" id="{89F22445-EF1C-4BFE-9BC2-97CEF82216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rot="16639793">
                <a:off x="4767411" y="3544271"/>
                <a:ext cx="274929" cy="243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a:extLst>
                <a:ext uri="{FF2B5EF4-FFF2-40B4-BE49-F238E27FC236}">
                  <a16:creationId xmlns:a16="http://schemas.microsoft.com/office/drawing/2014/main" id="{D6ED4E8F-6D37-46A3-904C-1F0A2746F0B5}"/>
                </a:ext>
              </a:extLst>
            </p:cNvPr>
            <p:cNvSpPr txBox="1"/>
            <p:nvPr/>
          </p:nvSpPr>
          <p:spPr>
            <a:xfrm>
              <a:off x="7648041" y="2557152"/>
              <a:ext cx="570843" cy="15388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IL-13</a:t>
              </a:r>
            </a:p>
          </p:txBody>
        </p:sp>
      </p:grpSp>
      <p:cxnSp>
        <p:nvCxnSpPr>
          <p:cNvPr id="151" name="Connector: Curved 150">
            <a:extLst>
              <a:ext uri="{FF2B5EF4-FFF2-40B4-BE49-F238E27FC236}">
                <a16:creationId xmlns:a16="http://schemas.microsoft.com/office/drawing/2014/main" id="{3BA968D1-C75D-436B-A437-19AC1F84B585}"/>
              </a:ext>
            </a:extLst>
          </p:cNvPr>
          <p:cNvCxnSpPr>
            <a:cxnSpLocks/>
          </p:cNvCxnSpPr>
          <p:nvPr/>
        </p:nvCxnSpPr>
        <p:spPr>
          <a:xfrm rot="16200000" flipH="1">
            <a:off x="5687011" y="4957035"/>
            <a:ext cx="270862" cy="1303296"/>
          </a:xfrm>
          <a:prstGeom prst="curvedConnector2">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grpSp>
        <p:nvGrpSpPr>
          <p:cNvPr id="2" name="Gruppo 1"/>
          <p:cNvGrpSpPr/>
          <p:nvPr/>
        </p:nvGrpSpPr>
        <p:grpSpPr>
          <a:xfrm>
            <a:off x="3543299" y="3431302"/>
            <a:ext cx="737561" cy="472888"/>
            <a:chOff x="3543299" y="3493144"/>
            <a:chExt cx="737561" cy="472888"/>
          </a:xfrm>
        </p:grpSpPr>
        <p:sp>
          <p:nvSpPr>
            <p:cNvPr id="171" name="Double Bracket 47">
              <a:extLst>
                <a:ext uri="{FF2B5EF4-FFF2-40B4-BE49-F238E27FC236}">
                  <a16:creationId xmlns:a16="http://schemas.microsoft.com/office/drawing/2014/main" id="{5BC8789A-1B07-4583-A887-20B17633137C}"/>
                </a:ext>
              </a:extLst>
            </p:cNvPr>
            <p:cNvSpPr/>
            <p:nvPr/>
          </p:nvSpPr>
          <p:spPr>
            <a:xfrm rot="5400000">
              <a:off x="3675636" y="3360807"/>
              <a:ext cx="472888" cy="737561"/>
            </a:xfrm>
            <a:prstGeom prst="bracketPair">
              <a:avLst>
                <a:gd name="adj" fmla="val 10334"/>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GB" sz="1400" dirty="0">
                <a:solidFill>
                  <a:schemeClr val="accent1">
                    <a:lumMod val="75000"/>
                  </a:schemeClr>
                </a:solidFill>
                <a:latin typeface="Arial" panose="020B0604020202020204"/>
              </a:endParaRPr>
            </a:p>
          </p:txBody>
        </p:sp>
        <p:pic>
          <p:nvPicPr>
            <p:cNvPr id="174" name="Picture 177" descr="IL-4.png">
              <a:extLst>
                <a:ext uri="{FF2B5EF4-FFF2-40B4-BE49-F238E27FC236}">
                  <a16:creationId xmlns:a16="http://schemas.microsoft.com/office/drawing/2014/main" id="{E5FB11FA-EE8A-4172-8BBE-761274BE1BE7}"/>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685773" y="3702423"/>
              <a:ext cx="166282" cy="192032"/>
            </a:xfrm>
            <a:prstGeom prst="rect">
              <a:avLst/>
            </a:prstGeom>
            <a:effectLst>
              <a:outerShdw blurRad="63500" sx="102000" sy="102000" algn="ctr" rotWithShape="0">
                <a:prstClr val="black">
                  <a:alpha val="40000"/>
                </a:prstClr>
              </a:outerShdw>
            </a:effectLst>
          </p:spPr>
        </p:pic>
        <p:pic>
          <p:nvPicPr>
            <p:cNvPr id="178" name="Picture 178" descr="IL-13.png">
              <a:extLst>
                <a:ext uri="{FF2B5EF4-FFF2-40B4-BE49-F238E27FC236}">
                  <a16:creationId xmlns:a16="http://schemas.microsoft.com/office/drawing/2014/main" id="{4CE83E16-1A28-4CB2-AB82-F36F092BD74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921012" y="3719428"/>
              <a:ext cx="241616" cy="192032"/>
            </a:xfrm>
            <a:prstGeom prst="rect">
              <a:avLst/>
            </a:prstGeom>
            <a:effectLst>
              <a:outerShdw blurRad="63500" sx="102000" sy="102000" algn="ctr" rotWithShape="0">
                <a:prstClr val="black">
                  <a:alpha val="40000"/>
                </a:prstClr>
              </a:outerShdw>
            </a:effectLst>
          </p:spPr>
        </p:pic>
        <p:sp>
          <p:nvSpPr>
            <p:cNvPr id="179" name="TextBox 209">
              <a:extLst>
                <a:ext uri="{FF2B5EF4-FFF2-40B4-BE49-F238E27FC236}">
                  <a16:creationId xmlns:a16="http://schemas.microsoft.com/office/drawing/2014/main" id="{98FA9358-8009-4ADD-8D41-4BA74DEBA767}"/>
                </a:ext>
              </a:extLst>
            </p:cNvPr>
            <p:cNvSpPr txBox="1"/>
            <p:nvPr/>
          </p:nvSpPr>
          <p:spPr>
            <a:xfrm>
              <a:off x="3556045" y="3493356"/>
              <a:ext cx="383981" cy="23549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dirty="0"/>
                <a:t>IL-4</a:t>
              </a:r>
            </a:p>
          </p:txBody>
        </p:sp>
        <p:sp>
          <p:nvSpPr>
            <p:cNvPr id="180" name="TextBox 211">
              <a:extLst>
                <a:ext uri="{FF2B5EF4-FFF2-40B4-BE49-F238E27FC236}">
                  <a16:creationId xmlns:a16="http://schemas.microsoft.com/office/drawing/2014/main" id="{AD820CC5-497A-4314-A1E5-886EACFF8D9F}"/>
                </a:ext>
              </a:extLst>
            </p:cNvPr>
            <p:cNvSpPr txBox="1"/>
            <p:nvPr/>
          </p:nvSpPr>
          <p:spPr>
            <a:xfrm>
              <a:off x="3846483" y="3493356"/>
              <a:ext cx="430886" cy="23549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dirty="0"/>
                <a:t>IL-13</a:t>
              </a:r>
            </a:p>
          </p:txBody>
        </p:sp>
      </p:grpSp>
      <p:grpSp>
        <p:nvGrpSpPr>
          <p:cNvPr id="132" name="Gruppo 131"/>
          <p:cNvGrpSpPr/>
          <p:nvPr/>
        </p:nvGrpSpPr>
        <p:grpSpPr>
          <a:xfrm>
            <a:off x="877559" y="2191895"/>
            <a:ext cx="1574092" cy="1527534"/>
            <a:chOff x="877559" y="2085464"/>
            <a:chExt cx="1574092" cy="1527534"/>
          </a:xfrm>
        </p:grpSpPr>
        <p:sp>
          <p:nvSpPr>
            <p:cNvPr id="182" name="Double Bracket 47">
              <a:extLst>
                <a:ext uri="{FF2B5EF4-FFF2-40B4-BE49-F238E27FC236}">
                  <a16:creationId xmlns:a16="http://schemas.microsoft.com/office/drawing/2014/main" id="{44E8AA71-5770-4A1B-8139-98C38A33228A}"/>
                </a:ext>
              </a:extLst>
            </p:cNvPr>
            <p:cNvSpPr/>
            <p:nvPr/>
          </p:nvSpPr>
          <p:spPr>
            <a:xfrm rot="5400000">
              <a:off x="900838" y="2062185"/>
              <a:ext cx="1527534" cy="1574092"/>
            </a:xfrm>
            <a:prstGeom prst="bracketPair">
              <a:avLst>
                <a:gd name="adj" fmla="val 10334"/>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GB" sz="1400" i="1" dirty="0">
                <a:solidFill>
                  <a:schemeClr val="accent1">
                    <a:lumMod val="75000"/>
                  </a:schemeClr>
                </a:solidFill>
                <a:latin typeface="Arial" panose="020B0604020202020204"/>
              </a:endParaRPr>
            </a:p>
          </p:txBody>
        </p:sp>
        <p:grpSp>
          <p:nvGrpSpPr>
            <p:cNvPr id="3" name="Group 2">
              <a:extLst>
                <a:ext uri="{FF2B5EF4-FFF2-40B4-BE49-F238E27FC236}">
                  <a16:creationId xmlns:a16="http://schemas.microsoft.com/office/drawing/2014/main" id="{172C018E-86F3-4CAD-AFC4-B17FFEF2FB83}"/>
                </a:ext>
              </a:extLst>
            </p:cNvPr>
            <p:cNvGrpSpPr/>
            <p:nvPr/>
          </p:nvGrpSpPr>
          <p:grpSpPr>
            <a:xfrm>
              <a:off x="925354" y="2151035"/>
              <a:ext cx="1480556" cy="1367033"/>
              <a:chOff x="7343775" y="1581639"/>
              <a:chExt cx="1480556" cy="1538011"/>
            </a:xfrm>
            <a:noFill/>
          </p:grpSpPr>
          <p:sp>
            <p:nvSpPr>
              <p:cNvPr id="141" name="Rectangle 140">
                <a:extLst>
                  <a:ext uri="{FF2B5EF4-FFF2-40B4-BE49-F238E27FC236}">
                    <a16:creationId xmlns:a16="http://schemas.microsoft.com/office/drawing/2014/main" id="{F055FD75-CEC5-4862-BE73-1E11A5099BA2}"/>
                  </a:ext>
                </a:extLst>
              </p:cNvPr>
              <p:cNvSpPr/>
              <p:nvPr/>
            </p:nvSpPr>
            <p:spPr>
              <a:xfrm>
                <a:off x="7343775" y="1581639"/>
                <a:ext cx="1454867" cy="15380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TextBox 141">
                <a:extLst>
                  <a:ext uri="{FF2B5EF4-FFF2-40B4-BE49-F238E27FC236}">
                    <a16:creationId xmlns:a16="http://schemas.microsoft.com/office/drawing/2014/main" id="{BB812E6E-54AA-46B3-882F-25C9DCCD39AA}"/>
                  </a:ext>
                </a:extLst>
              </p:cNvPr>
              <p:cNvSpPr txBox="1"/>
              <p:nvPr/>
            </p:nvSpPr>
            <p:spPr>
              <a:xfrm>
                <a:off x="7600174" y="1648465"/>
                <a:ext cx="955504" cy="173135"/>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i="1" dirty="0"/>
                  <a:t>TSLP, IL-25, IL-33</a:t>
                </a:r>
              </a:p>
            </p:txBody>
          </p:sp>
          <p:cxnSp>
            <p:nvCxnSpPr>
              <p:cNvPr id="144" name="Straight Arrow Connector 143">
                <a:extLst>
                  <a:ext uri="{FF2B5EF4-FFF2-40B4-BE49-F238E27FC236}">
                    <a16:creationId xmlns:a16="http://schemas.microsoft.com/office/drawing/2014/main" id="{7CA19EC5-D85E-4484-9D38-1B8D34402BF3}"/>
                  </a:ext>
                </a:extLst>
              </p:cNvPr>
              <p:cNvCxnSpPr>
                <a:cxnSpLocks/>
              </p:cNvCxnSpPr>
              <p:nvPr/>
            </p:nvCxnSpPr>
            <p:spPr>
              <a:xfrm>
                <a:off x="8077862" y="1881805"/>
                <a:ext cx="0" cy="246662"/>
              </a:xfrm>
              <a:prstGeom prst="straightConnector1">
                <a:avLst/>
              </a:prstGeom>
              <a:ln w="38100" cap="rnd">
                <a:gradFill flip="none" rotWithShape="1">
                  <a:gsLst>
                    <a:gs pos="0">
                      <a:schemeClr val="accent1">
                        <a:lumMod val="5000"/>
                        <a:lumOff val="95000"/>
                      </a:schemeClr>
                    </a:gs>
                    <a:gs pos="44400">
                      <a:schemeClr val="accent5"/>
                    </a:gs>
                    <a:gs pos="100000">
                      <a:schemeClr val="accent5">
                        <a:lumMod val="50000"/>
                      </a:schemeClr>
                    </a:gs>
                  </a:gsLst>
                  <a:lin ang="0" scaled="1"/>
                  <a:tileRect/>
                </a:gradFill>
                <a:round/>
                <a:tailEnd type="stealth"/>
              </a:ln>
            </p:spPr>
            <p:style>
              <a:lnRef idx="1">
                <a:schemeClr val="accent1"/>
              </a:lnRef>
              <a:fillRef idx="0">
                <a:schemeClr val="accent1"/>
              </a:fillRef>
              <a:effectRef idx="0">
                <a:schemeClr val="accent1"/>
              </a:effectRef>
              <a:fontRef idx="minor">
                <a:schemeClr val="tx1"/>
              </a:fontRef>
            </p:style>
          </p:cxnSp>
          <p:pic>
            <p:nvPicPr>
              <p:cNvPr id="145" name="Picture 144">
                <a:extLst>
                  <a:ext uri="{FF2B5EF4-FFF2-40B4-BE49-F238E27FC236}">
                    <a16:creationId xmlns:a16="http://schemas.microsoft.com/office/drawing/2014/main" id="{FE98A7E3-C202-4A15-9C0C-DAF9C299B75C}"/>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rot="2095955">
                <a:off x="7790493" y="2114722"/>
                <a:ext cx="574739" cy="574739"/>
              </a:xfrm>
              <a:prstGeom prst="rect">
                <a:avLst/>
              </a:prstGeom>
              <a:grpFill/>
            </p:spPr>
          </p:pic>
          <p:sp>
            <p:nvSpPr>
              <p:cNvPr id="146" name="TextBox 145">
                <a:extLst>
                  <a:ext uri="{FF2B5EF4-FFF2-40B4-BE49-F238E27FC236}">
                    <a16:creationId xmlns:a16="http://schemas.microsoft.com/office/drawing/2014/main" id="{2BA4FD4C-AEAC-4A7F-B82A-023663B1AC26}"/>
                  </a:ext>
                </a:extLst>
              </p:cNvPr>
              <p:cNvSpPr txBox="1"/>
              <p:nvPr/>
            </p:nvSpPr>
            <p:spPr>
              <a:xfrm>
                <a:off x="8364269" y="2262762"/>
                <a:ext cx="460062" cy="280479"/>
              </a:xfrm>
              <a:prstGeom prst="rect">
                <a:avLst/>
              </a:prstGeom>
              <a:grpFill/>
            </p:spPr>
            <p:txBody>
              <a:bodyPr wrap="square" lIns="0" tIns="0" rIns="0" bIns="0" rtlCol="0">
                <a:spAutoFit/>
              </a:bodyPr>
              <a:lstStyle/>
              <a:p>
                <a:pPr marL="0" marR="0" lvl="0" indent="0" defTabSz="457200" rtl="0" eaLnBrk="1" fontAlgn="auto" latinLnBrk="0" hangingPunct="1">
                  <a:lnSpc>
                    <a:spcPct val="80000"/>
                  </a:lnSpc>
                  <a:spcBef>
                    <a:spcPts val="0"/>
                  </a:spcBef>
                  <a:spcAft>
                    <a:spcPts val="0"/>
                  </a:spcAft>
                  <a:buClrTx/>
                  <a:buSzTx/>
                  <a:buFontTx/>
                  <a:buNone/>
                  <a:tabLst/>
                  <a:defRPr/>
                </a:pPr>
                <a:r>
                  <a:rPr lang="en-US" sz="1000" i="1" kern="0" dirty="0">
                    <a:solidFill>
                      <a:srgbClr val="605854"/>
                    </a:solidFill>
                    <a:latin typeface="+mj-lt"/>
                  </a:rPr>
                  <a:t>ILC2 </a:t>
                </a:r>
                <a:br>
                  <a:rPr lang="en-US" sz="1000" i="1" kern="0" dirty="0">
                    <a:solidFill>
                      <a:srgbClr val="605854"/>
                    </a:solidFill>
                    <a:latin typeface="+mj-lt"/>
                  </a:rPr>
                </a:br>
                <a:r>
                  <a:rPr lang="en-US" sz="1000" i="1" kern="0" dirty="0">
                    <a:solidFill>
                      <a:srgbClr val="605854"/>
                    </a:solidFill>
                    <a:latin typeface="+mj-lt"/>
                  </a:rPr>
                  <a:t>cells</a:t>
                </a:r>
                <a:r>
                  <a:rPr lang="en-US" sz="1000" i="1" kern="0" baseline="30000" dirty="0">
                    <a:solidFill>
                      <a:srgbClr val="605854"/>
                    </a:solidFill>
                    <a:latin typeface="+mj-lt"/>
                  </a:rPr>
                  <a:t>2,3</a:t>
                </a:r>
              </a:p>
            </p:txBody>
          </p:sp>
          <p:pic>
            <p:nvPicPr>
              <p:cNvPr id="147" name="Picture 10">
                <a:extLst>
                  <a:ext uri="{FF2B5EF4-FFF2-40B4-BE49-F238E27FC236}">
                    <a16:creationId xmlns:a16="http://schemas.microsoft.com/office/drawing/2014/main" id="{E29D3729-A1B0-461E-B67E-088CBAA863E9}"/>
                  </a:ext>
                </a:extLst>
              </p:cNvPr>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rot="12974205" flipH="1">
                <a:off x="8286330" y="2570097"/>
                <a:ext cx="164143" cy="244494"/>
              </a:xfrm>
              <a:prstGeom prst="rect">
                <a:avLst/>
              </a:prstGeom>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48" name="Picture 11">
                <a:extLst>
                  <a:ext uri="{FF2B5EF4-FFF2-40B4-BE49-F238E27FC236}">
                    <a16:creationId xmlns:a16="http://schemas.microsoft.com/office/drawing/2014/main" id="{28255B39-8AA8-4C6F-9295-62833E9259BE}"/>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7951346" y="2710372"/>
                <a:ext cx="281481" cy="248950"/>
              </a:xfrm>
              <a:prstGeom prst="rect">
                <a:avLst/>
              </a:prstGeom>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49" name="Picture 12">
                <a:extLst>
                  <a:ext uri="{FF2B5EF4-FFF2-40B4-BE49-F238E27FC236}">
                    <a16:creationId xmlns:a16="http://schemas.microsoft.com/office/drawing/2014/main" id="{606FCCC4-B2F5-4A99-951C-8956F9F5D01A}"/>
                  </a:ext>
                </a:extLst>
              </p:cNvPr>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rot="7985205">
                <a:off x="7697196" y="2573678"/>
                <a:ext cx="189623" cy="243052"/>
              </a:xfrm>
              <a:prstGeom prst="rect">
                <a:avLst/>
              </a:prstGeom>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06828190-33B8-4C46-9622-205D19F644C7}"/>
                </a:ext>
              </a:extLst>
            </p:cNvPr>
            <p:cNvSpPr txBox="1"/>
            <p:nvPr/>
          </p:nvSpPr>
          <p:spPr>
            <a:xfrm>
              <a:off x="1056764" y="3166605"/>
              <a:ext cx="273562" cy="15388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i="1"/>
                <a:t>IL-4</a:t>
              </a:r>
              <a:endParaRPr lang="en-US" i="1" dirty="0"/>
            </a:p>
          </p:txBody>
        </p:sp>
        <p:sp>
          <p:nvSpPr>
            <p:cNvPr id="183" name="TextBox 3">
              <a:extLst>
                <a:ext uri="{FF2B5EF4-FFF2-40B4-BE49-F238E27FC236}">
                  <a16:creationId xmlns:a16="http://schemas.microsoft.com/office/drawing/2014/main" id="{06828190-33B8-4C46-9622-205D19F644C7}"/>
                </a:ext>
              </a:extLst>
            </p:cNvPr>
            <p:cNvSpPr txBox="1"/>
            <p:nvPr/>
          </p:nvSpPr>
          <p:spPr>
            <a:xfrm>
              <a:off x="1523489" y="3376155"/>
              <a:ext cx="273562" cy="15388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i="1"/>
                <a:t>IL-13</a:t>
              </a:r>
              <a:endParaRPr lang="en-US" i="1" dirty="0"/>
            </a:p>
          </p:txBody>
        </p:sp>
        <p:sp>
          <p:nvSpPr>
            <p:cNvPr id="184" name="TextBox 3">
              <a:extLst>
                <a:ext uri="{FF2B5EF4-FFF2-40B4-BE49-F238E27FC236}">
                  <a16:creationId xmlns:a16="http://schemas.microsoft.com/office/drawing/2014/main" id="{06828190-33B8-4C46-9622-205D19F644C7}"/>
                </a:ext>
              </a:extLst>
            </p:cNvPr>
            <p:cNvSpPr txBox="1"/>
            <p:nvPr/>
          </p:nvSpPr>
          <p:spPr>
            <a:xfrm>
              <a:off x="1996564" y="3179305"/>
              <a:ext cx="273562" cy="15388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i="1"/>
                <a:t>IL-5</a:t>
              </a:r>
              <a:endParaRPr lang="en-US" i="1" dirty="0"/>
            </a:p>
          </p:txBody>
        </p:sp>
      </p:grpSp>
      <p:cxnSp>
        <p:nvCxnSpPr>
          <p:cNvPr id="134" name="Connettore 1 133"/>
          <p:cNvCxnSpPr/>
          <p:nvPr/>
        </p:nvCxnSpPr>
        <p:spPr>
          <a:xfrm>
            <a:off x="6372225" y="2459106"/>
            <a:ext cx="1571625" cy="0"/>
          </a:xfrm>
          <a:prstGeom prst="line">
            <a:avLst/>
          </a:prstGeom>
          <a:noFill/>
          <a:ln w="25400" cap="flat" cmpd="sng" algn="ctr">
            <a:solidFill>
              <a:schemeClr val="bg2"/>
            </a:solidFill>
            <a:prstDash val="solid"/>
            <a:miter lim="800000"/>
          </a:ln>
          <a:effectLst/>
        </p:spPr>
      </p:cxnSp>
      <p:sp>
        <p:nvSpPr>
          <p:cNvPr id="136" name="Figura a mano libera 135"/>
          <p:cNvSpPr/>
          <p:nvPr/>
        </p:nvSpPr>
        <p:spPr>
          <a:xfrm>
            <a:off x="7429500" y="2230506"/>
            <a:ext cx="2486025" cy="200025"/>
          </a:xfrm>
          <a:custGeom>
            <a:avLst/>
            <a:gdLst>
              <a:gd name="connsiteX0" fmla="*/ 0 w 2486025"/>
              <a:gd name="connsiteY0" fmla="*/ 0 h 200025"/>
              <a:gd name="connsiteX1" fmla="*/ 2486025 w 2486025"/>
              <a:gd name="connsiteY1" fmla="*/ 0 h 200025"/>
              <a:gd name="connsiteX2" fmla="*/ 2486025 w 2486025"/>
              <a:gd name="connsiteY2" fmla="*/ 200025 h 200025"/>
            </a:gdLst>
            <a:ahLst/>
            <a:cxnLst>
              <a:cxn ang="0">
                <a:pos x="connsiteX0" y="connsiteY0"/>
              </a:cxn>
              <a:cxn ang="0">
                <a:pos x="connsiteX1" y="connsiteY1"/>
              </a:cxn>
              <a:cxn ang="0">
                <a:pos x="connsiteX2" y="connsiteY2"/>
              </a:cxn>
            </a:cxnLst>
            <a:rect l="l" t="t" r="r" b="b"/>
            <a:pathLst>
              <a:path w="2486025" h="200025">
                <a:moveTo>
                  <a:pt x="0" y="0"/>
                </a:moveTo>
                <a:lnTo>
                  <a:pt x="2486025" y="0"/>
                </a:lnTo>
                <a:lnTo>
                  <a:pt x="2486025" y="200025"/>
                </a:lnTo>
              </a:path>
            </a:pathLst>
          </a:custGeom>
          <a:noFill/>
          <a:ln w="25400" cap="flat" cmpd="sng" algn="ctr">
            <a:solidFill>
              <a:schemeClr val="bg2"/>
            </a:solidFill>
            <a:prstDash val="solid"/>
            <a:miter lim="800000"/>
          </a:ln>
          <a:effectLst/>
        </p:spPr>
        <p:txBody>
          <a:bodyPr rtlCol="0" anchor="ctr"/>
          <a:lstStyle/>
          <a:p>
            <a:pPr algn="ctr"/>
            <a:endParaRPr lang="it-IT"/>
          </a:p>
        </p:txBody>
      </p:sp>
      <p:sp>
        <p:nvSpPr>
          <p:cNvPr id="193" name="Rounded Rectangle 54">
            <a:extLst>
              <a:ext uri="{FF2B5EF4-FFF2-40B4-BE49-F238E27FC236}">
                <a16:creationId xmlns:a16="http://schemas.microsoft.com/office/drawing/2014/main" id="{9E8FF220-90EB-41F8-8160-CC635FCBCC84}"/>
              </a:ext>
            </a:extLst>
          </p:cNvPr>
          <p:cNvSpPr/>
          <p:nvPr/>
        </p:nvSpPr>
        <p:spPr>
          <a:xfrm>
            <a:off x="6358918" y="1157078"/>
            <a:ext cx="1617981" cy="276998"/>
          </a:xfrm>
          <a:prstGeom prst="roundRect">
            <a:avLst>
              <a:gd name="adj" fmla="val 50000"/>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GB" sz="1400" b="1" dirty="0">
                <a:solidFill>
                  <a:srgbClr val="FFFFFF"/>
                </a:solidFill>
              </a:rPr>
              <a:t>T</a:t>
            </a:r>
            <a:r>
              <a:rPr lang="en-GB" sz="1400" b="1" baseline="-25000" dirty="0">
                <a:solidFill>
                  <a:srgbClr val="FFFFFF"/>
                </a:solidFill>
              </a:rPr>
              <a:t>H</a:t>
            </a:r>
            <a:r>
              <a:rPr lang="en-GB" sz="1400" b="1" dirty="0">
                <a:solidFill>
                  <a:srgbClr val="FFFFFF"/>
                </a:solidFill>
              </a:rPr>
              <a:t>2 ACTIVATION</a:t>
            </a:r>
            <a:r>
              <a:rPr lang="en-GB" sz="1400" b="1" baseline="30000" dirty="0">
                <a:solidFill>
                  <a:srgbClr val="FFFFFF"/>
                </a:solidFill>
              </a:rPr>
              <a:t>1</a:t>
            </a:r>
          </a:p>
        </p:txBody>
      </p:sp>
      <p:sp>
        <p:nvSpPr>
          <p:cNvPr id="194" name="Oval 47">
            <a:extLst>
              <a:ext uri="{FF2B5EF4-FFF2-40B4-BE49-F238E27FC236}">
                <a16:creationId xmlns:a16="http://schemas.microsoft.com/office/drawing/2014/main" id="{85861822-889D-4EC6-BF8E-73CD1920A163}"/>
              </a:ext>
            </a:extLst>
          </p:cNvPr>
          <p:cNvSpPr/>
          <p:nvPr/>
        </p:nvSpPr>
        <p:spPr>
          <a:xfrm>
            <a:off x="4848261" y="5146187"/>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5" name="Oval 47">
            <a:extLst>
              <a:ext uri="{FF2B5EF4-FFF2-40B4-BE49-F238E27FC236}">
                <a16:creationId xmlns:a16="http://schemas.microsoft.com/office/drawing/2014/main" id="{85861822-889D-4EC6-BF8E-73CD1920A163}"/>
              </a:ext>
            </a:extLst>
          </p:cNvPr>
          <p:cNvSpPr/>
          <p:nvPr/>
        </p:nvSpPr>
        <p:spPr>
          <a:xfrm>
            <a:off x="4986374" y="5169999"/>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6" name="Oval 47">
            <a:extLst>
              <a:ext uri="{FF2B5EF4-FFF2-40B4-BE49-F238E27FC236}">
                <a16:creationId xmlns:a16="http://schemas.microsoft.com/office/drawing/2014/main" id="{85861822-889D-4EC6-BF8E-73CD1920A163}"/>
              </a:ext>
            </a:extLst>
          </p:cNvPr>
          <p:cNvSpPr/>
          <p:nvPr/>
        </p:nvSpPr>
        <p:spPr>
          <a:xfrm>
            <a:off x="4910174" y="5270014"/>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7" name="Oval 47">
            <a:extLst>
              <a:ext uri="{FF2B5EF4-FFF2-40B4-BE49-F238E27FC236}">
                <a16:creationId xmlns:a16="http://schemas.microsoft.com/office/drawing/2014/main" id="{85861822-889D-4EC6-BF8E-73CD1920A163}"/>
              </a:ext>
            </a:extLst>
          </p:cNvPr>
          <p:cNvSpPr/>
          <p:nvPr/>
        </p:nvSpPr>
        <p:spPr>
          <a:xfrm>
            <a:off x="4891124" y="5400983"/>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8" name="Oval 47">
            <a:extLst>
              <a:ext uri="{FF2B5EF4-FFF2-40B4-BE49-F238E27FC236}">
                <a16:creationId xmlns:a16="http://schemas.microsoft.com/office/drawing/2014/main" id="{85861822-889D-4EC6-BF8E-73CD1920A163}"/>
              </a:ext>
            </a:extLst>
          </p:cNvPr>
          <p:cNvSpPr/>
          <p:nvPr/>
        </p:nvSpPr>
        <p:spPr>
          <a:xfrm>
            <a:off x="4993518" y="5255726"/>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9" name="Oval 47">
            <a:extLst>
              <a:ext uri="{FF2B5EF4-FFF2-40B4-BE49-F238E27FC236}">
                <a16:creationId xmlns:a16="http://schemas.microsoft.com/office/drawing/2014/main" id="{85861822-889D-4EC6-BF8E-73CD1920A163}"/>
              </a:ext>
            </a:extLst>
          </p:cNvPr>
          <p:cNvSpPr/>
          <p:nvPr/>
        </p:nvSpPr>
        <p:spPr>
          <a:xfrm>
            <a:off x="5010187" y="5341451"/>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0" name="Oval 47">
            <a:extLst>
              <a:ext uri="{FF2B5EF4-FFF2-40B4-BE49-F238E27FC236}">
                <a16:creationId xmlns:a16="http://schemas.microsoft.com/office/drawing/2014/main" id="{85861822-889D-4EC6-BF8E-73CD1920A163}"/>
              </a:ext>
            </a:extLst>
          </p:cNvPr>
          <p:cNvSpPr/>
          <p:nvPr/>
        </p:nvSpPr>
        <p:spPr>
          <a:xfrm>
            <a:off x="5098293" y="5308114"/>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pSp>
        <p:nvGrpSpPr>
          <p:cNvPr id="65" name="Group 64">
            <a:extLst>
              <a:ext uri="{FF2B5EF4-FFF2-40B4-BE49-F238E27FC236}">
                <a16:creationId xmlns:a16="http://schemas.microsoft.com/office/drawing/2014/main" id="{EFB3A32A-6BB0-47F6-A529-301A4AA9A5FC}"/>
              </a:ext>
            </a:extLst>
          </p:cNvPr>
          <p:cNvGrpSpPr/>
          <p:nvPr/>
        </p:nvGrpSpPr>
        <p:grpSpPr>
          <a:xfrm>
            <a:off x="9308828" y="5318527"/>
            <a:ext cx="1520870" cy="334935"/>
            <a:chOff x="9239763" y="5512899"/>
            <a:chExt cx="1520870" cy="334935"/>
          </a:xfrm>
        </p:grpSpPr>
        <p:sp>
          <p:nvSpPr>
            <p:cNvPr id="130" name="TextBox 129">
              <a:extLst>
                <a:ext uri="{FF2B5EF4-FFF2-40B4-BE49-F238E27FC236}">
                  <a16:creationId xmlns:a16="http://schemas.microsoft.com/office/drawing/2014/main" id="{AFBF5F41-B938-4220-AFEC-0F8C5C82BCF9}"/>
                </a:ext>
              </a:extLst>
            </p:cNvPr>
            <p:cNvSpPr txBox="1"/>
            <p:nvPr/>
          </p:nvSpPr>
          <p:spPr>
            <a:xfrm>
              <a:off x="9645613" y="5598535"/>
              <a:ext cx="1115020" cy="249299"/>
            </a:xfrm>
            <a:prstGeom prst="rect">
              <a:avLst/>
            </a:prstGeom>
            <a:noFill/>
          </p:spPr>
          <p:txBody>
            <a:bodyPr wrap="square" lIns="0" tIns="0" rIns="0" bIns="0" rtlCol="0">
              <a:spAutoFit/>
            </a:bodyPr>
            <a:lstStyle/>
            <a:p>
              <a:pPr marL="0" marR="0" lvl="0" indent="0" defTabSz="457200" rtl="0" eaLnBrk="1" fontAlgn="auto" latinLnBrk="0" hangingPunct="1">
                <a:lnSpc>
                  <a:spcPct val="8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Inflammatory mediators</a:t>
              </a:r>
            </a:p>
          </p:txBody>
        </p:sp>
        <p:grpSp>
          <p:nvGrpSpPr>
            <p:cNvPr id="24" name="Group 23">
              <a:extLst>
                <a:ext uri="{FF2B5EF4-FFF2-40B4-BE49-F238E27FC236}">
                  <a16:creationId xmlns:a16="http://schemas.microsoft.com/office/drawing/2014/main" id="{705CB758-3040-4B16-8F44-8C0DB30F4443}"/>
                </a:ext>
              </a:extLst>
            </p:cNvPr>
            <p:cNvGrpSpPr/>
            <p:nvPr/>
          </p:nvGrpSpPr>
          <p:grpSpPr>
            <a:xfrm>
              <a:off x="9239763" y="5512899"/>
              <a:ext cx="316346" cy="319976"/>
              <a:chOff x="9239763" y="5512899"/>
              <a:chExt cx="316346" cy="319976"/>
            </a:xfrm>
          </p:grpSpPr>
          <p:sp>
            <p:nvSpPr>
              <p:cNvPr id="201" name="Oval 47">
                <a:extLst>
                  <a:ext uri="{FF2B5EF4-FFF2-40B4-BE49-F238E27FC236}">
                    <a16:creationId xmlns:a16="http://schemas.microsoft.com/office/drawing/2014/main" id="{85861822-889D-4EC6-BF8E-73CD1920A163}"/>
                  </a:ext>
                </a:extLst>
              </p:cNvPr>
              <p:cNvSpPr/>
              <p:nvPr/>
            </p:nvSpPr>
            <p:spPr>
              <a:xfrm>
                <a:off x="9239763" y="5512899"/>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2" name="Oval 47">
                <a:extLst>
                  <a:ext uri="{FF2B5EF4-FFF2-40B4-BE49-F238E27FC236}">
                    <a16:creationId xmlns:a16="http://schemas.microsoft.com/office/drawing/2014/main" id="{85861822-889D-4EC6-BF8E-73CD1920A163}"/>
                  </a:ext>
                </a:extLst>
              </p:cNvPr>
              <p:cNvSpPr/>
              <p:nvPr/>
            </p:nvSpPr>
            <p:spPr>
              <a:xfrm>
                <a:off x="9382638" y="5534330"/>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3" name="Oval 47">
                <a:extLst>
                  <a:ext uri="{FF2B5EF4-FFF2-40B4-BE49-F238E27FC236}">
                    <a16:creationId xmlns:a16="http://schemas.microsoft.com/office/drawing/2014/main" id="{85861822-889D-4EC6-BF8E-73CD1920A163}"/>
                  </a:ext>
                </a:extLst>
              </p:cNvPr>
              <p:cNvSpPr/>
              <p:nvPr/>
            </p:nvSpPr>
            <p:spPr>
              <a:xfrm>
                <a:off x="9394545" y="5629581"/>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4" name="Oval 47">
                <a:extLst>
                  <a:ext uri="{FF2B5EF4-FFF2-40B4-BE49-F238E27FC236}">
                    <a16:creationId xmlns:a16="http://schemas.microsoft.com/office/drawing/2014/main" id="{85861822-889D-4EC6-BF8E-73CD1920A163}"/>
                  </a:ext>
                </a:extLst>
              </p:cNvPr>
              <p:cNvSpPr/>
              <p:nvPr/>
            </p:nvSpPr>
            <p:spPr>
              <a:xfrm>
                <a:off x="9306439" y="5648631"/>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5" name="Oval 47">
                <a:extLst>
                  <a:ext uri="{FF2B5EF4-FFF2-40B4-BE49-F238E27FC236}">
                    <a16:creationId xmlns:a16="http://schemas.microsoft.com/office/drawing/2014/main" id="{85861822-889D-4EC6-BF8E-73CD1920A163}"/>
                  </a:ext>
                </a:extLst>
              </p:cNvPr>
              <p:cNvSpPr/>
              <p:nvPr/>
            </p:nvSpPr>
            <p:spPr>
              <a:xfrm>
                <a:off x="9289770" y="5784362"/>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6" name="Oval 47">
                <a:extLst>
                  <a:ext uri="{FF2B5EF4-FFF2-40B4-BE49-F238E27FC236}">
                    <a16:creationId xmlns:a16="http://schemas.microsoft.com/office/drawing/2014/main" id="{85861822-889D-4EC6-BF8E-73CD1920A163}"/>
                  </a:ext>
                </a:extLst>
              </p:cNvPr>
              <p:cNvSpPr/>
              <p:nvPr/>
            </p:nvSpPr>
            <p:spPr>
              <a:xfrm>
                <a:off x="9411213" y="5717687"/>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7" name="Oval 47">
                <a:extLst>
                  <a:ext uri="{FF2B5EF4-FFF2-40B4-BE49-F238E27FC236}">
                    <a16:creationId xmlns:a16="http://schemas.microsoft.com/office/drawing/2014/main" id="{85861822-889D-4EC6-BF8E-73CD1920A163}"/>
                  </a:ext>
                </a:extLst>
              </p:cNvPr>
              <p:cNvSpPr/>
              <p:nvPr/>
            </p:nvSpPr>
            <p:spPr>
              <a:xfrm>
                <a:off x="9506463" y="5689112"/>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7344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3"/>
                                        </p:tgtEl>
                                        <p:attrNameLst>
                                          <p:attrName>style.visibility</p:attrName>
                                        </p:attrNameLst>
                                      </p:cBhvr>
                                      <p:to>
                                        <p:strVal val="visible"/>
                                      </p:to>
                                    </p:set>
                                    <p:animEffect transition="in" filter="fade">
                                      <p:cBhvr>
                                        <p:cTn id="18" dur="500"/>
                                        <p:tgtEl>
                                          <p:spTgt spid="193"/>
                                        </p:tgtEl>
                                      </p:cBhvr>
                                    </p:animEffect>
                                  </p:childTnLst>
                                </p:cTn>
                              </p:par>
                              <p:par>
                                <p:cTn id="19" presetID="10"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par>
                                <p:cTn id="27" presetID="10" presetClass="entr" presetSubtype="0"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fade">
                                      <p:cBhvr>
                                        <p:cTn id="29" dur="500"/>
                                        <p:tgtEl>
                                          <p:spTgt spid="1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8"/>
                                        </p:tgtEl>
                                        <p:attrNameLst>
                                          <p:attrName>style.visibility</p:attrName>
                                        </p:attrNameLst>
                                      </p:cBhvr>
                                      <p:to>
                                        <p:strVal val="visible"/>
                                      </p:to>
                                    </p:set>
                                    <p:animEffect transition="in" filter="fade">
                                      <p:cBhvr>
                                        <p:cTn id="40" dur="500"/>
                                        <p:tgtEl>
                                          <p:spTgt spid="1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500"/>
                                        <p:tgtEl>
                                          <p:spTgt spid="186"/>
                                        </p:tgtEl>
                                      </p:cBhvr>
                                    </p:animEffect>
                                  </p:childTnLst>
                                </p:cTn>
                              </p:par>
                              <p:par>
                                <p:cTn id="44" presetID="10" presetClass="entr" presetSubtype="0" fill="hold" nodeType="withEffect">
                                  <p:stCondLst>
                                    <p:cond delay="0"/>
                                  </p:stCondLst>
                                  <p:childTnLst>
                                    <p:set>
                                      <p:cBhvr>
                                        <p:cTn id="45" dur="1" fill="hold">
                                          <p:stCondLst>
                                            <p:cond delay="0"/>
                                          </p:stCondLst>
                                        </p:cTn>
                                        <p:tgtEl>
                                          <p:spTgt spid="137"/>
                                        </p:tgtEl>
                                        <p:attrNameLst>
                                          <p:attrName>style.visibility</p:attrName>
                                        </p:attrNameLst>
                                      </p:cBhvr>
                                      <p:to>
                                        <p:strVal val="visible"/>
                                      </p:to>
                                    </p:set>
                                    <p:animEffect transition="in" filter="fade">
                                      <p:cBhvr>
                                        <p:cTn id="46" dur="500"/>
                                        <p:tgtEl>
                                          <p:spTgt spid="1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Effect transition="in" filter="fade">
                                      <p:cBhvr>
                                        <p:cTn id="49" dur="500"/>
                                        <p:tgtEl>
                                          <p:spTgt spid="1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fade">
                                      <p:cBhvr>
                                        <p:cTn id="52" dur="500"/>
                                        <p:tgtEl>
                                          <p:spTgt spid="155"/>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nodePh="1">
                                  <p:stCondLst>
                                    <p:cond delay="0"/>
                                  </p:stCondLst>
                                  <p:endCondLst>
                                    <p:cond evt="begin" delay="0">
                                      <p:tn val="59"/>
                                    </p:cond>
                                  </p:endCondLst>
                                  <p:childTnLst>
                                    <p:set>
                                      <p:cBhvr>
                                        <p:cTn id="60" dur="1" fill="hold">
                                          <p:stCondLst>
                                            <p:cond delay="0"/>
                                          </p:stCondLst>
                                        </p:cTn>
                                        <p:tgtEl>
                                          <p:spTgt spid="116"/>
                                        </p:tgtEl>
                                        <p:attrNameLst>
                                          <p:attrName>style.visibility</p:attrName>
                                        </p:attrNameLst>
                                      </p:cBhvr>
                                      <p:to>
                                        <p:strVal val="visible"/>
                                      </p:to>
                                    </p:set>
                                    <p:animEffect transition="in" filter="fade">
                                      <p:cBhvr>
                                        <p:cTn id="61" dur="500"/>
                                        <p:tgtEl>
                                          <p:spTgt spid="116"/>
                                        </p:tgtEl>
                                      </p:cBhvr>
                                    </p:animEffect>
                                  </p:childTnLst>
                                </p:cTn>
                              </p:par>
                              <p:par>
                                <p:cTn id="62" presetID="10" presetClass="entr" presetSubtype="0" fill="hold" nodeType="with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fade">
                                      <p:cBhvr>
                                        <p:cTn id="64" dur="500"/>
                                        <p:tgtEl>
                                          <p:spTgt spid="117"/>
                                        </p:tgtEl>
                                      </p:cBhvr>
                                    </p:animEffect>
                                  </p:childTnLst>
                                </p:cTn>
                              </p:par>
                              <p:par>
                                <p:cTn id="65" presetID="10" presetClass="entr" presetSubtype="0"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fade">
                                      <p:cBhvr>
                                        <p:cTn id="67" dur="500"/>
                                        <p:tgtEl>
                                          <p:spTgt spid="118"/>
                                        </p:tgtEl>
                                      </p:cBhvr>
                                    </p:animEffect>
                                  </p:childTnLst>
                                </p:cTn>
                              </p:par>
                              <p:par>
                                <p:cTn id="68" presetID="10" presetClass="entr" presetSubtype="0" fill="hold" nodeType="with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500"/>
                                        <p:tgtEl>
                                          <p:spTgt spid="119"/>
                                        </p:tgtEl>
                                      </p:cBhvr>
                                    </p:animEffect>
                                  </p:childTnLst>
                                </p:cTn>
                              </p:par>
                              <p:par>
                                <p:cTn id="71" presetID="10" presetClass="entr" presetSubtype="0" fill="hold" nodeType="withEffect">
                                  <p:stCondLst>
                                    <p:cond delay="0"/>
                                  </p:stCondLst>
                                  <p:childTnLst>
                                    <p:set>
                                      <p:cBhvr>
                                        <p:cTn id="72" dur="1" fill="hold">
                                          <p:stCondLst>
                                            <p:cond delay="0"/>
                                          </p:stCondLst>
                                        </p:cTn>
                                        <p:tgtEl>
                                          <p:spTgt spid="120"/>
                                        </p:tgtEl>
                                        <p:attrNameLst>
                                          <p:attrName>style.visibility</p:attrName>
                                        </p:attrNameLst>
                                      </p:cBhvr>
                                      <p:to>
                                        <p:strVal val="visible"/>
                                      </p:to>
                                    </p:set>
                                    <p:animEffect transition="in" filter="fade">
                                      <p:cBhvr>
                                        <p:cTn id="73" dur="500"/>
                                        <p:tgtEl>
                                          <p:spTgt spid="120"/>
                                        </p:tgtEl>
                                      </p:cBhvr>
                                    </p:animEffect>
                                  </p:childTnLst>
                                </p:cTn>
                              </p:par>
                              <p:par>
                                <p:cTn id="74" presetID="10" presetClass="entr" presetSubtype="0" fill="hold" nodeType="withEffect">
                                  <p:stCondLst>
                                    <p:cond delay="0"/>
                                  </p:stCondLst>
                                  <p:childTnLst>
                                    <p:set>
                                      <p:cBhvr>
                                        <p:cTn id="75" dur="1" fill="hold">
                                          <p:stCondLst>
                                            <p:cond delay="0"/>
                                          </p:stCondLst>
                                        </p:cTn>
                                        <p:tgtEl>
                                          <p:spTgt spid="121"/>
                                        </p:tgtEl>
                                        <p:attrNameLst>
                                          <p:attrName>style.visibility</p:attrName>
                                        </p:attrNameLst>
                                      </p:cBhvr>
                                      <p:to>
                                        <p:strVal val="visible"/>
                                      </p:to>
                                    </p:set>
                                    <p:animEffect transition="in" filter="fade">
                                      <p:cBhvr>
                                        <p:cTn id="76" dur="500"/>
                                        <p:tgtEl>
                                          <p:spTgt spid="1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500"/>
                                        <p:tgtEl>
                                          <p:spTgt spid="122"/>
                                        </p:tgtEl>
                                      </p:cBhvr>
                                    </p:animEffect>
                                  </p:childTnLst>
                                </p:cTn>
                              </p:par>
                              <p:par>
                                <p:cTn id="80" presetID="10" presetClass="entr" presetSubtype="0" fill="hold" nodeType="withEffect">
                                  <p:stCondLst>
                                    <p:cond delay="0"/>
                                  </p:stCondLst>
                                  <p:childTnLst>
                                    <p:set>
                                      <p:cBhvr>
                                        <p:cTn id="81" dur="1" fill="hold">
                                          <p:stCondLst>
                                            <p:cond delay="0"/>
                                          </p:stCondLst>
                                        </p:cTn>
                                        <p:tgtEl>
                                          <p:spTgt spid="123"/>
                                        </p:tgtEl>
                                        <p:attrNameLst>
                                          <p:attrName>style.visibility</p:attrName>
                                        </p:attrNameLst>
                                      </p:cBhvr>
                                      <p:to>
                                        <p:strVal val="visible"/>
                                      </p:to>
                                    </p:set>
                                    <p:animEffect transition="in" filter="fade">
                                      <p:cBhvr>
                                        <p:cTn id="82" dur="500"/>
                                        <p:tgtEl>
                                          <p:spTgt spid="123"/>
                                        </p:tgtEl>
                                      </p:cBhvr>
                                    </p:animEffect>
                                  </p:childTnLst>
                                </p:cTn>
                              </p:par>
                              <p:par>
                                <p:cTn id="83" presetID="10" presetClass="entr" presetSubtype="0" fill="hold" nodeType="with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fade">
                                      <p:cBhvr>
                                        <p:cTn id="85" dur="500"/>
                                        <p:tgtEl>
                                          <p:spTgt spid="124"/>
                                        </p:tgtEl>
                                      </p:cBhvr>
                                    </p:animEffect>
                                  </p:childTnLst>
                                </p:cTn>
                              </p:par>
                              <p:par>
                                <p:cTn id="86" presetID="10" presetClass="entr" presetSubtype="0" fill="hold"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500"/>
                                        <p:tgtEl>
                                          <p:spTgt spid="12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fade">
                                      <p:cBhvr>
                                        <p:cTn id="91" dur="500"/>
                                        <p:tgtEl>
                                          <p:spTgt spid="126"/>
                                        </p:tgtEl>
                                      </p:cBhvr>
                                    </p:animEffect>
                                  </p:childTnLst>
                                </p:cTn>
                              </p:par>
                              <p:par>
                                <p:cTn id="92" presetID="10" presetClass="entr" presetSubtype="0" fill="hold" nodeType="with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fade">
                                      <p:cBhvr>
                                        <p:cTn id="94" dur="500"/>
                                        <p:tgtEl>
                                          <p:spTgt spid="127"/>
                                        </p:tgtEl>
                                      </p:cBhvr>
                                    </p:animEffect>
                                  </p:childTnLst>
                                </p:cTn>
                              </p:par>
                              <p:par>
                                <p:cTn id="95" presetID="10" presetClass="entr" presetSubtype="0" fill="hold" nodeType="withEffect">
                                  <p:stCondLst>
                                    <p:cond delay="0"/>
                                  </p:stCondLst>
                                  <p:childTnLst>
                                    <p:set>
                                      <p:cBhvr>
                                        <p:cTn id="96" dur="1" fill="hold">
                                          <p:stCondLst>
                                            <p:cond delay="0"/>
                                          </p:stCondLst>
                                        </p:cTn>
                                        <p:tgtEl>
                                          <p:spTgt spid="128"/>
                                        </p:tgtEl>
                                        <p:attrNameLst>
                                          <p:attrName>style.visibility</p:attrName>
                                        </p:attrNameLst>
                                      </p:cBhvr>
                                      <p:to>
                                        <p:strVal val="visible"/>
                                      </p:to>
                                    </p:set>
                                    <p:animEffect transition="in" filter="fade">
                                      <p:cBhvr>
                                        <p:cTn id="97" dur="500"/>
                                        <p:tgtEl>
                                          <p:spTgt spid="12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1"/>
                                        </p:tgtEl>
                                        <p:attrNameLst>
                                          <p:attrName>style.visibility</p:attrName>
                                        </p:attrNameLst>
                                      </p:cBhvr>
                                      <p:to>
                                        <p:strVal val="visible"/>
                                      </p:to>
                                    </p:set>
                                    <p:animEffect transition="in" filter="fade">
                                      <p:cBhvr>
                                        <p:cTn id="100" dur="500"/>
                                        <p:tgtEl>
                                          <p:spTgt spid="13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4"/>
                                        </p:tgtEl>
                                        <p:attrNameLst>
                                          <p:attrName>style.visibility</p:attrName>
                                        </p:attrNameLst>
                                      </p:cBhvr>
                                      <p:to>
                                        <p:strVal val="visible"/>
                                      </p:to>
                                    </p:set>
                                    <p:animEffect transition="in" filter="fade">
                                      <p:cBhvr>
                                        <p:cTn id="103" dur="500"/>
                                        <p:tgtEl>
                                          <p:spTgt spid="114"/>
                                        </p:tgtEl>
                                      </p:cBhvr>
                                    </p:animEffect>
                                  </p:childTnLst>
                                </p:cTn>
                              </p:par>
                              <p:par>
                                <p:cTn id="104" presetID="10" presetClass="entr" presetSubtype="0" fill="hold" nodeType="withEffect">
                                  <p:stCondLst>
                                    <p:cond delay="0"/>
                                  </p:stCondLst>
                                  <p:childTnLst>
                                    <p:set>
                                      <p:cBhvr>
                                        <p:cTn id="105" dur="1" fill="hold">
                                          <p:stCondLst>
                                            <p:cond delay="0"/>
                                          </p:stCondLst>
                                        </p:cTn>
                                        <p:tgtEl>
                                          <p:spTgt spid="151"/>
                                        </p:tgtEl>
                                        <p:attrNameLst>
                                          <p:attrName>style.visibility</p:attrName>
                                        </p:attrNameLst>
                                      </p:cBhvr>
                                      <p:to>
                                        <p:strVal val="visible"/>
                                      </p:to>
                                    </p:set>
                                    <p:animEffect transition="in" filter="fade">
                                      <p:cBhvr>
                                        <p:cTn id="106" dur="500"/>
                                        <p:tgtEl>
                                          <p:spTgt spid="15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94"/>
                                        </p:tgtEl>
                                        <p:attrNameLst>
                                          <p:attrName>style.visibility</p:attrName>
                                        </p:attrNameLst>
                                      </p:cBhvr>
                                      <p:to>
                                        <p:strVal val="visible"/>
                                      </p:to>
                                    </p:set>
                                    <p:animEffect transition="in" filter="fade">
                                      <p:cBhvr>
                                        <p:cTn id="109" dur="500"/>
                                        <p:tgtEl>
                                          <p:spTgt spid="19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5"/>
                                        </p:tgtEl>
                                        <p:attrNameLst>
                                          <p:attrName>style.visibility</p:attrName>
                                        </p:attrNameLst>
                                      </p:cBhvr>
                                      <p:to>
                                        <p:strVal val="visible"/>
                                      </p:to>
                                    </p:set>
                                    <p:animEffect transition="in" filter="fade">
                                      <p:cBhvr>
                                        <p:cTn id="112" dur="500"/>
                                        <p:tgtEl>
                                          <p:spTgt spid="19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96"/>
                                        </p:tgtEl>
                                        <p:attrNameLst>
                                          <p:attrName>style.visibility</p:attrName>
                                        </p:attrNameLst>
                                      </p:cBhvr>
                                      <p:to>
                                        <p:strVal val="visible"/>
                                      </p:to>
                                    </p:set>
                                    <p:animEffect transition="in" filter="fade">
                                      <p:cBhvr>
                                        <p:cTn id="115" dur="500"/>
                                        <p:tgtEl>
                                          <p:spTgt spid="19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97"/>
                                        </p:tgtEl>
                                        <p:attrNameLst>
                                          <p:attrName>style.visibility</p:attrName>
                                        </p:attrNameLst>
                                      </p:cBhvr>
                                      <p:to>
                                        <p:strVal val="visible"/>
                                      </p:to>
                                    </p:set>
                                    <p:animEffect transition="in" filter="fade">
                                      <p:cBhvr>
                                        <p:cTn id="118" dur="500"/>
                                        <p:tgtEl>
                                          <p:spTgt spid="19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98"/>
                                        </p:tgtEl>
                                        <p:attrNameLst>
                                          <p:attrName>style.visibility</p:attrName>
                                        </p:attrNameLst>
                                      </p:cBhvr>
                                      <p:to>
                                        <p:strVal val="visible"/>
                                      </p:to>
                                    </p:set>
                                    <p:animEffect transition="in" filter="fade">
                                      <p:cBhvr>
                                        <p:cTn id="121" dur="500"/>
                                        <p:tgtEl>
                                          <p:spTgt spid="19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99"/>
                                        </p:tgtEl>
                                        <p:attrNameLst>
                                          <p:attrName>style.visibility</p:attrName>
                                        </p:attrNameLst>
                                      </p:cBhvr>
                                      <p:to>
                                        <p:strVal val="visible"/>
                                      </p:to>
                                    </p:set>
                                    <p:animEffect transition="in" filter="fade">
                                      <p:cBhvr>
                                        <p:cTn id="124" dur="500"/>
                                        <p:tgtEl>
                                          <p:spTgt spid="19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00"/>
                                        </p:tgtEl>
                                        <p:attrNameLst>
                                          <p:attrName>style.visibility</p:attrName>
                                        </p:attrNameLst>
                                      </p:cBhvr>
                                      <p:to>
                                        <p:strVal val="visible"/>
                                      </p:to>
                                    </p:set>
                                    <p:animEffect transition="in" filter="fade">
                                      <p:cBhvr>
                                        <p:cTn id="127" dur="500"/>
                                        <p:tgtEl>
                                          <p:spTgt spid="200"/>
                                        </p:tgtEl>
                                      </p:cBhvr>
                                    </p:animEffect>
                                  </p:childTnLst>
                                </p:cTn>
                              </p:par>
                              <p:par>
                                <p:cTn id="128" presetID="10" presetClass="entr" presetSubtype="0" fill="hold" nodeType="with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86" grpId="0" animBg="1"/>
      <p:bldP spid="155" grpId="0" animBg="1"/>
      <p:bldP spid="116" grpId="0"/>
      <p:bldP spid="122" grpId="0"/>
      <p:bldP spid="126" grpId="0"/>
      <p:bldP spid="131" grpId="0"/>
      <p:bldP spid="114" grpId="0"/>
      <p:bldP spid="136" grpId="0" animBg="1"/>
      <p:bldP spid="193" grpId="0" animBg="1"/>
      <p:bldP spid="194" grpId="0" animBg="1"/>
      <p:bldP spid="195" grpId="0" animBg="1"/>
      <p:bldP spid="196" grpId="0" animBg="1"/>
      <p:bldP spid="197" grpId="0" animBg="1"/>
      <p:bldP spid="198" grpId="0" animBg="1"/>
      <p:bldP spid="199" grpId="0" animBg="1"/>
      <p:bldP spid="2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CAD3CA1-A935-4E60-B0CB-950B7B537D62}"/>
              </a:ext>
            </a:extLst>
          </p:cNvPr>
          <p:cNvPicPr>
            <a:picLocks noChangeAspect="1"/>
          </p:cNvPicPr>
          <p:nvPr/>
        </p:nvPicPr>
        <p:blipFill rotWithShape="1">
          <a:blip r:embed="rId2"/>
          <a:srcRect l="16127" r="9985"/>
          <a:stretch/>
        </p:blipFill>
        <p:spPr>
          <a:xfrm>
            <a:off x="295421" y="0"/>
            <a:ext cx="7287065" cy="7040558"/>
          </a:xfrm>
          <a:prstGeom prst="rect">
            <a:avLst/>
          </a:prstGeom>
        </p:spPr>
      </p:pic>
      <p:sp>
        <p:nvSpPr>
          <p:cNvPr id="3" name="TextovéPole 2">
            <a:extLst>
              <a:ext uri="{FF2B5EF4-FFF2-40B4-BE49-F238E27FC236}">
                <a16:creationId xmlns:a16="http://schemas.microsoft.com/office/drawing/2014/main" id="{E893E943-54C8-49FD-84E3-281EB40D5813}"/>
              </a:ext>
            </a:extLst>
          </p:cNvPr>
          <p:cNvSpPr txBox="1"/>
          <p:nvPr/>
        </p:nvSpPr>
        <p:spPr>
          <a:xfrm>
            <a:off x="7582486" y="3207292"/>
            <a:ext cx="4498667"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defPPr>
              <a:defRPr lang="cs-CZ"/>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cs-CZ" sz="2400" dirty="0"/>
              <a:t>Role biomarkerů:</a:t>
            </a:r>
          </a:p>
          <a:p>
            <a:r>
              <a:rPr lang="cs-CZ" sz="2400" dirty="0"/>
              <a:t>nejlepší efektu u FeNO</a:t>
            </a:r>
            <a:r>
              <a:rPr lang="en-GB" sz="2400" dirty="0"/>
              <a:t>&gt;</a:t>
            </a:r>
            <a:r>
              <a:rPr lang="cs-CZ" sz="2400" dirty="0"/>
              <a:t>50 ppb</a:t>
            </a:r>
          </a:p>
          <a:p>
            <a:r>
              <a:rPr lang="cs-CZ" sz="2400" dirty="0"/>
              <a:t>nejlepší efekt u </a:t>
            </a:r>
            <a:r>
              <a:rPr lang="cs-CZ" sz="2400" dirty="0" err="1"/>
              <a:t>Eos</a:t>
            </a:r>
            <a:r>
              <a:rPr lang="en-GB" sz="2400" dirty="0"/>
              <a:t>&gt;</a:t>
            </a:r>
            <a:r>
              <a:rPr lang="cs-CZ" sz="2400" dirty="0"/>
              <a:t>300 buněk/ul</a:t>
            </a:r>
          </a:p>
        </p:txBody>
      </p:sp>
      <p:sp>
        <p:nvSpPr>
          <p:cNvPr id="4" name="TextovéPole 3">
            <a:extLst>
              <a:ext uri="{FF2B5EF4-FFF2-40B4-BE49-F238E27FC236}">
                <a16:creationId xmlns:a16="http://schemas.microsoft.com/office/drawing/2014/main" id="{3406D847-A973-45C2-A93A-E858E0821397}"/>
              </a:ext>
            </a:extLst>
          </p:cNvPr>
          <p:cNvSpPr txBox="1"/>
          <p:nvPr/>
        </p:nvSpPr>
        <p:spPr>
          <a:xfrm>
            <a:off x="8438072" y="364758"/>
            <a:ext cx="2787494" cy="120032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cs-CZ" b="1" u="sng" dirty="0">
                <a:solidFill>
                  <a:srgbClr val="002060"/>
                </a:solidFill>
              </a:rPr>
              <a:t>Fáze III – Roční studie</a:t>
            </a:r>
          </a:p>
          <a:p>
            <a:pPr algn="ctr"/>
            <a:r>
              <a:rPr lang="cs-CZ" dirty="0">
                <a:solidFill>
                  <a:srgbClr val="002060"/>
                </a:solidFill>
              </a:rPr>
              <a:t>52 týdnů, nekontrolované </a:t>
            </a:r>
          </a:p>
          <a:p>
            <a:pPr algn="ctr"/>
            <a:r>
              <a:rPr lang="cs-CZ" dirty="0">
                <a:solidFill>
                  <a:srgbClr val="002060"/>
                </a:solidFill>
              </a:rPr>
              <a:t>středně těžké - těžké astma </a:t>
            </a:r>
          </a:p>
          <a:p>
            <a:pPr algn="ctr"/>
            <a:r>
              <a:rPr lang="cs-CZ" dirty="0">
                <a:solidFill>
                  <a:srgbClr val="002060"/>
                </a:solidFill>
              </a:rPr>
              <a:t>na IKS/LABA (NEJM 2018)</a:t>
            </a:r>
          </a:p>
        </p:txBody>
      </p:sp>
      <p:pic>
        <p:nvPicPr>
          <p:cNvPr id="5" name="Obrázek 4">
            <a:extLst>
              <a:ext uri="{FF2B5EF4-FFF2-40B4-BE49-F238E27FC236}">
                <a16:creationId xmlns:a16="http://schemas.microsoft.com/office/drawing/2014/main" id="{65F1BEAC-1FF5-4A27-B050-3F91F32A7E34}"/>
              </a:ext>
            </a:extLst>
          </p:cNvPr>
          <p:cNvPicPr>
            <a:picLocks noChangeAspect="1"/>
          </p:cNvPicPr>
          <p:nvPr/>
        </p:nvPicPr>
        <p:blipFill rotWithShape="1">
          <a:blip r:embed="rId3"/>
          <a:srcRect b="2918"/>
          <a:stretch/>
        </p:blipFill>
        <p:spPr>
          <a:xfrm>
            <a:off x="7217970" y="4590105"/>
            <a:ext cx="4974030" cy="1671145"/>
          </a:xfrm>
          <a:prstGeom prst="rect">
            <a:avLst/>
          </a:prstGeom>
        </p:spPr>
      </p:pic>
      <p:sp>
        <p:nvSpPr>
          <p:cNvPr id="6" name="TextovéPole 5">
            <a:extLst>
              <a:ext uri="{FF2B5EF4-FFF2-40B4-BE49-F238E27FC236}">
                <a16:creationId xmlns:a16="http://schemas.microsoft.com/office/drawing/2014/main" id="{0E6329F7-BD72-4C0C-9C55-C6456C7C5B51}"/>
              </a:ext>
            </a:extLst>
          </p:cNvPr>
          <p:cNvSpPr txBox="1"/>
          <p:nvPr/>
        </p:nvSpPr>
        <p:spPr>
          <a:xfrm>
            <a:off x="8346188" y="2038859"/>
            <a:ext cx="2971263" cy="523220"/>
          </a:xfrm>
          <a:prstGeom prst="rect">
            <a:avLst/>
          </a:prstGeom>
          <a:solidFill>
            <a:srgbClr val="FF0000"/>
          </a:solidFill>
          <a:effectLst>
            <a:outerShdw blurRad="76200" dir="18900000" sy="23000" kx="-1200000" algn="bl" rotWithShape="0">
              <a:prstClr val="black">
                <a:alpha val="20000"/>
              </a:prstClr>
            </a:outerShdw>
          </a:effectLst>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wrap="none" rtlCol="0">
            <a:spAutoFit/>
          </a:bodyPr>
          <a:lstStyle/>
          <a:p>
            <a:r>
              <a:rPr lang="cs-CZ" sz="2800" dirty="0"/>
              <a:t>redukce exacerbací</a:t>
            </a:r>
          </a:p>
        </p:txBody>
      </p:sp>
      <p:sp>
        <p:nvSpPr>
          <p:cNvPr id="7" name="Obdélník 6">
            <a:extLst>
              <a:ext uri="{FF2B5EF4-FFF2-40B4-BE49-F238E27FC236}">
                <a16:creationId xmlns:a16="http://schemas.microsoft.com/office/drawing/2014/main" id="{A67F8C62-8F39-4076-A422-B71080BF1458}"/>
              </a:ext>
            </a:extLst>
          </p:cNvPr>
          <p:cNvSpPr/>
          <p:nvPr/>
        </p:nvSpPr>
        <p:spPr>
          <a:xfrm>
            <a:off x="7898497" y="6405068"/>
            <a:ext cx="4386323" cy="523220"/>
          </a:xfrm>
          <a:prstGeom prst="rect">
            <a:avLst/>
          </a:prstGeom>
        </p:spPr>
        <p:txBody>
          <a:bodyPr wrap="square">
            <a:spAutoFit/>
          </a:bodyPr>
          <a:lstStyle/>
          <a:p>
            <a:r>
              <a:rPr lang="it-IT" sz="1400" dirty="0"/>
              <a:t>Castro M, et al. N Engl J Med. 2018;378(26):2486-2496.</a:t>
            </a:r>
            <a:br>
              <a:rPr lang="it-IT" sz="1400" dirty="0"/>
            </a:br>
            <a:endParaRPr lang="cs-CZ" sz="1400" dirty="0"/>
          </a:p>
        </p:txBody>
      </p:sp>
    </p:spTree>
    <p:extLst>
      <p:ext uri="{BB962C8B-B14F-4D97-AF65-F5344CB8AC3E}">
        <p14:creationId xmlns:p14="http://schemas.microsoft.com/office/powerpoint/2010/main" val="10406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A0C2-083C-49CB-9051-C0BCEE17244D}"/>
              </a:ext>
            </a:extLst>
          </p:cNvPr>
          <p:cNvSpPr>
            <a:spLocks noGrp="1"/>
          </p:cNvSpPr>
          <p:nvPr>
            <p:ph type="title"/>
          </p:nvPr>
        </p:nvSpPr>
        <p:spPr>
          <a:xfrm>
            <a:off x="1735137" y="447501"/>
            <a:ext cx="10560050" cy="741347"/>
          </a:xfrm>
        </p:spPr>
        <p:txBody>
          <a:bodyPr vert="horz" lIns="91440" tIns="45720" rIns="91440" bIns="45720" rtlCol="0" anchor="ctr">
            <a:normAutofit/>
            <a:scene3d>
              <a:camera prst="orthographicFront"/>
              <a:lightRig rig="threePt" dir="t"/>
            </a:scene3d>
            <a:sp3d extrusionH="57150">
              <a:bevelT w="82550" h="38100" prst="coolSlant"/>
            </a:sp3d>
          </a:bodyPr>
          <a:lstStyle/>
          <a:p>
            <a:r>
              <a:rPr lang="cs-CZ" b="1" dirty="0">
                <a:solidFill>
                  <a:srgbClr val="FF0000"/>
                </a:solidFill>
                <a:effectLst>
                  <a:outerShdw blurRad="38100" dist="38100" dir="2700000" algn="tl">
                    <a:srgbClr val="000000">
                      <a:alpha val="43137"/>
                    </a:srgbClr>
                  </a:outerShdw>
                </a:effectLst>
                <a:latin typeface="+mn-lt"/>
                <a:cs typeface="Calibri Light"/>
              </a:rPr>
              <a:t>Změna FeNO a celkového IgE při léčbě</a:t>
            </a:r>
            <a:endParaRPr lang="en-US" b="1" dirty="0">
              <a:solidFill>
                <a:srgbClr val="FF0000"/>
              </a:solidFill>
              <a:effectLst>
                <a:outerShdw blurRad="38100" dist="38100" dir="2700000" algn="tl">
                  <a:srgbClr val="000000">
                    <a:alpha val="43137"/>
                  </a:srgbClr>
                </a:outerShdw>
              </a:effectLst>
              <a:latin typeface="+mn-lt"/>
              <a:cs typeface="Calibri Light"/>
            </a:endParaRPr>
          </a:p>
        </p:txBody>
      </p:sp>
      <p:sp>
        <p:nvSpPr>
          <p:cNvPr id="4" name="Slide Number Placeholder 3">
            <a:extLst>
              <a:ext uri="{FF2B5EF4-FFF2-40B4-BE49-F238E27FC236}">
                <a16:creationId xmlns:a16="http://schemas.microsoft.com/office/drawing/2014/main" id="{C39F8997-83F5-4EDC-9E7C-9B7334B76224}"/>
              </a:ext>
            </a:extLst>
          </p:cNvPr>
          <p:cNvSpPr>
            <a:spLocks noGrp="1"/>
          </p:cNvSpPr>
          <p:nvPr>
            <p:ph type="sldNum" sz="quarter" idx="4"/>
          </p:nvPr>
        </p:nvSpPr>
        <p:spPr/>
        <p:txBody>
          <a:bodyPr/>
          <a:lstStyle/>
          <a:p>
            <a:fld id="{91974DF9-AD47-4691-BA21-BBFCE3637A9A}" type="slidenum">
              <a:rPr lang="en-US" smtClean="0"/>
              <a:pPr/>
              <a:t>7</a:t>
            </a:fld>
            <a:endParaRPr lang="en-US" dirty="0"/>
          </a:p>
        </p:txBody>
      </p:sp>
      <p:sp>
        <p:nvSpPr>
          <p:cNvPr id="5" name="Text Placeholder 4">
            <a:extLst>
              <a:ext uri="{FF2B5EF4-FFF2-40B4-BE49-F238E27FC236}">
                <a16:creationId xmlns:a16="http://schemas.microsoft.com/office/drawing/2014/main" id="{5457D251-7E50-4715-B329-DE48A3F68AFC}"/>
              </a:ext>
            </a:extLst>
          </p:cNvPr>
          <p:cNvSpPr>
            <a:spLocks noGrp="1"/>
          </p:cNvSpPr>
          <p:nvPr>
            <p:ph type="body" sz="quarter" idx="10"/>
          </p:nvPr>
        </p:nvSpPr>
        <p:spPr>
          <a:xfrm>
            <a:off x="587375" y="5493931"/>
            <a:ext cx="10514012" cy="744819"/>
          </a:xfrm>
        </p:spPr>
        <p:txBody>
          <a:bodyPr/>
          <a:lstStyle/>
          <a:p>
            <a:pPr marL="0" indent="0">
              <a:buNone/>
            </a:pPr>
            <a:r>
              <a:rPr lang="en-US" sz="1200" dirty="0"/>
              <a:t>*Values are mean ± SD.</a:t>
            </a:r>
          </a:p>
          <a:p>
            <a:pPr marL="0" indent="0">
              <a:buNone/>
            </a:pPr>
            <a:r>
              <a:rPr lang="en-US" sz="1200" dirty="0"/>
              <a:t>EOS, eosinophils; FeNO, fractional exhaled nitric oxide; IgE, immunoglobulin E; SD, standard deviation</a:t>
            </a:r>
            <a:endParaRPr lang="cs-CZ" sz="1200" dirty="0"/>
          </a:p>
          <a:p>
            <a:pPr marL="0" indent="0">
              <a:buNone/>
            </a:pPr>
            <a:r>
              <a:rPr lang="da-DK" sz="1200" dirty="0"/>
              <a:t>Castro M, et al. N</a:t>
            </a:r>
            <a:r>
              <a:rPr lang="it-IT" sz="1200" dirty="0"/>
              <a:t> Engl J Med. 2018;378(26):2486-2496.</a:t>
            </a:r>
          </a:p>
        </p:txBody>
      </p:sp>
      <p:graphicFrame>
        <p:nvGraphicFramePr>
          <p:cNvPr id="15" name="Tabella 9">
            <a:extLst>
              <a:ext uri="{FF2B5EF4-FFF2-40B4-BE49-F238E27FC236}">
                <a16:creationId xmlns:a16="http://schemas.microsoft.com/office/drawing/2014/main" id="{F744F787-2C7F-441B-89F0-61E289B34D3A}"/>
              </a:ext>
            </a:extLst>
          </p:cNvPr>
          <p:cNvGraphicFramePr>
            <a:graphicFrameLocks noGrp="1"/>
          </p:cNvGraphicFramePr>
          <p:nvPr/>
        </p:nvGraphicFramePr>
        <p:xfrm>
          <a:off x="587375" y="2375817"/>
          <a:ext cx="11077575" cy="2418038"/>
        </p:xfrm>
        <a:graphic>
          <a:graphicData uri="http://schemas.openxmlformats.org/drawingml/2006/table">
            <a:tbl>
              <a:tblPr firstRow="1" bandRow="1">
                <a:tableStyleId>{69012ECD-51FC-41F1-AA8D-1B2483CD663E}</a:tableStyleId>
              </a:tblPr>
              <a:tblGrid>
                <a:gridCol w="2215515">
                  <a:extLst>
                    <a:ext uri="{9D8B030D-6E8A-4147-A177-3AD203B41FA5}">
                      <a16:colId xmlns:a16="http://schemas.microsoft.com/office/drawing/2014/main" val="1505946014"/>
                    </a:ext>
                  </a:extLst>
                </a:gridCol>
                <a:gridCol w="2215515">
                  <a:extLst>
                    <a:ext uri="{9D8B030D-6E8A-4147-A177-3AD203B41FA5}">
                      <a16:colId xmlns:a16="http://schemas.microsoft.com/office/drawing/2014/main" val="504661934"/>
                    </a:ext>
                  </a:extLst>
                </a:gridCol>
                <a:gridCol w="2215515">
                  <a:extLst>
                    <a:ext uri="{9D8B030D-6E8A-4147-A177-3AD203B41FA5}">
                      <a16:colId xmlns:a16="http://schemas.microsoft.com/office/drawing/2014/main" val="768876393"/>
                    </a:ext>
                  </a:extLst>
                </a:gridCol>
                <a:gridCol w="2215515">
                  <a:extLst>
                    <a:ext uri="{9D8B030D-6E8A-4147-A177-3AD203B41FA5}">
                      <a16:colId xmlns:a16="http://schemas.microsoft.com/office/drawing/2014/main" val="564403574"/>
                    </a:ext>
                  </a:extLst>
                </a:gridCol>
                <a:gridCol w="2215515">
                  <a:extLst>
                    <a:ext uri="{9D8B030D-6E8A-4147-A177-3AD203B41FA5}">
                      <a16:colId xmlns:a16="http://schemas.microsoft.com/office/drawing/2014/main" val="190847374"/>
                    </a:ext>
                  </a:extLst>
                </a:gridCol>
              </a:tblGrid>
              <a:tr h="503558">
                <a:tc>
                  <a:txBody>
                    <a:bodyPr/>
                    <a:lstStyle/>
                    <a:p>
                      <a:pPr algn="l">
                        <a:lnSpc>
                          <a:spcPct val="85000"/>
                        </a:lnSpc>
                      </a:pPr>
                      <a:r>
                        <a:rPr lang="en-US" sz="1400" noProof="0" dirty="0">
                          <a:solidFill>
                            <a:schemeClr val="bg2">
                              <a:lumMod val="50000"/>
                            </a:schemeClr>
                          </a:solidFill>
                        </a:rPr>
                        <a:t>Biomarker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F4FD"/>
                    </a:solidFill>
                  </a:tcPr>
                </a:tc>
                <a:tc>
                  <a:txBody>
                    <a:bodyPr/>
                    <a:lstStyle/>
                    <a:p>
                      <a:pPr algn="ctr">
                        <a:lnSpc>
                          <a:spcPct val="85000"/>
                        </a:lnSpc>
                      </a:pPr>
                      <a:r>
                        <a:rPr lang="pt-BR" sz="1400" b="1" i="0" noProof="0" dirty="0">
                          <a:solidFill>
                            <a:schemeClr val="bg1"/>
                          </a:solidFill>
                        </a:rPr>
                        <a:t>Placebo 200 mg</a:t>
                      </a:r>
                    </a:p>
                    <a:p>
                      <a:pPr algn="ctr">
                        <a:lnSpc>
                          <a:spcPct val="85000"/>
                        </a:lnSpc>
                      </a:pPr>
                      <a:r>
                        <a:rPr lang="pt-BR" sz="1400" b="0" i="0" noProof="0" dirty="0">
                          <a:solidFill>
                            <a:schemeClr val="bg1"/>
                          </a:solidFill>
                        </a:rPr>
                        <a:t>(n=313)</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A6A6"/>
                    </a:solidFill>
                  </a:tcPr>
                </a:tc>
                <a:tc>
                  <a:txBody>
                    <a:bodyPr/>
                    <a:lstStyle/>
                    <a:p>
                      <a:pPr algn="ctr">
                        <a:lnSpc>
                          <a:spcPct val="85000"/>
                        </a:lnSpc>
                      </a:pPr>
                      <a:r>
                        <a:rPr lang="pt-BR" sz="1400" b="1" i="0" noProof="0">
                          <a:solidFill>
                            <a:schemeClr val="bg1"/>
                          </a:solidFill>
                        </a:rPr>
                        <a:t>Dupilumab 200 mg</a:t>
                      </a:r>
                    </a:p>
                    <a:p>
                      <a:pPr algn="ctr">
                        <a:lnSpc>
                          <a:spcPct val="85000"/>
                        </a:lnSpc>
                      </a:pPr>
                      <a:r>
                        <a:rPr lang="pt-BR" sz="1400" b="0" i="0" noProof="0">
                          <a:solidFill>
                            <a:schemeClr val="bg1"/>
                          </a:solidFill>
                        </a:rPr>
                        <a:t>(n=631)</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lnSpc>
                          <a:spcPct val="85000"/>
                        </a:lnSpc>
                      </a:pPr>
                      <a:r>
                        <a:rPr lang="pt-BR" sz="1400" b="1" i="0" noProof="0" dirty="0">
                          <a:solidFill>
                            <a:schemeClr val="bg1"/>
                          </a:solidFill>
                        </a:rPr>
                        <a:t>Placebo 300 mg</a:t>
                      </a:r>
                    </a:p>
                    <a:p>
                      <a:pPr algn="ctr">
                        <a:lnSpc>
                          <a:spcPct val="85000"/>
                        </a:lnSpc>
                      </a:pPr>
                      <a:r>
                        <a:rPr lang="pt-BR" sz="1400" b="0" i="0" noProof="0" dirty="0">
                          <a:solidFill>
                            <a:schemeClr val="bg1"/>
                          </a:solidFill>
                        </a:rPr>
                        <a:t>(n=321)</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7F7F"/>
                    </a:solidFill>
                  </a:tcPr>
                </a:tc>
                <a:tc>
                  <a:txBody>
                    <a:bodyPr/>
                    <a:lstStyle/>
                    <a:p>
                      <a:pPr algn="ctr">
                        <a:lnSpc>
                          <a:spcPct val="85000"/>
                        </a:lnSpc>
                      </a:pPr>
                      <a:r>
                        <a:rPr lang="pt-BR" sz="1400" b="1" i="0" noProof="0">
                          <a:solidFill>
                            <a:schemeClr val="bg1"/>
                          </a:solidFill>
                        </a:rPr>
                        <a:t>Dupilumab 300 mg</a:t>
                      </a:r>
                    </a:p>
                    <a:p>
                      <a:pPr algn="ctr">
                        <a:lnSpc>
                          <a:spcPct val="85000"/>
                        </a:lnSpc>
                      </a:pPr>
                      <a:r>
                        <a:rPr lang="pt-BR" sz="1400" b="0" i="0" noProof="0">
                          <a:solidFill>
                            <a:schemeClr val="bg1"/>
                          </a:solidFill>
                        </a:rPr>
                        <a:t>(n=632)</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E0"/>
                    </a:solidFill>
                  </a:tcPr>
                </a:tc>
                <a:extLst>
                  <a:ext uri="{0D108BD9-81ED-4DB2-BD59-A6C34878D82A}">
                    <a16:rowId xmlns:a16="http://schemas.microsoft.com/office/drawing/2014/main" val="307930429"/>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Blood EOS,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115.55±876.07</a:t>
                      </a:r>
                    </a:p>
                  </a:txBody>
                  <a:tcPr marL="72000" marR="72000" marT="36000" marB="36000" anchor="ct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28.47±150.26</a:t>
                      </a:r>
                    </a:p>
                  </a:txBody>
                  <a:tcPr marL="72000" marR="72000" marT="36000" marB="3600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33.60±206.26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43.76±301.61</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55720664"/>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FeNO,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5.35±57.32</a:t>
                      </a:r>
                    </a:p>
                  </a:txBody>
                  <a:tcPr marL="72000" marR="72000" marT="36000" marB="36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b="1" kern="1200" dirty="0">
                          <a:solidFill>
                            <a:srgbClr val="FFFF00"/>
                          </a:solidFill>
                          <a:latin typeface="+mn-lt"/>
                          <a:ea typeface="+mn-ea"/>
                          <a:cs typeface="+mn-cs"/>
                        </a:rPr>
                        <a:t>-27.42±47.77</a:t>
                      </a:r>
                    </a:p>
                  </a:txBody>
                  <a:tcPr marL="72000" marR="72000" marT="36000" marB="36000" anchor="ct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E4267"/>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1.34±62.12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b="1" kern="1200" dirty="0">
                          <a:solidFill>
                            <a:srgbClr val="FFFF00"/>
                          </a:solidFill>
                          <a:latin typeface="+mn-lt"/>
                          <a:ea typeface="+mn-ea"/>
                          <a:cs typeface="+mn-cs"/>
                        </a:rPr>
                        <a:t>-25.62±57.81</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E4267"/>
                    </a:solidFill>
                  </a:tcPr>
                </a:tc>
                <a:extLst>
                  <a:ext uri="{0D108BD9-81ED-4DB2-BD59-A6C34878D82A}">
                    <a16:rowId xmlns:a16="http://schemas.microsoft.com/office/drawing/2014/main" val="1371147898"/>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Total IgE,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32.38±428.52</a:t>
                      </a:r>
                    </a:p>
                  </a:txBody>
                  <a:tcPr marL="72000" marR="72000" marT="36000" marB="36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b="1" kern="1200" dirty="0">
                          <a:solidFill>
                            <a:srgbClr val="FFFF00"/>
                          </a:solidFill>
                          <a:latin typeface="+mn-lt"/>
                          <a:ea typeface="+mn-ea"/>
                          <a:cs typeface="+mn-cs"/>
                        </a:rPr>
                        <a:t>-60.75±67.12</a:t>
                      </a:r>
                    </a:p>
                  </a:txBody>
                  <a:tcPr marL="72000" marR="72000" marT="36000" marB="36000" anchor="ct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E4267"/>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9.89±68.11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b="1" kern="1200" dirty="0">
                          <a:solidFill>
                            <a:srgbClr val="FFFF00"/>
                          </a:solidFill>
                          <a:latin typeface="+mn-lt"/>
                          <a:ea typeface="+mn-ea"/>
                          <a:cs typeface="+mn-cs"/>
                        </a:rPr>
                        <a:t>-58.43±158.38</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E4267"/>
                    </a:solidFill>
                  </a:tcPr>
                </a:tc>
                <a:extLst>
                  <a:ext uri="{0D108BD9-81ED-4DB2-BD59-A6C34878D82A}">
                    <a16:rowId xmlns:a16="http://schemas.microsoft.com/office/drawing/2014/main" val="3304479465"/>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Periostin,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-1.78±25.76</a:t>
                      </a:r>
                    </a:p>
                  </a:txBody>
                  <a:tcPr marL="72000" marR="72000" marT="36000" marB="36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-14.80±31.26</a:t>
                      </a:r>
                    </a:p>
                  </a:txBody>
                  <a:tcPr marL="72000" marR="72000" marT="36000" marB="36000" anchor="ct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-2.37±29.82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-17.80±24.44</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95981159"/>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ECP,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22.96±173.49</a:t>
                      </a:r>
                    </a:p>
                  </a:txBody>
                  <a:tcPr marL="72000" marR="72000" marT="36000" marB="36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20.28±125.90</a:t>
                      </a:r>
                    </a:p>
                  </a:txBody>
                  <a:tcPr marL="72000" marR="72000" marT="36000" marB="36000" anchor="ct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17.01±106.50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27.92±312.50</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88698113"/>
                  </a:ext>
                </a:extLst>
              </a:tr>
            </a:tbl>
          </a:graphicData>
        </a:graphic>
      </p:graphicFrame>
      <p:sp>
        <p:nvSpPr>
          <p:cNvPr id="16" name="Graf Testata">
            <a:extLst>
              <a:ext uri="{FF2B5EF4-FFF2-40B4-BE49-F238E27FC236}">
                <a16:creationId xmlns:a16="http://schemas.microsoft.com/office/drawing/2014/main" id="{AEA32501-1038-49FA-8D83-A22988B40D8E}"/>
              </a:ext>
            </a:extLst>
          </p:cNvPr>
          <p:cNvSpPr/>
          <p:nvPr/>
        </p:nvSpPr>
        <p:spPr>
          <a:xfrm>
            <a:off x="598487" y="1626496"/>
            <a:ext cx="11077576" cy="311673"/>
          </a:xfrm>
          <a:prstGeom prst="round2SameRect">
            <a:avLst/>
          </a:prstGeom>
          <a:solidFill>
            <a:schemeClr val="accent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36000" rtlCol="0" anchor="ctr" anchorCtr="1"/>
          <a:lstStyle/>
          <a:p>
            <a:pPr algn="ctr">
              <a:lnSpc>
                <a:spcPct val="90000"/>
              </a:lnSpc>
            </a:pPr>
            <a:r>
              <a:rPr lang="cs-CZ" sz="1600" b="1" dirty="0">
                <a:latin typeface="+mj-lt"/>
                <a:cs typeface="Arial" panose="020B0604020202020204" pitchFamily="34" charset="0"/>
              </a:rPr>
              <a:t>Průměrná změna v procentech oproti vstupním hodnotám – Th-2 biomarkery (W0 vs W52)</a:t>
            </a:r>
            <a:endParaRPr lang="en-US" sz="1600" b="1" dirty="0">
              <a:latin typeface="+mj-lt"/>
              <a:cs typeface="Arial" panose="020B0604020202020204" pitchFamily="34" charset="0"/>
            </a:endParaRPr>
          </a:p>
        </p:txBody>
      </p:sp>
    </p:spTree>
    <p:extLst>
      <p:ext uri="{BB962C8B-B14F-4D97-AF65-F5344CB8AC3E}">
        <p14:creationId xmlns:p14="http://schemas.microsoft.com/office/powerpoint/2010/main" val="299363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14F0-CD3A-485F-88C8-E6ECFE9D632E}"/>
              </a:ext>
            </a:extLst>
          </p:cNvPr>
          <p:cNvSpPr>
            <a:spLocks noGrp="1"/>
          </p:cNvSpPr>
          <p:nvPr>
            <p:ph type="title"/>
          </p:nvPr>
        </p:nvSpPr>
        <p:spPr/>
        <p:txBody>
          <a:bodyPr vert="horz" lIns="91440" tIns="45720" rIns="91440" bIns="45720" rtlCol="0" anchor="ctr">
            <a:normAutofit/>
            <a:scene3d>
              <a:camera prst="orthographicFront"/>
              <a:lightRig rig="threePt" dir="t"/>
            </a:scene3d>
            <a:sp3d extrusionH="57150">
              <a:bevelT w="82550" h="38100" prst="coolSlant"/>
            </a:sp3d>
          </a:bodyPr>
          <a:lstStyle/>
          <a:p>
            <a:r>
              <a:rPr lang="en-US" b="1">
                <a:solidFill>
                  <a:srgbClr val="FF0000"/>
                </a:solidFill>
                <a:effectLst>
                  <a:outerShdw blurRad="38100" dist="38100" dir="2700000" algn="tl">
                    <a:srgbClr val="000000">
                      <a:alpha val="43137"/>
                    </a:srgbClr>
                  </a:outerShdw>
                </a:effectLst>
                <a:latin typeface="+mn-lt"/>
                <a:cs typeface="Calibri Light"/>
              </a:rPr>
              <a:t>Centrum pro </a:t>
            </a:r>
            <a:r>
              <a:rPr lang="en-US" b="1" err="1">
                <a:solidFill>
                  <a:srgbClr val="FF0000"/>
                </a:solidFill>
                <a:effectLst>
                  <a:outerShdw blurRad="38100" dist="38100" dir="2700000" algn="tl">
                    <a:srgbClr val="000000">
                      <a:alpha val="43137"/>
                    </a:srgbClr>
                  </a:outerShdw>
                </a:effectLst>
                <a:latin typeface="+mn-lt"/>
                <a:cs typeface="Calibri Light"/>
              </a:rPr>
              <a:t>těžké</a:t>
            </a:r>
            <a:r>
              <a:rPr lang="en-US" b="1">
                <a:solidFill>
                  <a:srgbClr val="FF0000"/>
                </a:solidFill>
                <a:effectLst>
                  <a:outerShdw blurRad="38100" dist="38100" dir="2700000" algn="tl">
                    <a:srgbClr val="000000">
                      <a:alpha val="43137"/>
                    </a:srgbClr>
                  </a:outerShdw>
                </a:effectLst>
                <a:latin typeface="+mn-lt"/>
                <a:cs typeface="Calibri Light"/>
              </a:rPr>
              <a:t> </a:t>
            </a:r>
            <a:r>
              <a:rPr lang="en-US" b="1" err="1">
                <a:solidFill>
                  <a:srgbClr val="FF0000"/>
                </a:solidFill>
                <a:effectLst>
                  <a:outerShdw blurRad="38100" dist="38100" dir="2700000" algn="tl">
                    <a:srgbClr val="000000">
                      <a:alpha val="43137"/>
                    </a:srgbClr>
                  </a:outerShdw>
                </a:effectLst>
                <a:latin typeface="+mn-lt"/>
                <a:cs typeface="Calibri Light"/>
              </a:rPr>
              <a:t>astma</a:t>
            </a:r>
            <a:r>
              <a:rPr lang="en-US" b="1">
                <a:solidFill>
                  <a:srgbClr val="FF0000"/>
                </a:solidFill>
                <a:effectLst>
                  <a:outerShdw blurRad="38100" dist="38100" dir="2700000" algn="tl">
                    <a:srgbClr val="000000">
                      <a:alpha val="43137"/>
                    </a:srgbClr>
                  </a:outerShdw>
                </a:effectLst>
                <a:latin typeface="+mn-lt"/>
                <a:cs typeface="Calibri Light"/>
              </a:rPr>
              <a:t> FN Hradec Králové</a:t>
            </a:r>
          </a:p>
        </p:txBody>
      </p:sp>
      <p:sp>
        <p:nvSpPr>
          <p:cNvPr id="3" name="Content Placeholder 2">
            <a:extLst>
              <a:ext uri="{FF2B5EF4-FFF2-40B4-BE49-F238E27FC236}">
                <a16:creationId xmlns:a16="http://schemas.microsoft.com/office/drawing/2014/main" id="{8DD61E28-24F3-4EBB-87F4-6F38DD7165E5}"/>
              </a:ext>
            </a:extLst>
          </p:cNvPr>
          <p:cNvSpPr>
            <a:spLocks noGrp="1"/>
          </p:cNvSpPr>
          <p:nvPr>
            <p:ph idx="1"/>
          </p:nvPr>
        </p:nvSpPr>
        <p:spPr/>
        <p:txBody>
          <a:bodyPr vert="horz" lIns="91440" tIns="45720" rIns="91440" bIns="45720" rtlCol="0" anchor="t">
            <a:normAutofit/>
          </a:bodyPr>
          <a:lstStyle/>
          <a:p>
            <a:r>
              <a:rPr lang="en-US" err="1">
                <a:cs typeface="Calibri"/>
              </a:rPr>
              <a:t>Spádová</a:t>
            </a:r>
            <a:r>
              <a:rPr lang="en-US">
                <a:cs typeface="Calibri"/>
              </a:rPr>
              <a:t> oblast 0,5 mil </a:t>
            </a:r>
            <a:r>
              <a:rPr lang="en-US" err="1">
                <a:cs typeface="Calibri"/>
              </a:rPr>
              <a:t>obyvatel</a:t>
            </a:r>
            <a:r>
              <a:rPr lang="en-US">
                <a:cs typeface="Calibri"/>
              </a:rPr>
              <a:t> </a:t>
            </a:r>
          </a:p>
          <a:p>
            <a:r>
              <a:rPr lang="en-US" err="1">
                <a:cs typeface="Calibri"/>
              </a:rPr>
              <a:t>Přesah</a:t>
            </a:r>
            <a:r>
              <a:rPr lang="en-US">
                <a:cs typeface="Calibri"/>
              </a:rPr>
              <a:t> do </a:t>
            </a:r>
            <a:r>
              <a:rPr lang="en-US" err="1">
                <a:cs typeface="Calibri"/>
              </a:rPr>
              <a:t>spádu</a:t>
            </a:r>
            <a:r>
              <a:rPr lang="en-US">
                <a:cs typeface="Calibri"/>
              </a:rPr>
              <a:t> </a:t>
            </a:r>
            <a:r>
              <a:rPr lang="en-US" err="1">
                <a:cs typeface="Calibri"/>
              </a:rPr>
              <a:t>Pardubického</a:t>
            </a:r>
            <a:r>
              <a:rPr lang="en-US">
                <a:cs typeface="Calibri"/>
              </a:rPr>
              <a:t> </a:t>
            </a:r>
            <a:r>
              <a:rPr lang="en-US" err="1">
                <a:cs typeface="Calibri"/>
              </a:rPr>
              <a:t>kraje</a:t>
            </a:r>
            <a:endParaRPr lang="en-US">
              <a:cs typeface="Calibri"/>
            </a:endParaRPr>
          </a:p>
          <a:p>
            <a:r>
              <a:rPr lang="en-US" err="1">
                <a:cs typeface="Calibri"/>
              </a:rPr>
              <a:t>Plicní</a:t>
            </a:r>
            <a:r>
              <a:rPr lang="en-US">
                <a:cs typeface="Calibri"/>
              </a:rPr>
              <a:t> </a:t>
            </a:r>
            <a:r>
              <a:rPr lang="en-US" err="1">
                <a:cs typeface="Calibri"/>
              </a:rPr>
              <a:t>klinika</a:t>
            </a:r>
            <a:r>
              <a:rPr lang="en-US">
                <a:cs typeface="Calibri"/>
              </a:rPr>
              <a:t> – </a:t>
            </a:r>
            <a:r>
              <a:rPr lang="en-US" err="1">
                <a:cs typeface="Calibri"/>
              </a:rPr>
              <a:t>poradna</a:t>
            </a:r>
            <a:r>
              <a:rPr lang="en-US">
                <a:cs typeface="Calibri"/>
              </a:rPr>
              <a:t> pro </a:t>
            </a:r>
            <a:r>
              <a:rPr lang="en-US" err="1">
                <a:cs typeface="Calibri"/>
              </a:rPr>
              <a:t>těžké</a:t>
            </a:r>
            <a:r>
              <a:rPr lang="en-US">
                <a:cs typeface="Calibri"/>
              </a:rPr>
              <a:t> </a:t>
            </a:r>
            <a:r>
              <a:rPr lang="en-US" err="1">
                <a:cs typeface="Calibri"/>
              </a:rPr>
              <a:t>astma</a:t>
            </a:r>
            <a:endParaRPr lang="en-US">
              <a:cs typeface="Calibri"/>
            </a:endParaRPr>
          </a:p>
          <a:p>
            <a:r>
              <a:rPr lang="en-US">
                <a:cs typeface="Calibri"/>
              </a:rPr>
              <a:t>UKIA – </a:t>
            </a:r>
            <a:r>
              <a:rPr lang="en-US" err="1">
                <a:cs typeface="Calibri"/>
              </a:rPr>
              <a:t>poradna</a:t>
            </a:r>
            <a:r>
              <a:rPr lang="en-US">
                <a:cs typeface="Calibri"/>
              </a:rPr>
              <a:t> pro </a:t>
            </a:r>
            <a:r>
              <a:rPr lang="en-US" err="1">
                <a:cs typeface="Calibri"/>
              </a:rPr>
              <a:t>těžké</a:t>
            </a:r>
            <a:r>
              <a:rPr lang="en-US">
                <a:cs typeface="Calibri"/>
              </a:rPr>
              <a:t> </a:t>
            </a:r>
            <a:r>
              <a:rPr lang="en-US" err="1">
                <a:cs typeface="Calibri"/>
              </a:rPr>
              <a:t>astma</a:t>
            </a:r>
            <a:endParaRPr lang="en-US">
              <a:cs typeface="Calibri"/>
            </a:endParaRPr>
          </a:p>
          <a:p>
            <a:r>
              <a:rPr lang="en-US" err="1">
                <a:cs typeface="Calibri"/>
              </a:rPr>
              <a:t>Meziklinické</a:t>
            </a:r>
            <a:r>
              <a:rPr lang="en-US">
                <a:cs typeface="Calibri"/>
              </a:rPr>
              <a:t> </a:t>
            </a:r>
            <a:r>
              <a:rPr lang="en-US" err="1">
                <a:cs typeface="Calibri"/>
              </a:rPr>
              <a:t>indikační</a:t>
            </a:r>
            <a:r>
              <a:rPr lang="en-US">
                <a:cs typeface="Calibri"/>
              </a:rPr>
              <a:t> </a:t>
            </a:r>
            <a:r>
              <a:rPr lang="en-US" err="1">
                <a:cs typeface="Calibri"/>
              </a:rPr>
              <a:t>seminář</a:t>
            </a:r>
            <a:r>
              <a:rPr lang="en-US">
                <a:cs typeface="Calibri"/>
              </a:rPr>
              <a:t> 4-5x </a:t>
            </a:r>
            <a:r>
              <a:rPr lang="en-US" err="1">
                <a:cs typeface="Calibri"/>
              </a:rPr>
              <a:t>ročně</a:t>
            </a:r>
            <a:endParaRPr lang="en-US">
              <a:cs typeface="Calibri"/>
            </a:endParaRPr>
          </a:p>
          <a:p>
            <a:r>
              <a:rPr lang="en-US" err="1">
                <a:cs typeface="Calibri"/>
              </a:rPr>
              <a:t>Podmínkou</a:t>
            </a:r>
            <a:r>
              <a:rPr lang="en-US">
                <a:cs typeface="Calibri"/>
              </a:rPr>
              <a:t> </a:t>
            </a:r>
            <a:r>
              <a:rPr lang="en-US" err="1">
                <a:cs typeface="Calibri"/>
              </a:rPr>
              <a:t>léčby</a:t>
            </a:r>
            <a:r>
              <a:rPr lang="en-US">
                <a:cs typeface="Calibri"/>
              </a:rPr>
              <a:t> je </a:t>
            </a:r>
            <a:r>
              <a:rPr lang="en-US" err="1">
                <a:cs typeface="Calibri"/>
              </a:rPr>
              <a:t>souhlas</a:t>
            </a:r>
            <a:r>
              <a:rPr lang="en-US">
                <a:cs typeface="Calibri"/>
              </a:rPr>
              <a:t> </a:t>
            </a:r>
            <a:r>
              <a:rPr lang="en-US" err="1">
                <a:cs typeface="Calibri"/>
              </a:rPr>
              <a:t>obou</a:t>
            </a:r>
            <a:r>
              <a:rPr lang="en-US">
                <a:cs typeface="Calibri"/>
              </a:rPr>
              <a:t> - ALG+TRN</a:t>
            </a:r>
          </a:p>
        </p:txBody>
      </p:sp>
      <p:pic>
        <p:nvPicPr>
          <p:cNvPr id="1026" name="Picture 2" descr="Historie Plicní kliniky | Plicní klini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5400" y="1690688"/>
            <a:ext cx="2558282" cy="1915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2018 XXVIII Z OBSAHU ČÍSLA. Ústav klinické imunologie a alergologie.  Cesta k elektronické preskripci ve FN HK - PDF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400" y="4190766"/>
            <a:ext cx="2558282" cy="203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7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010B-9D9A-4F87-BFCE-D24A96A49576}"/>
              </a:ext>
            </a:extLst>
          </p:cNvPr>
          <p:cNvSpPr>
            <a:spLocks noGrp="1"/>
          </p:cNvSpPr>
          <p:nvPr>
            <p:ph type="title"/>
          </p:nvPr>
        </p:nvSpPr>
        <p:spPr/>
        <p:txBody>
          <a:bodyPr vert="horz" lIns="91440" tIns="45720" rIns="91440" bIns="45720" rtlCol="0" anchor="ctr">
            <a:normAutofit/>
            <a:scene3d>
              <a:camera prst="orthographicFront"/>
              <a:lightRig rig="threePt" dir="t"/>
            </a:scene3d>
            <a:sp3d extrusionH="57150">
              <a:bevelT w="82550" h="38100" prst="coolSlant"/>
            </a:sp3d>
          </a:bodyPr>
          <a:lstStyle/>
          <a:p>
            <a:r>
              <a:rPr lang="en-US" b="1" err="1">
                <a:solidFill>
                  <a:srgbClr val="FF0000"/>
                </a:solidFill>
                <a:effectLst>
                  <a:outerShdw blurRad="38100" dist="38100" dir="2700000" algn="tl">
                    <a:srgbClr val="000000">
                      <a:alpha val="43137"/>
                    </a:srgbClr>
                  </a:outerShdw>
                </a:effectLst>
                <a:latin typeface="+mn-lt"/>
                <a:cs typeface="Calibri Light"/>
              </a:rPr>
              <a:t>Metodika</a:t>
            </a:r>
          </a:p>
        </p:txBody>
      </p:sp>
      <p:sp>
        <p:nvSpPr>
          <p:cNvPr id="3" name="Content Placeholder 2">
            <a:extLst>
              <a:ext uri="{FF2B5EF4-FFF2-40B4-BE49-F238E27FC236}">
                <a16:creationId xmlns:a16="http://schemas.microsoft.com/office/drawing/2014/main" id="{68C20F1D-009D-4163-A9E8-354A106F89A0}"/>
              </a:ext>
            </a:extLst>
          </p:cNvPr>
          <p:cNvSpPr>
            <a:spLocks noGrp="1"/>
          </p:cNvSpPr>
          <p:nvPr>
            <p:ph idx="1"/>
          </p:nvPr>
        </p:nvSpPr>
        <p:spPr/>
        <p:txBody>
          <a:bodyPr vert="horz" lIns="91440" tIns="45720" rIns="91440" bIns="45720" rtlCol="0" anchor="t">
            <a:normAutofit/>
          </a:bodyPr>
          <a:lstStyle/>
          <a:p>
            <a:r>
              <a:rPr lang="en-US" dirty="0" err="1">
                <a:cs typeface="Calibri"/>
              </a:rPr>
              <a:t>Retrospektivní</a:t>
            </a:r>
            <a:r>
              <a:rPr lang="en-US" dirty="0">
                <a:cs typeface="Calibri"/>
              </a:rPr>
              <a:t> </a:t>
            </a:r>
            <a:r>
              <a:rPr lang="en-US" dirty="0" err="1">
                <a:cs typeface="Calibri"/>
              </a:rPr>
              <a:t>hodnocení</a:t>
            </a:r>
            <a:r>
              <a:rPr lang="en-US" dirty="0">
                <a:cs typeface="Calibri"/>
              </a:rPr>
              <a:t> </a:t>
            </a:r>
            <a:r>
              <a:rPr lang="en-US" dirty="0" err="1">
                <a:cs typeface="Calibri"/>
              </a:rPr>
              <a:t>léčených</a:t>
            </a:r>
            <a:r>
              <a:rPr lang="en-US" dirty="0">
                <a:cs typeface="Calibri"/>
              </a:rPr>
              <a:t> </a:t>
            </a:r>
            <a:r>
              <a:rPr lang="en-US" dirty="0" err="1">
                <a:cs typeface="Calibri"/>
              </a:rPr>
              <a:t>pacientů</a:t>
            </a:r>
            <a:r>
              <a:rPr lang="en-US" dirty="0">
                <a:cs typeface="Calibri"/>
              </a:rPr>
              <a:t> </a:t>
            </a:r>
            <a:r>
              <a:rPr lang="en-US" dirty="0" err="1">
                <a:cs typeface="Calibri"/>
              </a:rPr>
              <a:t>na</a:t>
            </a:r>
            <a:r>
              <a:rPr lang="en-US" dirty="0">
                <a:cs typeface="Calibri"/>
              </a:rPr>
              <a:t> PK a UKIA FNHK</a:t>
            </a:r>
          </a:p>
          <a:p>
            <a:r>
              <a:rPr lang="en-US" dirty="0" err="1">
                <a:cs typeface="Calibri"/>
              </a:rPr>
              <a:t>Sledování</a:t>
            </a:r>
            <a:r>
              <a:rPr lang="en-US" dirty="0">
                <a:cs typeface="Calibri"/>
              </a:rPr>
              <a:t> </a:t>
            </a:r>
            <a:r>
              <a:rPr lang="en-US" dirty="0" err="1">
                <a:cs typeface="Calibri"/>
              </a:rPr>
              <a:t>vybraných</a:t>
            </a:r>
            <a:r>
              <a:rPr lang="en-US" dirty="0">
                <a:cs typeface="Calibri"/>
              </a:rPr>
              <a:t> </a:t>
            </a:r>
            <a:r>
              <a:rPr lang="en-US" dirty="0" err="1">
                <a:cs typeface="Calibri"/>
              </a:rPr>
              <a:t>parametrů</a:t>
            </a:r>
            <a:r>
              <a:rPr lang="en-US" dirty="0">
                <a:cs typeface="Calibri"/>
              </a:rPr>
              <a:t> </a:t>
            </a:r>
            <a:r>
              <a:rPr lang="en-US" dirty="0" err="1">
                <a:cs typeface="Calibri"/>
              </a:rPr>
              <a:t>před</a:t>
            </a:r>
            <a:r>
              <a:rPr lang="en-US" dirty="0">
                <a:cs typeface="Calibri"/>
              </a:rPr>
              <a:t> </a:t>
            </a:r>
            <a:r>
              <a:rPr lang="en-US" dirty="0" err="1">
                <a:cs typeface="Calibri"/>
              </a:rPr>
              <a:t>zahájením</a:t>
            </a:r>
            <a:r>
              <a:rPr lang="en-US" dirty="0">
                <a:cs typeface="Calibri"/>
              </a:rPr>
              <a:t> </a:t>
            </a:r>
            <a:r>
              <a:rPr lang="en-US" dirty="0" err="1">
                <a:cs typeface="Calibri"/>
              </a:rPr>
              <a:t>léčby</a:t>
            </a:r>
            <a:r>
              <a:rPr lang="en-US" dirty="0">
                <a:cs typeface="Calibri"/>
              </a:rPr>
              <a:t> a v </a:t>
            </a:r>
            <a:r>
              <a:rPr lang="en-US" dirty="0" err="1">
                <a:cs typeface="Calibri"/>
              </a:rPr>
              <a:t>průběhu</a:t>
            </a:r>
            <a:r>
              <a:rPr lang="en-US" dirty="0">
                <a:cs typeface="Calibri"/>
              </a:rPr>
              <a:t> </a:t>
            </a:r>
            <a:r>
              <a:rPr lang="en-US" dirty="0" err="1">
                <a:cs typeface="Calibri"/>
              </a:rPr>
              <a:t>léčby</a:t>
            </a:r>
            <a:endParaRPr lang="en-US" dirty="0">
              <a:cs typeface="Calibri"/>
            </a:endParaRPr>
          </a:p>
          <a:p>
            <a:r>
              <a:rPr lang="en-US" dirty="0">
                <a:cs typeface="Calibri"/>
              </a:rPr>
              <a:t>n=10 </a:t>
            </a:r>
            <a:endParaRPr lang="cs-CZ" dirty="0">
              <a:cs typeface="Calibri"/>
            </a:endParaRPr>
          </a:p>
        </p:txBody>
      </p:sp>
      <p:pic>
        <p:nvPicPr>
          <p:cNvPr id="4" name="Obrázek 3" descr="Free Images : person, gathering, group, people, orang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412066"/>
            <a:ext cx="3644900" cy="2429933"/>
          </a:xfrm>
          <a:prstGeom prst="rect">
            <a:avLst/>
          </a:prstGeom>
        </p:spPr>
      </p:pic>
      <p:pic>
        <p:nvPicPr>
          <p:cNvPr id="5" name="Obrázek 4" descr="Race and Ethnicity | Business Communication Skills f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71" y="3412065"/>
            <a:ext cx="4572383" cy="2436419"/>
          </a:xfrm>
          <a:prstGeom prst="rect">
            <a:avLst/>
          </a:prstGeom>
        </p:spPr>
      </p:pic>
    </p:spTree>
    <p:extLst>
      <p:ext uri="{BB962C8B-B14F-4D97-AF65-F5344CB8AC3E}">
        <p14:creationId xmlns:p14="http://schemas.microsoft.com/office/powerpoint/2010/main" val="242412910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D6C0679BB38C0438CC50F42D104255B" ma:contentTypeVersion="12" ma:contentTypeDescription="Vytvoří nový dokument" ma:contentTypeScope="" ma:versionID="9ac44705e7f5ea36c05af104262708f6">
  <xsd:schema xmlns:xsd="http://www.w3.org/2001/XMLSchema" xmlns:xs="http://www.w3.org/2001/XMLSchema" xmlns:p="http://schemas.microsoft.com/office/2006/metadata/properties" xmlns:ns3="147f4318-15a8-411a-928e-b49b94d927ef" xmlns:ns4="1466dc69-b27e-4b43-81fe-e621db4e45a2" targetNamespace="http://schemas.microsoft.com/office/2006/metadata/properties" ma:root="true" ma:fieldsID="6b4609fe554f26512f7943cff1c86e83" ns3:_="" ns4:_="">
    <xsd:import namespace="147f4318-15a8-411a-928e-b49b94d927ef"/>
    <xsd:import namespace="1466dc69-b27e-4b43-81fe-e621db4e45a2"/>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f4318-15a8-411a-928e-b49b94d927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66dc69-b27e-4b43-81fe-e621db4e45a2" elementFormDefault="qualified">
    <xsd:import namespace="http://schemas.microsoft.com/office/2006/documentManagement/types"/>
    <xsd:import namespace="http://schemas.microsoft.com/office/infopath/2007/PartnerControls"/>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element name="SharingHintHash" ma:index="13"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4F75DD-0CEA-4F72-981C-4545F6487B9E}">
  <ds:schemaRefs>
    <ds:schemaRef ds:uri="http://schemas.microsoft.com/sharepoint/v3/contenttype/forms"/>
  </ds:schemaRefs>
</ds:datastoreItem>
</file>

<file path=customXml/itemProps2.xml><?xml version="1.0" encoding="utf-8"?>
<ds:datastoreItem xmlns:ds="http://schemas.openxmlformats.org/officeDocument/2006/customXml" ds:itemID="{2989FF26-71FC-408D-9F08-CE3DB8692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7f4318-15a8-411a-928e-b49b94d927ef"/>
    <ds:schemaRef ds:uri="1466dc69-b27e-4b43-81fe-e621db4e4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9B1259-A394-411A-9F6A-397780A4D5BD}">
  <ds:schemaRefs>
    <ds:schemaRef ds:uri="147f4318-15a8-411a-928e-b49b94d927e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1466dc69-b27e-4b43-81fe-e621db4e45a2"/>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106</TotalTime>
  <Words>4285</Words>
  <Application>Microsoft Office PowerPoint</Application>
  <PresentationFormat>Širokoúhlá obrazovka</PresentationFormat>
  <Paragraphs>1697</Paragraphs>
  <Slides>29</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Arial</vt:lpstr>
      <vt:lpstr>Calibri</vt:lpstr>
      <vt:lpstr>Calibri Light</vt:lpstr>
      <vt:lpstr>Motiv systému Office</vt:lpstr>
      <vt:lpstr>První klinické zkušenosti s dupilumabem</vt:lpstr>
      <vt:lpstr>Prezentace aplikace PowerPoint</vt:lpstr>
      <vt:lpstr>Dupilumab - fenotypově specifická léčba</vt:lpstr>
      <vt:lpstr>Prezentace aplikace PowerPoint</vt:lpstr>
      <vt:lpstr>Cytokiny IL-4 a IL-13 hrají centrální úlohu v mechanismu zánětu u Th-2 astmatu</vt:lpstr>
      <vt:lpstr>Prezentace aplikace PowerPoint</vt:lpstr>
      <vt:lpstr>Změna FeNO a celkového IgE při léčbě</vt:lpstr>
      <vt:lpstr>Centrum pro těžké astma FN Hradec Králové</vt:lpstr>
      <vt:lpstr>Metodika</vt:lpstr>
      <vt:lpstr>Čistá indikace dermatologa - ekzém</vt:lpstr>
      <vt:lpstr>Demografie</vt:lpstr>
      <vt:lpstr>Kortikodependence</vt:lpstr>
      <vt:lpstr>Plicní funkce</vt:lpstr>
      <vt:lpstr>Astma kontrol test</vt:lpstr>
      <vt:lpstr>Koncentrace FeNO</vt:lpstr>
      <vt:lpstr>Eosinofilie periferní krve</vt:lpstr>
      <vt:lpstr>Celkové IgE</vt:lpstr>
      <vt:lpstr>Fenotypy</vt:lpstr>
      <vt:lpstr>SWITCH biologické léčby na dupilumab</vt:lpstr>
      <vt:lpstr>Efekt na astma </vt:lpstr>
      <vt:lpstr>Efekt na astma </vt:lpstr>
      <vt:lpstr>Efekt na astma </vt:lpstr>
      <vt:lpstr>Efekt na astma </vt:lpstr>
      <vt:lpstr>Efekt na astma </vt:lpstr>
      <vt:lpstr>9 - Mladý muž s ekzémem a těžkým astmatem</vt:lpstr>
      <vt:lpstr>9 - Mladý muž s ekzémem a těžkým astmatem</vt:lpstr>
      <vt:lpstr>9 - Mladý muž s ekzémem a těžkým astmatem</vt:lpstr>
      <vt:lpstr>9 - Mladý muž s ekzémem a těžkým astmatem</vt:lpstr>
      <vt:lpstr>Závěr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Sedlák Vratislav</dc:creator>
  <cp:lastModifiedBy>rada.sedlak@gmail.com</cp:lastModifiedBy>
  <cp:revision>16</cp:revision>
  <dcterms:created xsi:type="dcterms:W3CDTF">2021-06-02T09:13:30Z</dcterms:created>
  <dcterms:modified xsi:type="dcterms:W3CDTF">2024-06-12T09:31:37Z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0x010100BD6C0679BB38C0438CC50F42D104255B</vt:lpwstr>
  </property>
</Properties>
</file>