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0" r:id="rId1"/>
  </p:sldMasterIdLst>
  <p:notesMasterIdLst>
    <p:notesMasterId r:id="rId14"/>
  </p:notesMasterIdLst>
  <p:handoutMasterIdLst>
    <p:handoutMasterId r:id="rId15"/>
  </p:handoutMasterIdLst>
  <p:sldIdLst>
    <p:sldId id="261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D64A"/>
    <a:srgbClr val="595959"/>
    <a:srgbClr val="F84E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99" autoAdjust="0"/>
    <p:restoredTop sz="94660"/>
  </p:normalViewPr>
  <p:slideViewPr>
    <p:cSldViewPr snapToGrid="0">
      <p:cViewPr varScale="1">
        <p:scale>
          <a:sx n="89" d="100"/>
          <a:sy n="89" d="100"/>
        </p:scale>
        <p:origin x="39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324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4.xlsx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5.xlsx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0837067235396146E-2"/>
          <c:y val="3.508125516879694E-2"/>
          <c:w val="0.89017908110480659"/>
          <c:h val="0.77587401694805092"/>
        </c:manualLayout>
      </c:layout>
      <c:lineChart>
        <c:grouping val="standar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ln w="12700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9"/>
            <c:spPr>
              <a:solidFill>
                <a:srgbClr val="FFC000"/>
              </a:solidFill>
              <a:ln w="12700">
                <a:solidFill>
                  <a:schemeClr val="tx1">
                    <a:alpha val="99000"/>
                  </a:schemeClr>
                </a:solidFill>
              </a:ln>
              <a:effectLst/>
            </c:spPr>
          </c:marker>
          <c:dPt>
            <c:idx val="0"/>
            <c:marker>
              <c:symbol val="circle"/>
              <c:size val="9"/>
              <c:spPr>
                <a:solidFill>
                  <a:srgbClr val="FFC000"/>
                </a:solidFill>
                <a:ln w="12700">
                  <a:solidFill>
                    <a:schemeClr val="tx1">
                      <a:alpha val="99000"/>
                    </a:schemeClr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C1D0-4BD3-8041-717ED79448B9}"/>
              </c:ext>
            </c:extLst>
          </c:dPt>
          <c:dPt>
            <c:idx val="1"/>
            <c:marker>
              <c:symbol val="circle"/>
              <c:size val="9"/>
              <c:spPr>
                <a:solidFill>
                  <a:srgbClr val="FFC000"/>
                </a:solidFill>
                <a:ln w="12700">
                  <a:solidFill>
                    <a:schemeClr val="tx1">
                      <a:alpha val="99000"/>
                    </a:schemeClr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C1D0-4BD3-8041-717ED79448B9}"/>
              </c:ext>
            </c:extLst>
          </c:dPt>
          <c:dPt>
            <c:idx val="2"/>
            <c:marker>
              <c:symbol val="circle"/>
              <c:size val="9"/>
              <c:spPr>
                <a:solidFill>
                  <a:srgbClr val="FFC000"/>
                </a:solidFill>
                <a:ln w="12700">
                  <a:solidFill>
                    <a:schemeClr val="tx1">
                      <a:alpha val="99000"/>
                    </a:schemeClr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2-C1D0-4BD3-8041-717ED79448B9}"/>
              </c:ext>
            </c:extLst>
          </c:dPt>
          <c:dPt>
            <c:idx val="3"/>
            <c:marker>
              <c:symbol val="circle"/>
              <c:size val="9"/>
              <c:spPr>
                <a:solidFill>
                  <a:srgbClr val="FFC000"/>
                </a:solidFill>
                <a:ln w="12700">
                  <a:solidFill>
                    <a:schemeClr val="tx1">
                      <a:alpha val="99000"/>
                    </a:schemeClr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3-C1D0-4BD3-8041-717ED79448B9}"/>
              </c:ext>
            </c:extLst>
          </c:dPt>
          <c:dLbls>
            <c:dLbl>
              <c:idx val="4"/>
              <c:layout>
                <c:manualLayout>
                  <c:x val="-6.7500187271054113E-2"/>
                  <c:y val="-4.931273210559703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B7F-4898-9C3C-EC4DD7485B1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Calibri Light" panose="020F0302020204030204" pitchFamily="34" charset="0"/>
                  </a:defRPr>
                </a:pPr>
                <a:endParaRPr lang="cs-CZ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List1!$A$2:$A$7</c:f>
              <c:strCache>
                <c:ptCount val="6"/>
                <c:pt idx="0">
                  <c:v>&lt; 40</c:v>
                </c:pt>
                <c:pt idx="1">
                  <c:v>40–44</c:v>
                </c:pt>
                <c:pt idx="2">
                  <c:v>45–49</c:v>
                </c:pt>
                <c:pt idx="3">
                  <c:v>50–54</c:v>
                </c:pt>
                <c:pt idx="4">
                  <c:v>55–59</c:v>
                </c:pt>
                <c:pt idx="5">
                  <c:v>60+</c:v>
                </c:pt>
              </c:strCache>
            </c:strRef>
          </c:cat>
          <c:val>
            <c:numRef>
              <c:f>List1!$B$2:$B$7</c:f>
              <c:numCache>
                <c:formatCode>#,##0.0</c:formatCode>
                <c:ptCount val="6"/>
                <c:pt idx="0">
                  <c:v>15.957446808510639</c:v>
                </c:pt>
                <c:pt idx="1">
                  <c:v>19.148936170212767</c:v>
                </c:pt>
                <c:pt idx="2">
                  <c:v>11.702127659574469</c:v>
                </c:pt>
                <c:pt idx="3">
                  <c:v>12.76595744680851</c:v>
                </c:pt>
                <c:pt idx="4">
                  <c:v>12.76595744680851</c:v>
                </c:pt>
                <c:pt idx="5">
                  <c:v>27.659574468085108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C1D0-4BD3-8041-717ED79448B9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380144296"/>
        <c:axId val="380148888"/>
      </c:lineChart>
      <c:catAx>
        <c:axId val="38014429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Calibri Light" panose="020F0302020204030204" pitchFamily="34" charset="0"/>
                  </a:defRPr>
                </a:pPr>
                <a:r>
                  <a:rPr lang="cs-CZ" dirty="0"/>
                  <a:t>Věk</a:t>
                </a:r>
              </a:p>
            </c:rich>
          </c:tx>
          <c:layout>
            <c:manualLayout>
              <c:xMode val="edge"/>
              <c:yMode val="edge"/>
              <c:x val="0.52143463582557026"/>
              <c:y val="0.8814499301862224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j-lt"/>
                  <a:ea typeface="+mn-ea"/>
                  <a:cs typeface="Calibri Light" panose="020F0302020204030204" pitchFamily="34" charset="0"/>
                </a:defRPr>
              </a:pPr>
              <a:endParaRPr lang="cs-CZ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Calibri Light" panose="020F0302020204030204" pitchFamily="34" charset="0"/>
              </a:defRPr>
            </a:pPr>
            <a:endParaRPr lang="cs-CZ"/>
          </a:p>
        </c:txPr>
        <c:crossAx val="380148888"/>
        <c:crosses val="autoZero"/>
        <c:auto val="1"/>
        <c:lblAlgn val="ctr"/>
        <c:lblOffset val="100"/>
        <c:noMultiLvlLbl val="0"/>
      </c:catAx>
      <c:valAx>
        <c:axId val="380148888"/>
        <c:scaling>
          <c:orientation val="minMax"/>
          <c:max val="3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Calibri Light" panose="020F0302020204030204" pitchFamily="34" charset="0"/>
                  </a:defRPr>
                </a:pPr>
                <a:r>
                  <a:rPr lang="cs-CZ"/>
                  <a:t> % pacientů</a:t>
                </a:r>
              </a:p>
            </c:rich>
          </c:tx>
          <c:layout>
            <c:manualLayout>
              <c:xMode val="edge"/>
              <c:yMode val="edge"/>
              <c:x val="0"/>
              <c:y val="0.3560296467624560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j-lt"/>
                  <a:ea typeface="+mn-ea"/>
                  <a:cs typeface="Calibri Light" panose="020F0302020204030204" pitchFamily="34" charset="0"/>
                </a:defRPr>
              </a:pPr>
              <a:endParaRPr lang="cs-CZ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1270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Calibri Light" panose="020F0302020204030204" pitchFamily="34" charset="0"/>
              </a:defRPr>
            </a:pPr>
            <a:endParaRPr lang="cs-CZ"/>
          </a:p>
        </c:txPr>
        <c:crossAx val="3801442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+mj-lt"/>
          <a:cs typeface="Calibri Light" panose="020F0302020204030204" pitchFamily="34" charset="0"/>
        </a:defRPr>
      </a:pPr>
      <a:endParaRPr lang="cs-CZ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errBars>
            <c:errBarType val="minus"/>
            <c:errValType val="cust"/>
            <c:noEndCap val="0"/>
            <c:plus>
              <c:numLit>
                <c:formatCode>General</c:formatCode>
                <c:ptCount val="1"/>
                <c:pt idx="0">
                  <c:v>1</c:v>
                </c:pt>
              </c:numLit>
            </c:plus>
            <c:minus>
              <c:numRef>
                <c:f>List1!$E$2</c:f>
                <c:numCache>
                  <c:formatCode>General</c:formatCode>
                  <c:ptCount val="1"/>
                  <c:pt idx="0">
                    <c:v>0.03</c:v>
                  </c:pt>
                </c:numCache>
              </c:numRef>
            </c:minus>
            <c:spPr>
              <a:noFill/>
              <a:ln w="12700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List1!$A$2</c:f>
              <c:strCache>
                <c:ptCount val="1"/>
                <c:pt idx="0">
                  <c:v>Eozinofily</c:v>
                </c:pt>
              </c:strCache>
            </c:strRef>
          </c:cat>
          <c:val>
            <c:numRef>
              <c:f>List1!$B$2</c:f>
              <c:numCache>
                <c:formatCode>#,##0.000000000000000</c:formatCode>
                <c:ptCount val="1"/>
                <c:pt idx="0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72-413D-9BF9-65671B57E8C4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Řada 2</c:v>
                </c:pt>
              </c:strCache>
            </c:strRef>
          </c:tx>
          <c:spPr>
            <a:solidFill>
              <a:schemeClr val="accent6"/>
            </a:solidFill>
            <a:ln w="12700">
              <a:solidFill>
                <a:schemeClr val="tx1"/>
              </a:solidFill>
            </a:ln>
            <a:effectLst/>
          </c:spPr>
          <c:invertIfNegative val="0"/>
          <c:cat>
            <c:strRef>
              <c:f>List1!$A$2</c:f>
              <c:strCache>
                <c:ptCount val="1"/>
                <c:pt idx="0">
                  <c:v>Eozinofily</c:v>
                </c:pt>
              </c:strCache>
            </c:strRef>
          </c:cat>
          <c:val>
            <c:numRef>
              <c:f>List1!$C$2</c:f>
              <c:numCache>
                <c:formatCode>#,##0.000000000000000</c:formatCode>
                <c:ptCount val="1"/>
                <c:pt idx="0">
                  <c:v>0.27500000000000002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C72-413D-9BF9-65671B57E8C4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Řada 3</c:v>
                </c:pt>
              </c:strCache>
            </c:strRef>
          </c:tx>
          <c:spPr>
            <a:solidFill>
              <a:schemeClr val="accent6"/>
            </a:solidFill>
            <a:ln w="12700">
              <a:solidFill>
                <a:schemeClr val="tx1"/>
              </a:solidFill>
            </a:ln>
            <a:effectLst/>
          </c:spPr>
          <c:invertIfNegative val="0"/>
          <c:errBars>
            <c:errBarType val="plus"/>
            <c:errValType val="cust"/>
            <c:noEndCap val="0"/>
            <c:plus>
              <c:numRef>
                <c:f>List1!$F$2</c:f>
                <c:numCache>
                  <c:formatCode>General</c:formatCode>
                  <c:ptCount val="1"/>
                  <c:pt idx="0">
                    <c:v>700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noFill/>
              <a:ln w="12700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List1!$A$2</c:f>
              <c:strCache>
                <c:ptCount val="1"/>
                <c:pt idx="0">
                  <c:v>Eozinofily</c:v>
                </c:pt>
              </c:strCache>
            </c:strRef>
          </c:cat>
          <c:val>
            <c:numRef>
              <c:f>List1!$D$2</c:f>
              <c:numCache>
                <c:formatCode>#,##0.000000000000000</c:formatCode>
                <c:ptCount val="1"/>
                <c:pt idx="0">
                  <c:v>299.69499999999999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C72-413D-9BF9-65671B57E8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"/>
        <c:overlap val="100"/>
        <c:axId val="514112936"/>
        <c:axId val="514114904"/>
      </c:barChart>
      <c:catAx>
        <c:axId val="514112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14114904"/>
        <c:crosses val="autoZero"/>
        <c:auto val="1"/>
        <c:lblAlgn val="ctr"/>
        <c:lblOffset val="100"/>
        <c:noMultiLvlLbl val="0"/>
      </c:catAx>
      <c:valAx>
        <c:axId val="51411490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 sz="1200" dirty="0">
                    <a:solidFill>
                      <a:schemeClr val="tx1"/>
                    </a:solidFill>
                  </a:rPr>
                  <a:t>/</a:t>
                </a:r>
                <a:r>
                  <a:rPr lang="cs-CZ" sz="1200" dirty="0" err="1">
                    <a:solidFill>
                      <a:schemeClr val="tx1"/>
                    </a:solidFill>
                  </a:rPr>
                  <a:t>nl</a:t>
                </a:r>
                <a:endParaRPr lang="en-GB" sz="1200" dirty="0">
                  <a:solidFill>
                    <a:schemeClr val="tx1"/>
                  </a:solidFill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1270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14112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spPr>
            <a:solidFill>
              <a:srgbClr val="BED64A"/>
            </a:solidFill>
          </c:spPr>
          <c:dPt>
            <c:idx val="0"/>
            <c:bubble3D val="0"/>
            <c:explosion val="8"/>
            <c:spPr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B16-498F-8E5E-2D71F5650C26}"/>
              </c:ext>
            </c:extLst>
          </c:dPt>
          <c:dPt>
            <c:idx val="1"/>
            <c:bubble3D val="0"/>
            <c:explosion val="3"/>
            <c:spPr>
              <a:solidFill>
                <a:schemeClr val="accent6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B16-498F-8E5E-2D71F5650C26}"/>
              </c:ext>
            </c:extLst>
          </c:dPt>
          <c:dPt>
            <c:idx val="2"/>
            <c:bubble3D val="0"/>
            <c:explosion val="1"/>
            <c:spPr>
              <a:solidFill>
                <a:schemeClr val="tx1">
                  <a:lumMod val="65000"/>
                  <a:lumOff val="35000"/>
                </a:schemeClr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B16-498F-8E5E-2D71F5650C26}"/>
              </c:ext>
            </c:extLst>
          </c:dPt>
          <c:dPt>
            <c:idx val="3"/>
            <c:bubble3D val="0"/>
            <c:explosion val="3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B16-498F-8E5E-2D71F5650C26}"/>
              </c:ext>
            </c:extLst>
          </c:dPt>
          <c:dPt>
            <c:idx val="4"/>
            <c:bubble3D val="0"/>
            <c:explosion val="5"/>
            <c:spPr>
              <a:solidFill>
                <a:schemeClr val="accent2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B16-498F-8E5E-2D71F5650C26}"/>
              </c:ext>
            </c:extLst>
          </c:dPt>
          <c:dLbls>
            <c:dLbl>
              <c:idx val="2"/>
              <c:layout>
                <c:manualLayout>
                  <c:x val="-0.13700545346431775"/>
                  <c:y val="-8.317463257910130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B16-498F-8E5E-2D71F5650C26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Calibri Light" panose="020F0302020204030204" pitchFamily="34" charset="0"/>
                  </a:defRPr>
                </a:pPr>
                <a:endParaRPr lang="cs-CZ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List1!$A$2:$A$5</c:f>
              <c:strCache>
                <c:ptCount val="2"/>
                <c:pt idx="0">
                  <c:v>1. čtvrt.</c:v>
                </c:pt>
                <c:pt idx="1">
                  <c:v>2. čtvrt.</c:v>
                </c:pt>
              </c:strCache>
            </c:strRef>
          </c:cat>
          <c:val>
            <c:numRef>
              <c:f>List1!$B$2:$B$5</c:f>
              <c:numCache>
                <c:formatCode>###0</c:formatCode>
                <c:ptCount val="4"/>
                <c:pt idx="0">
                  <c:v>44</c:v>
                </c:pt>
                <c:pt idx="1">
                  <c:v>34</c:v>
                </c:pt>
                <c:pt idx="2">
                  <c:v>2</c:v>
                </c:pt>
                <c:pt idx="3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B16-498F-8E5E-2D71F5650C2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49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Calibri" panose="020F0502020204030204" pitchFamily="34" charset="0"/>
          <a:cs typeface="Calibri" panose="020F0502020204030204" pitchFamily="34" charset="0"/>
        </a:defRPr>
      </a:pPr>
      <a:endParaRPr lang="cs-CZ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errBars>
            <c:errBarType val="minus"/>
            <c:errValType val="cust"/>
            <c:noEndCap val="0"/>
            <c:plus>
              <c:numLit>
                <c:formatCode>General</c:formatCode>
                <c:ptCount val="1"/>
                <c:pt idx="0">
                  <c:v>1</c:v>
                </c:pt>
              </c:numLit>
            </c:plus>
            <c:minus>
              <c:numRef>
                <c:f>List1!$E$2</c:f>
                <c:numCache>
                  <c:formatCode>General</c:formatCode>
                  <c:ptCount val="1"/>
                  <c:pt idx="0">
                    <c:v>84</c:v>
                  </c:pt>
                </c:numCache>
              </c:numRef>
            </c:minus>
            <c:spPr>
              <a:noFill/>
              <a:ln w="12700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List1!$A$2</c:f>
              <c:strCache>
                <c:ptCount val="1"/>
                <c:pt idx="0">
                  <c:v>IgE</c:v>
                </c:pt>
              </c:strCache>
            </c:strRef>
          </c:cat>
          <c:val>
            <c:numRef>
              <c:f>List1!$B$2</c:f>
              <c:numCache>
                <c:formatCode>#,##0.0</c:formatCode>
                <c:ptCount val="1"/>
                <c:pt idx="0">
                  <c:v>107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C1-44A6-B18E-DB05DACF416E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Řada 2</c:v>
                </c:pt>
              </c:strCache>
            </c:strRef>
          </c:tx>
          <c:spPr>
            <a:solidFill>
              <a:schemeClr val="accent6"/>
            </a:solidFill>
            <a:ln w="12700">
              <a:solidFill>
                <a:schemeClr val="tx1"/>
              </a:solidFill>
            </a:ln>
            <a:effectLst/>
          </c:spPr>
          <c:invertIfNegative val="0"/>
          <c:cat>
            <c:strRef>
              <c:f>List1!$A$2</c:f>
              <c:strCache>
                <c:ptCount val="1"/>
                <c:pt idx="0">
                  <c:v>IgE</c:v>
                </c:pt>
              </c:strCache>
            </c:strRef>
          </c:cat>
          <c:val>
            <c:numRef>
              <c:f>List1!$C$2</c:f>
              <c:numCache>
                <c:formatCode>#,##0.0</c:formatCode>
                <c:ptCount val="1"/>
                <c:pt idx="0">
                  <c:v>104.5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8C1-44A6-B18E-DB05DACF416E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Řada 3</c:v>
                </c:pt>
              </c:strCache>
            </c:strRef>
          </c:tx>
          <c:spPr>
            <a:solidFill>
              <a:schemeClr val="accent6"/>
            </a:solidFill>
            <a:ln w="12700">
              <a:solidFill>
                <a:schemeClr val="tx1"/>
              </a:solidFill>
            </a:ln>
            <a:effectLst/>
          </c:spPr>
          <c:invertIfNegative val="0"/>
          <c:errBars>
            <c:errBarType val="plus"/>
            <c:errValType val="cust"/>
            <c:noEndCap val="0"/>
            <c:plus>
              <c:numRef>
                <c:f>List1!$F$2</c:f>
                <c:numCache>
                  <c:formatCode>General</c:formatCode>
                  <c:ptCount val="1"/>
                  <c:pt idx="0">
                    <c:v>3890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noFill/>
              <a:ln w="12700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List1!$A$2</c:f>
              <c:strCache>
                <c:ptCount val="1"/>
                <c:pt idx="0">
                  <c:v>IgE</c:v>
                </c:pt>
              </c:strCache>
            </c:strRef>
          </c:cat>
          <c:val>
            <c:numRef>
              <c:f>List1!$D$2</c:f>
              <c:numCache>
                <c:formatCode>#,##0.0</c:formatCode>
                <c:ptCount val="1"/>
                <c:pt idx="0">
                  <c:v>288.5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8C1-44A6-B18E-DB05DACF41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"/>
        <c:overlap val="100"/>
        <c:axId val="514112936"/>
        <c:axId val="514114904"/>
      </c:barChart>
      <c:catAx>
        <c:axId val="514112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14114904"/>
        <c:crosses val="autoZero"/>
        <c:auto val="1"/>
        <c:lblAlgn val="ctr"/>
        <c:lblOffset val="100"/>
        <c:noMultiLvlLbl val="0"/>
      </c:catAx>
      <c:valAx>
        <c:axId val="51411490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 sz="1200" dirty="0">
                    <a:solidFill>
                      <a:schemeClr val="tx1"/>
                    </a:solidFill>
                  </a:rPr>
                  <a:t>IU/ml</a:t>
                </a:r>
                <a:r>
                  <a:rPr lang="cs-CZ" sz="1200" baseline="0" dirty="0">
                    <a:solidFill>
                      <a:schemeClr val="tx1"/>
                    </a:solidFill>
                  </a:rPr>
                  <a:t> (</a:t>
                </a:r>
                <a:r>
                  <a:rPr lang="cs-CZ" sz="1200" baseline="0" dirty="0" err="1">
                    <a:solidFill>
                      <a:schemeClr val="tx1"/>
                    </a:solidFill>
                  </a:rPr>
                  <a:t>kU</a:t>
                </a:r>
                <a:r>
                  <a:rPr lang="cs-CZ" sz="1200" baseline="0" dirty="0">
                    <a:solidFill>
                      <a:schemeClr val="tx1"/>
                    </a:solidFill>
                  </a:rPr>
                  <a:t>/l)</a:t>
                </a:r>
                <a:endParaRPr lang="en-GB" sz="1200" dirty="0">
                  <a:solidFill>
                    <a:schemeClr val="tx1"/>
                  </a:solidFill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1270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14112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errBars>
            <c:errBarType val="minus"/>
            <c:errValType val="cust"/>
            <c:noEndCap val="0"/>
            <c:plus>
              <c:numLit>
                <c:formatCode>General</c:formatCode>
                <c:ptCount val="1"/>
                <c:pt idx="0">
                  <c:v>1</c:v>
                </c:pt>
              </c:numLit>
            </c:plus>
            <c:minus>
              <c:numRef>
                <c:f>List1!$E$2</c:f>
                <c:numCache>
                  <c:formatCode>General</c:formatCode>
                  <c:ptCount val="1"/>
                  <c:pt idx="0">
                    <c:v>0.68000000000000016</c:v>
                  </c:pt>
                </c:numCache>
              </c:numRef>
            </c:minus>
            <c:spPr>
              <a:noFill/>
              <a:ln w="12700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List1!$A$2</c:f>
              <c:strCache>
                <c:ptCount val="1"/>
                <c:pt idx="0">
                  <c:v>FEV1</c:v>
                </c:pt>
              </c:strCache>
            </c:strRef>
          </c:cat>
          <c:val>
            <c:numRef>
              <c:f>List1!$B$2</c:f>
              <c:numCache>
                <c:formatCode>#,##0.000</c:formatCode>
                <c:ptCount val="1"/>
                <c:pt idx="0">
                  <c:v>1.62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D9-45E4-83C2-DEC560C54687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Řada 2</c:v>
                </c:pt>
              </c:strCache>
            </c:strRef>
          </c:tx>
          <c:spPr>
            <a:solidFill>
              <a:schemeClr val="accent4"/>
            </a:solidFill>
            <a:ln w="12700">
              <a:solidFill>
                <a:schemeClr val="tx1"/>
              </a:solidFill>
            </a:ln>
            <a:effectLst/>
          </c:spPr>
          <c:invertIfNegative val="0"/>
          <c:cat>
            <c:strRef>
              <c:f>List1!$A$2</c:f>
              <c:strCache>
                <c:ptCount val="1"/>
                <c:pt idx="0">
                  <c:v>FEV1</c:v>
                </c:pt>
              </c:strCache>
            </c:strRef>
          </c:cat>
          <c:val>
            <c:numRef>
              <c:f>List1!$C$2</c:f>
              <c:numCache>
                <c:formatCode>#,##0.000</c:formatCode>
                <c:ptCount val="1"/>
                <c:pt idx="0">
                  <c:v>0.35999999999999988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6D9-45E4-83C2-DEC560C54687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Řada 3</c:v>
                </c:pt>
              </c:strCache>
            </c:strRef>
          </c:tx>
          <c:spPr>
            <a:solidFill>
              <a:schemeClr val="accent4"/>
            </a:solidFill>
            <a:ln w="12700">
              <a:solidFill>
                <a:schemeClr val="tx1"/>
              </a:solidFill>
            </a:ln>
            <a:effectLst/>
          </c:spPr>
          <c:invertIfNegative val="0"/>
          <c:errBars>
            <c:errBarType val="plus"/>
            <c:errValType val="cust"/>
            <c:noEndCap val="0"/>
            <c:plus>
              <c:numRef>
                <c:f>List1!$F$2</c:f>
                <c:numCache>
                  <c:formatCode>General</c:formatCode>
                  <c:ptCount val="1"/>
                  <c:pt idx="0">
                    <c:v>0.91999999999999993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noFill/>
              <a:ln w="12700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List1!$A$2</c:f>
              <c:strCache>
                <c:ptCount val="1"/>
                <c:pt idx="0">
                  <c:v>FEV1</c:v>
                </c:pt>
              </c:strCache>
            </c:strRef>
          </c:cat>
          <c:val>
            <c:numRef>
              <c:f>List1!$D$2</c:f>
              <c:numCache>
                <c:formatCode>#,##0.000</c:formatCode>
                <c:ptCount val="1"/>
                <c:pt idx="0">
                  <c:v>0.51000000000000023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6D9-45E4-83C2-DEC560C546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"/>
        <c:overlap val="100"/>
        <c:axId val="514112936"/>
        <c:axId val="514114904"/>
      </c:barChart>
      <c:catAx>
        <c:axId val="514112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14114904"/>
        <c:crosses val="autoZero"/>
        <c:auto val="1"/>
        <c:lblAlgn val="ctr"/>
        <c:lblOffset val="100"/>
        <c:noMultiLvlLbl val="0"/>
      </c:catAx>
      <c:valAx>
        <c:axId val="51411490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 sz="1200" dirty="0">
                    <a:solidFill>
                      <a:schemeClr val="tx1"/>
                    </a:solidFill>
                  </a:rPr>
                  <a:t>l</a:t>
                </a:r>
                <a:endParaRPr lang="en-GB" sz="1200" dirty="0">
                  <a:solidFill>
                    <a:schemeClr val="tx1"/>
                  </a:solidFill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#,##0.0" sourceLinked="0"/>
        <c:majorTickMark val="none"/>
        <c:minorTickMark val="none"/>
        <c:tickLblPos val="nextTo"/>
        <c:spPr>
          <a:noFill/>
          <a:ln w="1270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14112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errBars>
            <c:errBarType val="minus"/>
            <c:errValType val="cust"/>
            <c:noEndCap val="0"/>
            <c:plus>
              <c:numLit>
                <c:formatCode>General</c:formatCode>
                <c:ptCount val="1"/>
                <c:pt idx="0">
                  <c:v>1</c:v>
                </c:pt>
              </c:numLit>
            </c:plus>
            <c:minus>
              <c:numRef>
                <c:f>List1!$E$2</c:f>
                <c:numCache>
                  <c:formatCode>General</c:formatCode>
                  <c:ptCount val="1"/>
                  <c:pt idx="0">
                    <c:v>17</c:v>
                  </c:pt>
                </c:numCache>
              </c:numRef>
            </c:minus>
            <c:spPr>
              <a:noFill/>
              <a:ln w="12700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List1!$A$2</c:f>
              <c:strCache>
                <c:ptCount val="1"/>
                <c:pt idx="0">
                  <c:v>FEV1</c:v>
                </c:pt>
              </c:strCache>
            </c:strRef>
          </c:cat>
          <c:val>
            <c:numRef>
              <c:f>List1!$B$2</c:f>
              <c:numCache>
                <c:formatCode>#,##0.000</c:formatCode>
                <c:ptCount val="1"/>
                <c:pt idx="0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F5-44F1-88EF-2C09E771286B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Řada 2</c:v>
                </c:pt>
              </c:strCache>
            </c:strRef>
          </c:tx>
          <c:spPr>
            <a:solidFill>
              <a:schemeClr val="accent4"/>
            </a:solidFill>
            <a:ln w="12700">
              <a:solidFill>
                <a:schemeClr val="tx1"/>
              </a:solidFill>
            </a:ln>
            <a:effectLst/>
          </c:spPr>
          <c:invertIfNegative val="0"/>
          <c:cat>
            <c:strRef>
              <c:f>List1!$A$2</c:f>
              <c:strCache>
                <c:ptCount val="1"/>
                <c:pt idx="0">
                  <c:v>FEV1</c:v>
                </c:pt>
              </c:strCache>
            </c:strRef>
          </c:cat>
          <c:val>
            <c:numRef>
              <c:f>List1!$C$2</c:f>
              <c:numCache>
                <c:formatCode>#,##0.000</c:formatCode>
                <c:ptCount val="1"/>
                <c:pt idx="0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F5-44F1-88EF-2C09E771286B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Řada 3</c:v>
                </c:pt>
              </c:strCache>
            </c:strRef>
          </c:tx>
          <c:spPr>
            <a:solidFill>
              <a:schemeClr val="accent4"/>
            </a:solidFill>
            <a:ln w="12700">
              <a:solidFill>
                <a:schemeClr val="tx1"/>
              </a:solidFill>
            </a:ln>
            <a:effectLst/>
          </c:spPr>
          <c:invertIfNegative val="0"/>
          <c:errBars>
            <c:errBarType val="plus"/>
            <c:errValType val="cust"/>
            <c:noEndCap val="0"/>
            <c:plus>
              <c:numRef>
                <c:f>List1!$F$2</c:f>
                <c:numCache>
                  <c:formatCode>General</c:formatCode>
                  <c:ptCount val="1"/>
                  <c:pt idx="0">
                    <c:v>19.900000000000006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noFill/>
              <a:ln w="12700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List1!$A$2</c:f>
              <c:strCache>
                <c:ptCount val="1"/>
                <c:pt idx="0">
                  <c:v>FEV1</c:v>
                </c:pt>
              </c:strCache>
            </c:strRef>
          </c:cat>
          <c:val>
            <c:numRef>
              <c:f>List1!$D$2</c:f>
              <c:numCache>
                <c:formatCode>#,##0.000</c:formatCode>
                <c:ptCount val="1"/>
                <c:pt idx="0">
                  <c:v>15.099999999999994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4F5-44F1-88EF-2C09E77128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"/>
        <c:overlap val="100"/>
        <c:axId val="514112936"/>
        <c:axId val="514114904"/>
      </c:barChart>
      <c:catAx>
        <c:axId val="514112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14114904"/>
        <c:crosses val="autoZero"/>
        <c:auto val="1"/>
        <c:lblAlgn val="ctr"/>
        <c:lblOffset val="100"/>
        <c:noMultiLvlLbl val="0"/>
      </c:catAx>
      <c:valAx>
        <c:axId val="51411490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 sz="1200" dirty="0">
                    <a:solidFill>
                      <a:schemeClr val="tx1"/>
                    </a:solidFill>
                  </a:rPr>
                  <a:t>%</a:t>
                </a:r>
                <a:endParaRPr lang="en-GB" sz="1200" dirty="0">
                  <a:solidFill>
                    <a:schemeClr val="tx1"/>
                  </a:solidFill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1270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14112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errBars>
            <c:errBarType val="minus"/>
            <c:errValType val="cust"/>
            <c:noEndCap val="0"/>
            <c:plus>
              <c:numLit>
                <c:formatCode>General</c:formatCode>
                <c:ptCount val="1"/>
                <c:pt idx="0">
                  <c:v>1</c:v>
                </c:pt>
              </c:numLit>
            </c:plus>
            <c:minus>
              <c:numRef>
                <c:f>List1!$E$2</c:f>
                <c:numCache>
                  <c:formatCode>General</c:formatCode>
                  <c:ptCount val="1"/>
                  <c:pt idx="0">
                    <c:v>0.84999999999999987</c:v>
                  </c:pt>
                </c:numCache>
              </c:numRef>
            </c:minus>
            <c:spPr>
              <a:noFill/>
              <a:ln w="12700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List1!$A$2</c:f>
              <c:strCache>
                <c:ptCount val="1"/>
                <c:pt idx="0">
                  <c:v>FVC</c:v>
                </c:pt>
              </c:strCache>
            </c:strRef>
          </c:cat>
          <c:val>
            <c:numRef>
              <c:f>List1!$B$2</c:f>
              <c:numCache>
                <c:formatCode>#,##0.000</c:formatCode>
                <c:ptCount val="1"/>
                <c:pt idx="0">
                  <c:v>2.5299999999999998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23-471C-AD5C-DDF9F482C487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Řada 2</c:v>
                </c:pt>
              </c:strCache>
            </c:strRef>
          </c:tx>
          <c:spPr>
            <a:solidFill>
              <a:schemeClr val="accent6"/>
            </a:solidFill>
            <a:ln w="12700">
              <a:solidFill>
                <a:schemeClr val="tx1"/>
              </a:solidFill>
            </a:ln>
            <a:effectLst/>
          </c:spPr>
          <c:invertIfNegative val="0"/>
          <c:cat>
            <c:strRef>
              <c:f>List1!$A$2</c:f>
              <c:strCache>
                <c:ptCount val="1"/>
                <c:pt idx="0">
                  <c:v>FVC</c:v>
                </c:pt>
              </c:strCache>
            </c:strRef>
          </c:cat>
          <c:val>
            <c:numRef>
              <c:f>List1!$C$2</c:f>
              <c:numCache>
                <c:formatCode>#,##0.000</c:formatCode>
                <c:ptCount val="1"/>
                <c:pt idx="0">
                  <c:v>0.68500000000000005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B23-471C-AD5C-DDF9F482C487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Řada 3</c:v>
                </c:pt>
              </c:strCache>
            </c:strRef>
          </c:tx>
          <c:spPr>
            <a:solidFill>
              <a:schemeClr val="accent6"/>
            </a:solidFill>
            <a:ln w="12700">
              <a:solidFill>
                <a:schemeClr val="tx1"/>
              </a:solidFill>
            </a:ln>
            <a:effectLst/>
          </c:spPr>
          <c:invertIfNegative val="0"/>
          <c:errBars>
            <c:errBarType val="plus"/>
            <c:errValType val="cust"/>
            <c:noEndCap val="0"/>
            <c:plus>
              <c:numRef>
                <c:f>List1!$F$2</c:f>
                <c:numCache>
                  <c:formatCode>General</c:formatCode>
                  <c:ptCount val="1"/>
                  <c:pt idx="0">
                    <c:v>1.29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noFill/>
              <a:ln w="12700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List1!$A$2</c:f>
              <c:strCache>
                <c:ptCount val="1"/>
                <c:pt idx="0">
                  <c:v>FVC</c:v>
                </c:pt>
              </c:strCache>
            </c:strRef>
          </c:cat>
          <c:val>
            <c:numRef>
              <c:f>List1!$D$2</c:f>
              <c:numCache>
                <c:formatCode>#,##0.000</c:formatCode>
                <c:ptCount val="1"/>
                <c:pt idx="0">
                  <c:v>0.54499999999999993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B23-471C-AD5C-DDF9F482C4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"/>
        <c:overlap val="100"/>
        <c:axId val="514112936"/>
        <c:axId val="514114904"/>
      </c:barChart>
      <c:catAx>
        <c:axId val="514112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14114904"/>
        <c:crosses val="autoZero"/>
        <c:auto val="1"/>
        <c:lblAlgn val="ctr"/>
        <c:lblOffset val="100"/>
        <c:noMultiLvlLbl val="0"/>
      </c:catAx>
      <c:valAx>
        <c:axId val="51411490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 sz="1200" dirty="0">
                    <a:solidFill>
                      <a:schemeClr val="tx1"/>
                    </a:solidFill>
                  </a:rPr>
                  <a:t>l</a:t>
                </a:r>
                <a:endParaRPr lang="en-GB" sz="1200" dirty="0">
                  <a:solidFill>
                    <a:schemeClr val="tx1"/>
                  </a:solidFill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#,##0.0" sourceLinked="0"/>
        <c:majorTickMark val="none"/>
        <c:minorTickMark val="none"/>
        <c:tickLblPos val="nextTo"/>
        <c:spPr>
          <a:noFill/>
          <a:ln w="1270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14112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errBars>
            <c:errBarType val="minus"/>
            <c:errValType val="cust"/>
            <c:noEndCap val="0"/>
            <c:plus>
              <c:numLit>
                <c:formatCode>General</c:formatCode>
                <c:ptCount val="1"/>
                <c:pt idx="0">
                  <c:v>1</c:v>
                </c:pt>
              </c:numLit>
            </c:plus>
            <c:minus>
              <c:numRef>
                <c:f>List1!$E$2</c:f>
                <c:numCache>
                  <c:formatCode>General</c:formatCode>
                  <c:ptCount val="1"/>
                  <c:pt idx="0">
                    <c:v>21.199999999999996</c:v>
                  </c:pt>
                </c:numCache>
              </c:numRef>
            </c:minus>
            <c:spPr>
              <a:noFill/>
              <a:ln w="12700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List1!$A$2</c:f>
              <c:strCache>
                <c:ptCount val="1"/>
                <c:pt idx="0">
                  <c:v>FVC</c:v>
                </c:pt>
              </c:strCache>
            </c:strRef>
          </c:cat>
          <c:val>
            <c:numRef>
              <c:f>List1!$B$2</c:f>
              <c:numCache>
                <c:formatCode>#,##0.000</c:formatCode>
                <c:ptCount val="1"/>
                <c:pt idx="0">
                  <c:v>76.599999999999994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29-4075-856E-DFA44ABA2C58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Řada 2</c:v>
                </c:pt>
              </c:strCache>
            </c:strRef>
          </c:tx>
          <c:spPr>
            <a:solidFill>
              <a:schemeClr val="accent6"/>
            </a:solidFill>
            <a:ln w="12700">
              <a:solidFill>
                <a:schemeClr val="tx1"/>
              </a:solidFill>
            </a:ln>
            <a:effectLst/>
          </c:spPr>
          <c:invertIfNegative val="0"/>
          <c:cat>
            <c:strRef>
              <c:f>List1!$A$2</c:f>
              <c:strCache>
                <c:ptCount val="1"/>
                <c:pt idx="0">
                  <c:v>FVC</c:v>
                </c:pt>
              </c:strCache>
            </c:strRef>
          </c:cat>
          <c:val>
            <c:numRef>
              <c:f>List1!$C$2</c:f>
              <c:numCache>
                <c:formatCode>#,##0.000</c:formatCode>
                <c:ptCount val="1"/>
                <c:pt idx="0">
                  <c:v>15.350000000000009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29-4075-856E-DFA44ABA2C58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Řada 3</c:v>
                </c:pt>
              </c:strCache>
            </c:strRef>
          </c:tx>
          <c:spPr>
            <a:solidFill>
              <a:schemeClr val="accent6"/>
            </a:solidFill>
            <a:ln w="12700">
              <a:solidFill>
                <a:schemeClr val="tx1"/>
              </a:solidFill>
            </a:ln>
            <a:effectLst/>
          </c:spPr>
          <c:invertIfNegative val="0"/>
          <c:errBars>
            <c:errBarType val="plus"/>
            <c:errValType val="cust"/>
            <c:noEndCap val="0"/>
            <c:plus>
              <c:numRef>
                <c:f>List1!$F$2</c:f>
                <c:numCache>
                  <c:formatCode>General</c:formatCode>
                  <c:ptCount val="1"/>
                  <c:pt idx="0">
                    <c:v>14.099999999999994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noFill/>
              <a:ln w="12700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List1!$A$2</c:f>
              <c:strCache>
                <c:ptCount val="1"/>
                <c:pt idx="0">
                  <c:v>FVC</c:v>
                </c:pt>
              </c:strCache>
            </c:strRef>
          </c:cat>
          <c:val>
            <c:numRef>
              <c:f>List1!$D$2</c:f>
              <c:numCache>
                <c:formatCode>#,##0.000</c:formatCode>
                <c:ptCount val="1"/>
                <c:pt idx="0">
                  <c:v>13.950000000000003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429-4075-856E-DFA44ABA2C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"/>
        <c:overlap val="100"/>
        <c:axId val="514112936"/>
        <c:axId val="514114904"/>
      </c:barChart>
      <c:catAx>
        <c:axId val="514112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14114904"/>
        <c:crosses val="autoZero"/>
        <c:auto val="1"/>
        <c:lblAlgn val="ctr"/>
        <c:lblOffset val="100"/>
        <c:noMultiLvlLbl val="0"/>
      </c:catAx>
      <c:valAx>
        <c:axId val="51411490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 sz="1200" dirty="0">
                    <a:solidFill>
                      <a:schemeClr val="tx1"/>
                    </a:solidFill>
                  </a:rPr>
                  <a:t>%</a:t>
                </a:r>
                <a:endParaRPr lang="en-GB" sz="1200" dirty="0">
                  <a:solidFill>
                    <a:schemeClr val="tx1"/>
                  </a:solidFill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1270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14112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errBars>
            <c:errBarType val="minus"/>
            <c:errValType val="cust"/>
            <c:noEndCap val="0"/>
            <c:plus>
              <c:numLit>
                <c:formatCode>General</c:formatCode>
                <c:ptCount val="1"/>
                <c:pt idx="0">
                  <c:v>1</c:v>
                </c:pt>
              </c:numLit>
            </c:plus>
            <c:minus>
              <c:numRef>
                <c:f>List1!$E$2</c:f>
                <c:numCache>
                  <c:formatCode>General</c:formatCode>
                  <c:ptCount val="1"/>
                  <c:pt idx="0">
                    <c:v>11.5</c:v>
                  </c:pt>
                </c:numCache>
              </c:numRef>
            </c:minus>
            <c:spPr>
              <a:noFill/>
              <a:ln w="12700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List1!$A$2</c:f>
              <c:strCache>
                <c:ptCount val="1"/>
                <c:pt idx="0">
                  <c:v>FEV1/FVC</c:v>
                </c:pt>
              </c:strCache>
            </c:strRef>
          </c:cat>
          <c:val>
            <c:numRef>
              <c:f>List1!$B$2</c:f>
              <c:numCache>
                <c:formatCode>#,##0.000</c:formatCode>
                <c:ptCount val="1"/>
                <c:pt idx="0">
                  <c:v>54.5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80-4C42-A876-B057F6FB6682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Řada 2</c:v>
                </c:pt>
              </c:strCache>
            </c:strRef>
          </c:tx>
          <c:spPr>
            <a:solidFill>
              <a:schemeClr val="accent2"/>
            </a:solidFill>
            <a:ln w="12700">
              <a:solidFill>
                <a:schemeClr val="tx1"/>
              </a:solidFill>
            </a:ln>
            <a:effectLst/>
          </c:spPr>
          <c:invertIfNegative val="0"/>
          <c:cat>
            <c:strRef>
              <c:f>List1!$A$2</c:f>
              <c:strCache>
                <c:ptCount val="1"/>
                <c:pt idx="0">
                  <c:v>FEV1/FVC</c:v>
                </c:pt>
              </c:strCache>
            </c:strRef>
          </c:cat>
          <c:val>
            <c:numRef>
              <c:f>List1!$C$2</c:f>
              <c:numCache>
                <c:formatCode>#,##0.000</c:formatCode>
                <c:ptCount val="1"/>
                <c:pt idx="0">
                  <c:v>10.5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80-4C42-A876-B057F6FB6682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Řada 3</c:v>
                </c:pt>
              </c:strCache>
            </c:strRef>
          </c:tx>
          <c:spPr>
            <a:solidFill>
              <a:schemeClr val="accent2"/>
            </a:solidFill>
            <a:ln w="12700">
              <a:solidFill>
                <a:schemeClr val="tx1"/>
              </a:solidFill>
            </a:ln>
            <a:effectLst/>
          </c:spPr>
          <c:invertIfNegative val="0"/>
          <c:errBars>
            <c:errBarType val="plus"/>
            <c:errValType val="cust"/>
            <c:noEndCap val="0"/>
            <c:plus>
              <c:numRef>
                <c:f>List1!$F$2</c:f>
                <c:numCache>
                  <c:formatCode>General</c:formatCode>
                  <c:ptCount val="1"/>
                  <c:pt idx="0">
                    <c:v>16.5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noFill/>
              <a:ln w="12700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List1!$A$2</c:f>
              <c:strCache>
                <c:ptCount val="1"/>
                <c:pt idx="0">
                  <c:v>FEV1/FVC</c:v>
                </c:pt>
              </c:strCache>
            </c:strRef>
          </c:cat>
          <c:val>
            <c:numRef>
              <c:f>List1!$D$2</c:f>
              <c:numCache>
                <c:formatCode>#,##0.000</c:formatCode>
                <c:ptCount val="1"/>
                <c:pt idx="0">
                  <c:v>8.5999999999999943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580-4C42-A876-B057F6FB66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"/>
        <c:overlap val="100"/>
        <c:axId val="514112936"/>
        <c:axId val="514114904"/>
      </c:barChart>
      <c:catAx>
        <c:axId val="514112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14114904"/>
        <c:crosses val="autoZero"/>
        <c:auto val="1"/>
        <c:lblAlgn val="ctr"/>
        <c:lblOffset val="100"/>
        <c:noMultiLvlLbl val="0"/>
      </c:catAx>
      <c:valAx>
        <c:axId val="51411490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 sz="1200" dirty="0">
                    <a:solidFill>
                      <a:schemeClr val="tx1"/>
                    </a:solidFill>
                  </a:rPr>
                  <a:t>%</a:t>
                </a:r>
                <a:endParaRPr lang="en-GB" sz="1200" dirty="0">
                  <a:solidFill>
                    <a:schemeClr val="tx1"/>
                  </a:solidFill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1270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14112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spPr>
            <a:solidFill>
              <a:srgbClr val="BED64A"/>
            </a:solidFill>
          </c:spPr>
          <c:dPt>
            <c:idx val="0"/>
            <c:bubble3D val="0"/>
            <c:explosion val="8"/>
            <c:spPr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188-4F29-A070-493BC72222E4}"/>
              </c:ext>
            </c:extLst>
          </c:dPt>
          <c:dPt>
            <c:idx val="1"/>
            <c:bubble3D val="0"/>
            <c:explosion val="3"/>
            <c:spPr>
              <a:solidFill>
                <a:schemeClr val="accent2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188-4F29-A070-493BC72222E4}"/>
              </c:ext>
            </c:extLst>
          </c:dPt>
          <c:dPt>
            <c:idx val="2"/>
            <c:bubble3D val="0"/>
            <c:explosion val="1"/>
            <c:spPr>
              <a:solidFill>
                <a:schemeClr val="tx1">
                  <a:lumMod val="65000"/>
                  <a:lumOff val="35000"/>
                </a:schemeClr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188-4F29-A070-493BC72222E4}"/>
              </c:ext>
            </c:extLst>
          </c:dPt>
          <c:dPt>
            <c:idx val="3"/>
            <c:bubble3D val="0"/>
            <c:explosion val="3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188-4F29-A070-493BC72222E4}"/>
              </c:ext>
            </c:extLst>
          </c:dPt>
          <c:dPt>
            <c:idx val="4"/>
            <c:bubble3D val="0"/>
            <c:explosion val="5"/>
            <c:spPr>
              <a:solidFill>
                <a:schemeClr val="accent2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188-4F29-A070-493BC72222E4}"/>
              </c:ext>
            </c:extLst>
          </c:dPt>
          <c:dLbls>
            <c:dLbl>
              <c:idx val="2"/>
              <c:layout>
                <c:manualLayout>
                  <c:x val="-6.0282399524299805E-2"/>
                  <c:y val="-0.133673516644984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188-4F29-A070-493BC72222E4}"/>
                </c:ext>
              </c:extLst>
            </c:dLbl>
            <c:dLbl>
              <c:idx val="3"/>
              <c:layout>
                <c:manualLayout>
                  <c:x val="1.9180763485004484E-2"/>
                  <c:y val="-0.1544671747897595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188-4F29-A070-493BC72222E4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Calibri Light" panose="020F0302020204030204" pitchFamily="34" charset="0"/>
                  </a:defRPr>
                </a:pPr>
                <a:endParaRPr lang="cs-CZ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List1!$A$2:$A$5</c:f>
              <c:strCache>
                <c:ptCount val="2"/>
                <c:pt idx="0">
                  <c:v>1. čtvrt.</c:v>
                </c:pt>
                <c:pt idx="1">
                  <c:v>2. čtvrt.</c:v>
                </c:pt>
              </c:strCache>
            </c:strRef>
          </c:cat>
          <c:val>
            <c:numRef>
              <c:f>List1!$B$2:$B$5</c:f>
              <c:numCache>
                <c:formatCode>###0</c:formatCode>
                <c:ptCount val="4"/>
                <c:pt idx="0">
                  <c:v>21</c:v>
                </c:pt>
                <c:pt idx="1">
                  <c:v>71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7188-4F29-A070-493BC72222E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  <c:holeSize val="49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Calibri" panose="020F0502020204030204" pitchFamily="34" charset="0"/>
          <a:cs typeface="Calibri" panose="020F0502020204030204" pitchFamily="34" charset="0"/>
        </a:defRPr>
      </a:pPr>
      <a:endParaRPr lang="cs-CZ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errBars>
            <c:errBarType val="minus"/>
            <c:errValType val="cust"/>
            <c:noEndCap val="0"/>
            <c:plus>
              <c:numLit>
                <c:formatCode>General</c:formatCode>
                <c:ptCount val="1"/>
                <c:pt idx="0">
                  <c:v>1</c:v>
                </c:pt>
              </c:numLit>
            </c:plus>
            <c:minus>
              <c:numRef>
                <c:f>List1!$E$2</c:f>
                <c:numCache>
                  <c:formatCode>General</c:formatCode>
                  <c:ptCount val="1"/>
                  <c:pt idx="0">
                    <c:v>16</c:v>
                  </c:pt>
                </c:numCache>
              </c:numRef>
            </c:minus>
            <c:spPr>
              <a:noFill/>
              <a:ln w="12700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List1!$A$2</c:f>
              <c:strCache>
                <c:ptCount val="1"/>
                <c:pt idx="0">
                  <c:v>FeNO</c:v>
                </c:pt>
              </c:strCache>
            </c:strRef>
          </c:cat>
          <c:val>
            <c:numRef>
              <c:f>List1!$B$2</c:f>
              <c:numCache>
                <c:formatCode>#,##0.0</c:formatCode>
                <c:ptCount val="1"/>
                <c:pt idx="0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5D-4B49-846E-3B2DF2ED1B39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Řada 2</c:v>
                </c:pt>
              </c:strCache>
            </c:strRef>
          </c:tx>
          <c:spPr>
            <a:solidFill>
              <a:schemeClr val="accent2"/>
            </a:solidFill>
            <a:ln w="12700">
              <a:solidFill>
                <a:schemeClr val="tx1"/>
              </a:solidFill>
            </a:ln>
            <a:effectLst/>
          </c:spPr>
          <c:invertIfNegative val="0"/>
          <c:cat>
            <c:strRef>
              <c:f>List1!$A$2</c:f>
              <c:strCache>
                <c:ptCount val="1"/>
                <c:pt idx="0">
                  <c:v>FeNO</c:v>
                </c:pt>
              </c:strCache>
            </c:strRef>
          </c:cat>
          <c:val>
            <c:numRef>
              <c:f>List1!$C$2</c:f>
              <c:numCache>
                <c:formatCode>#,##0.0</c:formatCode>
                <c:ptCount val="1"/>
                <c:pt idx="0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5D-4B49-846E-3B2DF2ED1B39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Řada 3</c:v>
                </c:pt>
              </c:strCache>
            </c:strRef>
          </c:tx>
          <c:spPr>
            <a:solidFill>
              <a:schemeClr val="accent2"/>
            </a:solidFill>
            <a:ln w="12700">
              <a:solidFill>
                <a:schemeClr val="tx1"/>
              </a:solidFill>
            </a:ln>
            <a:effectLst/>
          </c:spPr>
          <c:invertIfNegative val="0"/>
          <c:errBars>
            <c:errBarType val="plus"/>
            <c:errValType val="cust"/>
            <c:noEndCap val="0"/>
            <c:plus>
              <c:numRef>
                <c:f>List1!$F$2</c:f>
                <c:numCache>
                  <c:formatCode>General</c:formatCode>
                  <c:ptCount val="1"/>
                  <c:pt idx="0">
                    <c:v>51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noFill/>
              <a:ln w="12700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List1!$A$2</c:f>
              <c:strCache>
                <c:ptCount val="1"/>
                <c:pt idx="0">
                  <c:v>FeNO</c:v>
                </c:pt>
              </c:strCache>
            </c:strRef>
          </c:cat>
          <c:val>
            <c:numRef>
              <c:f>List1!$D$2</c:f>
              <c:numCache>
                <c:formatCode>#,##0.0</c:formatCode>
                <c:ptCount val="1"/>
                <c:pt idx="0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E5D-4B49-846E-3B2DF2ED1B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"/>
        <c:overlap val="100"/>
        <c:axId val="514112936"/>
        <c:axId val="514114904"/>
      </c:barChart>
      <c:catAx>
        <c:axId val="514112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14114904"/>
        <c:crosses val="autoZero"/>
        <c:auto val="1"/>
        <c:lblAlgn val="ctr"/>
        <c:lblOffset val="100"/>
        <c:noMultiLvlLbl val="0"/>
      </c:catAx>
      <c:valAx>
        <c:axId val="51411490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 sz="1200" dirty="0" err="1">
                    <a:solidFill>
                      <a:schemeClr val="tx1"/>
                    </a:solidFill>
                  </a:rPr>
                  <a:t>ppb</a:t>
                </a:r>
                <a:endParaRPr lang="en-GB" sz="1200" dirty="0">
                  <a:solidFill>
                    <a:schemeClr val="tx1"/>
                  </a:solidFill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1270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14112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spPr>
            <a:solidFill>
              <a:srgbClr val="BED64A"/>
            </a:solidFill>
          </c:spPr>
          <c:dPt>
            <c:idx val="0"/>
            <c:bubble3D val="0"/>
            <c:explosion val="8"/>
            <c:spPr>
              <a:solidFill>
                <a:schemeClr val="accent5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A3C-4F5A-AC36-21BA4DA4F01B}"/>
              </c:ext>
            </c:extLst>
          </c:dPt>
          <c:dPt>
            <c:idx val="1"/>
            <c:bubble3D val="0"/>
            <c:explosion val="5"/>
            <c:spPr>
              <a:solidFill>
                <a:srgbClr val="F84E5E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A3C-4F5A-AC36-21BA4DA4F01B}"/>
              </c:ext>
            </c:extLst>
          </c:dPt>
          <c:dPt>
            <c:idx val="2"/>
            <c:bubble3D val="0"/>
            <c:explosion val="1"/>
            <c:spPr>
              <a:solidFill>
                <a:schemeClr val="accent1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A3C-4F5A-AC36-21BA4DA4F01B}"/>
              </c:ext>
            </c:extLst>
          </c:dPt>
          <c:dPt>
            <c:idx val="3"/>
            <c:bubble3D val="0"/>
            <c:explosion val="3"/>
            <c:spPr>
              <a:solidFill>
                <a:schemeClr val="accent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A3C-4F5A-AC36-21BA4DA4F01B}"/>
              </c:ext>
            </c:extLst>
          </c:dPt>
          <c:dPt>
            <c:idx val="4"/>
            <c:bubble3D val="0"/>
            <c:explosion val="5"/>
            <c:spPr>
              <a:solidFill>
                <a:schemeClr val="accent2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A3C-4F5A-AC36-21BA4DA4F01B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Calibri Light" panose="020F0302020204030204" pitchFamily="34" charset="0"/>
                  </a:defRPr>
                </a:pPr>
                <a:endParaRPr lang="cs-CZ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List1!$A$2:$A$3</c:f>
              <c:strCache>
                <c:ptCount val="2"/>
                <c:pt idx="0">
                  <c:v>1. čtvrt.</c:v>
                </c:pt>
                <c:pt idx="1">
                  <c:v>2. čtvrt.</c:v>
                </c:pt>
              </c:strCache>
            </c:strRef>
          </c:cat>
          <c:val>
            <c:numRef>
              <c:f>List1!$B$2:$B$3</c:f>
              <c:numCache>
                <c:formatCode>#,##0</c:formatCode>
                <c:ptCount val="2"/>
                <c:pt idx="0">
                  <c:v>35</c:v>
                </c:pt>
                <c:pt idx="1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A3C-4F5A-AC36-21BA4DA4F01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49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Calibri" panose="020F0502020204030204" pitchFamily="34" charset="0"/>
          <a:cs typeface="Calibri" panose="020F0502020204030204" pitchFamily="34" charset="0"/>
        </a:defRPr>
      </a:pPr>
      <a:endParaRPr lang="cs-CZ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spPr>
            <a:solidFill>
              <a:srgbClr val="BED64A"/>
            </a:solidFill>
          </c:spPr>
          <c:dPt>
            <c:idx val="0"/>
            <c:bubble3D val="0"/>
            <c:explosion val="8"/>
            <c:spPr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A57-4BA8-B897-4988B7BF8119}"/>
              </c:ext>
            </c:extLst>
          </c:dPt>
          <c:dPt>
            <c:idx val="1"/>
            <c:bubble3D val="0"/>
            <c:explosion val="3"/>
            <c:spPr>
              <a:solidFill>
                <a:schemeClr val="accent4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A57-4BA8-B897-4988B7BF8119}"/>
              </c:ext>
            </c:extLst>
          </c:dPt>
          <c:dPt>
            <c:idx val="2"/>
            <c:bubble3D val="0"/>
            <c:explosion val="1"/>
            <c:spPr>
              <a:solidFill>
                <a:schemeClr val="accent1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A57-4BA8-B897-4988B7BF8119}"/>
              </c:ext>
            </c:extLst>
          </c:dPt>
          <c:dPt>
            <c:idx val="3"/>
            <c:bubble3D val="0"/>
            <c:explosion val="3"/>
            <c:spPr>
              <a:solidFill>
                <a:schemeClr val="accent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A57-4BA8-B897-4988B7BF8119}"/>
              </c:ext>
            </c:extLst>
          </c:dPt>
          <c:dPt>
            <c:idx val="4"/>
            <c:bubble3D val="0"/>
            <c:explosion val="5"/>
            <c:spPr>
              <a:solidFill>
                <a:schemeClr val="accent2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EA57-4BA8-B897-4988B7BF8119}"/>
              </c:ext>
            </c:extLst>
          </c:dPt>
          <c:dLbls>
            <c:dLbl>
              <c:idx val="0"/>
              <c:layout>
                <c:manualLayout>
                  <c:x val="8.2203272078590645E-3"/>
                  <c:y val="-6.535149702643672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A57-4BA8-B897-4988B7BF8119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Calibri Light" panose="020F0302020204030204" pitchFamily="34" charset="0"/>
                  </a:defRPr>
                </a:pPr>
                <a:endParaRPr lang="cs-CZ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List1!$A$2:$A$3</c:f>
              <c:strCache>
                <c:ptCount val="2"/>
                <c:pt idx="0">
                  <c:v>1. čtvrt.</c:v>
                </c:pt>
                <c:pt idx="1">
                  <c:v>2. čtvrt.</c:v>
                </c:pt>
              </c:strCache>
            </c:strRef>
          </c:cat>
          <c:val>
            <c:numRef>
              <c:f>List1!$B$2:$B$3</c:f>
              <c:numCache>
                <c:formatCode>###0</c:formatCode>
                <c:ptCount val="2"/>
                <c:pt idx="0">
                  <c:v>4</c:v>
                </c:pt>
                <c:pt idx="1">
                  <c:v>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EA57-4BA8-B897-4988B7BF811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49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Calibri" panose="020F0502020204030204" pitchFamily="34" charset="0"/>
          <a:cs typeface="Calibri" panose="020F0502020204030204" pitchFamily="34" charset="0"/>
        </a:defRPr>
      </a:pPr>
      <a:endParaRPr lang="cs-CZ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errBars>
            <c:errBarType val="minus"/>
            <c:errValType val="cust"/>
            <c:noEndCap val="0"/>
            <c:plus>
              <c:numLit>
                <c:formatCode>General</c:formatCode>
                <c:ptCount val="1"/>
                <c:pt idx="0">
                  <c:v>1</c:v>
                </c:pt>
              </c:numLit>
            </c:plus>
            <c:minus>
              <c:numRef>
                <c:f>List1!$E$2</c:f>
                <c:numCache>
                  <c:formatCode>General</c:formatCode>
                  <c:ptCount val="1"/>
                  <c:pt idx="0">
                    <c:v>6</c:v>
                  </c:pt>
                </c:numCache>
              </c:numRef>
            </c:minus>
            <c:spPr>
              <a:noFill/>
              <a:ln w="12700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List1!$A$2</c:f>
              <c:strCache>
                <c:ptCount val="1"/>
                <c:pt idx="0">
                  <c:v>ACT</c:v>
                </c:pt>
              </c:strCache>
            </c:strRef>
          </c:cat>
          <c:val>
            <c:numRef>
              <c:f>List1!$B$2</c:f>
              <c:numCache>
                <c:formatCode>#,##0.000000000000000</c:formatCode>
                <c:ptCount val="1"/>
                <c:pt idx="0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77-496B-B850-314484593914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Řada 2</c:v>
                </c:pt>
              </c:strCache>
            </c:strRef>
          </c:tx>
          <c:spPr>
            <a:solidFill>
              <a:schemeClr val="accent4"/>
            </a:solidFill>
            <a:ln w="12700">
              <a:solidFill>
                <a:schemeClr val="tx1"/>
              </a:solidFill>
            </a:ln>
            <a:effectLst/>
          </c:spPr>
          <c:invertIfNegative val="0"/>
          <c:cat>
            <c:strRef>
              <c:f>List1!$A$2</c:f>
              <c:strCache>
                <c:ptCount val="1"/>
                <c:pt idx="0">
                  <c:v>ACT</c:v>
                </c:pt>
              </c:strCache>
            </c:strRef>
          </c:cat>
          <c:val>
            <c:numRef>
              <c:f>List1!$C$2</c:f>
              <c:numCache>
                <c:formatCode>#,##0.000000000000000</c:formatCode>
                <c:ptCount val="1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577-496B-B850-314484593914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Řada 3</c:v>
                </c:pt>
              </c:strCache>
            </c:strRef>
          </c:tx>
          <c:spPr>
            <a:solidFill>
              <a:schemeClr val="accent4"/>
            </a:solidFill>
            <a:ln w="12700">
              <a:solidFill>
                <a:schemeClr val="tx1"/>
              </a:solidFill>
            </a:ln>
            <a:effectLst/>
          </c:spPr>
          <c:invertIfNegative val="0"/>
          <c:errBars>
            <c:errBarType val="plus"/>
            <c:errValType val="cust"/>
            <c:noEndCap val="0"/>
            <c:plus>
              <c:numRef>
                <c:f>List1!$F$2</c:f>
                <c:numCache>
                  <c:formatCode>General</c:formatCode>
                  <c:ptCount val="1"/>
                  <c:pt idx="0">
                    <c:v>3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noFill/>
              <a:ln w="12700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List1!$A$2</c:f>
              <c:strCache>
                <c:ptCount val="1"/>
                <c:pt idx="0">
                  <c:v>ACT</c:v>
                </c:pt>
              </c:strCache>
            </c:strRef>
          </c:cat>
          <c:val>
            <c:numRef>
              <c:f>List1!$D$2</c:f>
              <c:numCache>
                <c:formatCode>#,##0.000000000000000</c:formatCode>
                <c:ptCount val="1"/>
                <c:pt idx="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577-496B-B850-3144845939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"/>
        <c:overlap val="100"/>
        <c:axId val="514112936"/>
        <c:axId val="514114904"/>
      </c:barChart>
      <c:catAx>
        <c:axId val="514112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14114904"/>
        <c:crosses val="autoZero"/>
        <c:auto val="1"/>
        <c:lblAlgn val="ctr"/>
        <c:lblOffset val="100"/>
        <c:noMultiLvlLbl val="0"/>
      </c:catAx>
      <c:valAx>
        <c:axId val="51411490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 sz="1200" dirty="0">
                    <a:solidFill>
                      <a:schemeClr val="tx1"/>
                    </a:solidFill>
                  </a:rPr>
                  <a:t>Počet bodů</a:t>
                </a:r>
                <a:endParaRPr lang="en-GB" sz="1200" dirty="0">
                  <a:solidFill>
                    <a:schemeClr val="tx1"/>
                  </a:solidFill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1270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14112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 w="12700">
              <a:solidFill>
                <a:schemeClr val="tx1"/>
              </a:solidFill>
            </a:ln>
            <a:effectLst/>
          </c:spPr>
          <c:invertIfNegative val="0"/>
          <c:cat>
            <c:strRef>
              <c:f>List1!$A$2:$A$3</c:f>
              <c:strCache>
                <c:ptCount val="2"/>
                <c:pt idx="0">
                  <c:v>Chronická sinusitida</c:v>
                </c:pt>
                <c:pt idx="1">
                  <c:v>Nasální polypy</c:v>
                </c:pt>
              </c:strCache>
            </c:strRef>
          </c:cat>
          <c:val>
            <c:numRef>
              <c:f>List1!$B$2:$B$3</c:f>
              <c:numCache>
                <c:formatCode>#,##0.0</c:formatCode>
                <c:ptCount val="2"/>
                <c:pt idx="0" formatCode="#,##0">
                  <c:v>1.0638297872340425</c:v>
                </c:pt>
                <c:pt idx="1">
                  <c:v>1.0638297872340425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9E-4850-9AA7-DACC61594AE7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Řada 2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List1!$A$2:$A$3</c:f>
              <c:strCache>
                <c:ptCount val="2"/>
                <c:pt idx="0">
                  <c:v>Chronická sinusitida</c:v>
                </c:pt>
                <c:pt idx="1">
                  <c:v>Nasální polypy</c:v>
                </c:pt>
              </c:strCache>
            </c:strRef>
          </c:cat>
          <c:val>
            <c:numRef>
              <c:f>List1!$C$2:$C$3</c:f>
              <c:numCache>
                <c:formatCode>#,##0.0</c:formatCode>
                <c:ptCount val="2"/>
                <c:pt idx="0" formatCode="#,##0">
                  <c:v>45.744680851063826</c:v>
                </c:pt>
                <c:pt idx="1">
                  <c:v>65.957446808510639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79E-4850-9AA7-DACC61594AE7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Řada 3</c:v>
                </c:pt>
              </c:strCache>
            </c:strRef>
          </c:tx>
          <c:spPr>
            <a:solidFill>
              <a:schemeClr val="accent4"/>
            </a:solidFill>
            <a:ln w="12700">
              <a:solidFill>
                <a:schemeClr val="tx1"/>
              </a:solidFill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List1!$A$2:$A$3</c:f>
              <c:strCache>
                <c:ptCount val="2"/>
                <c:pt idx="0">
                  <c:v>Chronická sinusitida</c:v>
                </c:pt>
                <c:pt idx="1">
                  <c:v>Nasální polypy</c:v>
                </c:pt>
              </c:strCache>
            </c:strRef>
          </c:cat>
          <c:val>
            <c:numRef>
              <c:f>List1!$D$2:$D$3</c:f>
              <c:numCache>
                <c:formatCode>#,##0.0</c:formatCode>
                <c:ptCount val="2"/>
                <c:pt idx="0" formatCode="#,##0">
                  <c:v>53.191489361702125</c:v>
                </c:pt>
                <c:pt idx="1">
                  <c:v>32.978723404255319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79E-4850-9AA7-DACC61594A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535340224"/>
        <c:axId val="535338584"/>
      </c:barChart>
      <c:catAx>
        <c:axId val="5353402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pPr>
            <a:endParaRPr lang="cs-CZ"/>
          </a:p>
        </c:txPr>
        <c:crossAx val="535338584"/>
        <c:crosses val="autoZero"/>
        <c:auto val="1"/>
        <c:lblAlgn val="ctr"/>
        <c:lblOffset val="100"/>
        <c:noMultiLvlLbl val="0"/>
      </c:catAx>
      <c:valAx>
        <c:axId val="535338584"/>
        <c:scaling>
          <c:orientation val="minMax"/>
        </c:scaling>
        <c:delete val="0"/>
        <c:axPos val="t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pPr>
                <a:r>
                  <a:rPr lang="cs-CZ" sz="1400" dirty="0"/>
                  <a:t>% pacientů</a:t>
                </a:r>
                <a:endParaRPr lang="en-GB" sz="1400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/>
                  </a:solidFill>
                  <a:latin typeface="+mj-lt"/>
                  <a:ea typeface="+mn-ea"/>
                  <a:cs typeface="+mn-cs"/>
                </a:defRPr>
              </a:pPr>
              <a:endParaRPr lang="cs-CZ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1270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pPr>
            <a:endParaRPr lang="cs-CZ"/>
          </a:p>
        </c:txPr>
        <c:crossAx val="535340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+mj-lt"/>
        </a:defRPr>
      </a:pPr>
      <a:endParaRPr lang="cs-CZ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chemeClr val="accent6"/>
            </a:solidFill>
            <a:ln w="12700"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List1!$A$2:$A$3</c:f>
              <c:strCache>
                <c:ptCount val="2"/>
                <c:pt idx="0">
                  <c:v>Chronická sinusitida</c:v>
                </c:pt>
                <c:pt idx="1">
                  <c:v>Nasální polypy</c:v>
                </c:pt>
              </c:strCache>
            </c:strRef>
          </c:cat>
          <c:val>
            <c:numRef>
              <c:f>List1!$B$2:$B$3</c:f>
              <c:numCache>
                <c:formatCode>#,##0.0</c:formatCode>
                <c:ptCount val="2"/>
                <c:pt idx="0">
                  <c:v>62</c:v>
                </c:pt>
                <c:pt idx="1">
                  <c:v>19.35483870967742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7F-4144-B244-F37F3765CCD2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Řada 2</c:v>
                </c:pt>
              </c:strCache>
            </c:strRef>
          </c:tx>
          <c:spPr>
            <a:solidFill>
              <a:schemeClr val="accent2"/>
            </a:solidFill>
            <a:ln w="12700"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List1!$A$2:$A$3</c:f>
              <c:strCache>
                <c:ptCount val="2"/>
                <c:pt idx="0">
                  <c:v>Chronická sinusitida</c:v>
                </c:pt>
                <c:pt idx="1">
                  <c:v>Nasální polypy</c:v>
                </c:pt>
              </c:strCache>
            </c:strRef>
          </c:cat>
          <c:val>
            <c:numRef>
              <c:f>List1!$C$2:$C$3</c:f>
              <c:numCache>
                <c:formatCode>#,##0.0</c:formatCode>
                <c:ptCount val="2"/>
                <c:pt idx="0">
                  <c:v>38</c:v>
                </c:pt>
                <c:pt idx="1">
                  <c:v>80.645161290322577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07F-4144-B244-F37F3765CC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535340224"/>
        <c:axId val="535338584"/>
      </c:barChart>
      <c:catAx>
        <c:axId val="535340224"/>
        <c:scaling>
          <c:orientation val="maxMin"/>
        </c:scaling>
        <c:delete val="1"/>
        <c:axPos val="l"/>
        <c:numFmt formatCode="General" sourceLinked="1"/>
        <c:majorTickMark val="none"/>
        <c:minorTickMark val="none"/>
        <c:tickLblPos val="nextTo"/>
        <c:crossAx val="535338584"/>
        <c:crosses val="autoZero"/>
        <c:auto val="1"/>
        <c:lblAlgn val="ctr"/>
        <c:lblOffset val="100"/>
        <c:noMultiLvlLbl val="0"/>
      </c:catAx>
      <c:valAx>
        <c:axId val="535338584"/>
        <c:scaling>
          <c:orientation val="minMax"/>
        </c:scaling>
        <c:delete val="0"/>
        <c:axPos val="t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pPr>
                <a:r>
                  <a:rPr lang="cs-CZ" sz="1400" dirty="0"/>
                  <a:t>% pacientů</a:t>
                </a:r>
                <a:endParaRPr lang="en-GB" sz="1400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/>
                  </a:solidFill>
                  <a:latin typeface="+mj-lt"/>
                  <a:ea typeface="+mn-ea"/>
                  <a:cs typeface="+mn-cs"/>
                </a:defRPr>
              </a:pPr>
              <a:endParaRPr lang="cs-CZ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1270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pPr>
            <a:endParaRPr lang="cs-CZ"/>
          </a:p>
        </c:txPr>
        <c:crossAx val="535340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+mj-lt"/>
        </a:defRPr>
      </a:pPr>
      <a:endParaRPr lang="cs-CZ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spPr>
            <a:solidFill>
              <a:srgbClr val="BED64A"/>
            </a:solidFill>
          </c:spPr>
          <c:dPt>
            <c:idx val="0"/>
            <c:bubble3D val="0"/>
            <c:explosion val="8"/>
            <c:spPr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188-4F29-A070-493BC72222E4}"/>
              </c:ext>
            </c:extLst>
          </c:dPt>
          <c:dPt>
            <c:idx val="1"/>
            <c:bubble3D val="0"/>
            <c:explosion val="3"/>
            <c:spPr>
              <a:solidFill>
                <a:schemeClr val="accent4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188-4F29-A070-493BC72222E4}"/>
              </c:ext>
            </c:extLst>
          </c:dPt>
          <c:dPt>
            <c:idx val="2"/>
            <c:bubble3D val="0"/>
            <c:explosion val="1"/>
            <c:spPr>
              <a:solidFill>
                <a:schemeClr val="tx1">
                  <a:lumMod val="65000"/>
                  <a:lumOff val="35000"/>
                </a:schemeClr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188-4F29-A070-493BC72222E4}"/>
              </c:ext>
            </c:extLst>
          </c:dPt>
          <c:dPt>
            <c:idx val="3"/>
            <c:bubble3D val="0"/>
            <c:explosion val="3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188-4F29-A070-493BC72222E4}"/>
              </c:ext>
            </c:extLst>
          </c:dPt>
          <c:dPt>
            <c:idx val="4"/>
            <c:bubble3D val="0"/>
            <c:explosion val="5"/>
            <c:spPr>
              <a:solidFill>
                <a:schemeClr val="accent2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188-4F29-A070-493BC72222E4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Calibri Light" panose="020F0302020204030204" pitchFamily="34" charset="0"/>
                  </a:defRPr>
                </a:pPr>
                <a:endParaRPr lang="cs-CZ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List1!$A$2:$A$3</c:f>
              <c:strCache>
                <c:ptCount val="2"/>
                <c:pt idx="0">
                  <c:v>1. čtvrt.</c:v>
                </c:pt>
                <c:pt idx="1">
                  <c:v>2. čtvrt.</c:v>
                </c:pt>
              </c:strCache>
            </c:strRef>
          </c:cat>
          <c:val>
            <c:numRef>
              <c:f>List1!$B$2:$B$3</c:f>
              <c:numCache>
                <c:formatCode>###0</c:formatCode>
                <c:ptCount val="2"/>
                <c:pt idx="0">
                  <c:v>65</c:v>
                </c:pt>
                <c:pt idx="1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7188-4F29-A070-493BC72222E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49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Calibri" panose="020F0502020204030204" pitchFamily="34" charset="0"/>
          <a:cs typeface="Calibri" panose="020F0502020204030204" pitchFamily="34" charset="0"/>
        </a:defRPr>
      </a:pPr>
      <a:endParaRPr lang="cs-CZ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chemeClr val="accent4"/>
            </a:solidFill>
            <a:ln w="12700">
              <a:solidFill>
                <a:schemeClr val="tx1"/>
              </a:solidFill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List1!$A$2:$A$4</c:f>
              <c:strCache>
                <c:ptCount val="3"/>
                <c:pt idx="0">
                  <c:v>Budesonide</c:v>
                </c:pt>
                <c:pt idx="1">
                  <c:v>Ciclesonide</c:v>
                </c:pt>
                <c:pt idx="2">
                  <c:v>Fluticasone</c:v>
                </c:pt>
              </c:strCache>
            </c:strRef>
          </c:cat>
          <c:val>
            <c:numRef>
              <c:f>List1!$B$2:$B$4</c:f>
              <c:numCache>
                <c:formatCode>General</c:formatCode>
                <c:ptCount val="3"/>
                <c:pt idx="0">
                  <c:v>11.702127659574469</c:v>
                </c:pt>
                <c:pt idx="1">
                  <c:v>10.638297872340425</c:v>
                </c:pt>
                <c:pt idx="2">
                  <c:v>8.5106382978723403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6C-44F9-A3E8-931B55C857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433703240"/>
        <c:axId val="433703568"/>
      </c:barChart>
      <c:catAx>
        <c:axId val="43370324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33703568"/>
        <c:crosses val="autoZero"/>
        <c:auto val="1"/>
        <c:lblAlgn val="ctr"/>
        <c:lblOffset val="100"/>
        <c:noMultiLvlLbl val="0"/>
      </c:catAx>
      <c:valAx>
        <c:axId val="433703568"/>
        <c:scaling>
          <c:orientation val="minMax"/>
        </c:scaling>
        <c:delete val="0"/>
        <c:axPos val="t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 dirty="0"/>
                  <a:t>% pacientů</a:t>
                </a:r>
                <a:endParaRPr lang="en-GB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1270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337032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cs-CZ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List1!$A$2:$A$14</c:f>
              <c:strCache>
                <c:ptCount val="13"/>
                <c:pt idx="0">
                  <c:v>ICS/LABA</c:v>
                </c:pt>
                <c:pt idx="1">
                  <c:v>LTRA</c:v>
                </c:pt>
                <c:pt idx="2">
                  <c:v>LAMA</c:v>
                </c:pt>
                <c:pt idx="3">
                  <c:v>Omalizumab</c:v>
                </c:pt>
                <c:pt idx="4">
                  <c:v>Systémové steroidy</c:v>
                </c:pt>
                <c:pt idx="5">
                  <c:v>Teofylin</c:v>
                </c:pt>
                <c:pt idx="6">
                  <c:v>Mepolizumab</c:v>
                </c:pt>
                <c:pt idx="7">
                  <c:v>Benralizumab</c:v>
                </c:pt>
                <c:pt idx="8">
                  <c:v>Dupilumab</c:v>
                </c:pt>
                <c:pt idx="9">
                  <c:v>LABA</c:v>
                </c:pt>
                <c:pt idx="10">
                  <c:v>ICS/LABA/LAMA</c:v>
                </c:pt>
                <c:pt idx="11">
                  <c:v>Reslizumab</c:v>
                </c:pt>
                <c:pt idx="12">
                  <c:v>Imunoterapie</c:v>
                </c:pt>
              </c:strCache>
            </c:strRef>
          </c:cat>
          <c:val>
            <c:numRef>
              <c:f>List1!$B$2:$B$14</c:f>
              <c:numCache>
                <c:formatCode>General</c:formatCode>
                <c:ptCount val="13"/>
                <c:pt idx="0">
                  <c:v>94.680851063829792</c:v>
                </c:pt>
                <c:pt idx="1">
                  <c:v>75.531914893617028</c:v>
                </c:pt>
                <c:pt idx="2">
                  <c:v>70.212765957446805</c:v>
                </c:pt>
                <c:pt idx="3">
                  <c:v>41.48936170212766</c:v>
                </c:pt>
                <c:pt idx="4">
                  <c:v>36.170212765957451</c:v>
                </c:pt>
                <c:pt idx="5">
                  <c:v>34.042553191489361</c:v>
                </c:pt>
                <c:pt idx="6">
                  <c:v>24.468085106382979</c:v>
                </c:pt>
                <c:pt idx="7">
                  <c:v>14.893617021276595</c:v>
                </c:pt>
                <c:pt idx="8">
                  <c:v>5.6179775280898872</c:v>
                </c:pt>
                <c:pt idx="9">
                  <c:v>4.2553191489361701</c:v>
                </c:pt>
                <c:pt idx="10">
                  <c:v>3.0303030303030303</c:v>
                </c:pt>
                <c:pt idx="11">
                  <c:v>2.1276595744680851</c:v>
                </c:pt>
                <c:pt idx="12">
                  <c:v>2.1276595744680851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AD-4733-BDA4-306483064D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433703240"/>
        <c:axId val="433703568"/>
      </c:barChart>
      <c:catAx>
        <c:axId val="43370324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33703568"/>
        <c:crosses val="autoZero"/>
        <c:auto val="1"/>
        <c:lblAlgn val="ctr"/>
        <c:lblOffset val="100"/>
        <c:noMultiLvlLbl val="0"/>
      </c:catAx>
      <c:valAx>
        <c:axId val="433703568"/>
        <c:scaling>
          <c:orientation val="minMax"/>
        </c:scaling>
        <c:delete val="0"/>
        <c:axPos val="t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 dirty="0"/>
                  <a:t>% pacientů</a:t>
                </a:r>
                <a:endParaRPr lang="en-GB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1270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337032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5096963097095907E-2"/>
          <c:y val="3.508125516879694E-2"/>
          <c:w val="0.8759192522503404"/>
          <c:h val="0.731836582282623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 w="12700"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48A4-4D82-89EE-DF5BEE3344A9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48A4-4D82-89EE-DF5BEE3344A9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48A4-4D82-89EE-DF5BEE3344A9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48A4-4D82-89EE-DF5BEE3344A9}"/>
              </c:ext>
            </c:extLst>
          </c:dPt>
          <c:dLbls>
            <c:dLbl>
              <c:idx val="0"/>
              <c:layout>
                <c:manualLayout>
                  <c:x val="8.1484964019095073E-3"/>
                  <c:y val="1.0091784736661824E-16"/>
                </c:manualLayout>
              </c:layout>
              <c:tx>
                <c:rich>
                  <a:bodyPr/>
                  <a:lstStyle/>
                  <a:p>
                    <a:fld id="{26230F0C-0A81-4FD9-899A-D5123C3FB7DD}" type="CELLRANGE">
                      <a:rPr lang="en-US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48A4-4D82-89EE-DF5BEE3344A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31A5BC5E-9B0E-46DA-A189-1D82D4E8F1E2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48A4-4D82-89EE-DF5BEE3344A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8B4897A9-C71D-4582-9B4B-653C8C8A6CEE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2-48A4-4D82-89EE-DF5BEE3344A9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A8017246-FB51-4996-9071-57EEC8DEF208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48A4-4D82-89EE-DF5BEE3344A9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12F4AF3C-775D-4357-9BDC-245EDCF78737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8-479A-475A-BC7E-A3D3501ACFDB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EDCBA287-190A-4C3C-93E5-BAB9D2DA322A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9-479A-475A-BC7E-A3D3501ACFDB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12457093-1B1D-4861-A452-06DF65937D82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A-479A-475A-BC7E-A3D3501ACFDB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947B8CBC-A524-422E-979F-A8FDACC08028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B-479A-475A-BC7E-A3D3501ACFDB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FB0CB522-A6F1-4FF4-8288-8C67555F644F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C-479A-475A-BC7E-A3D3501ACFDB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E23651D9-09C3-4101-9B1F-C75F0BD1960D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D-479A-475A-BC7E-A3D3501ACFDB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458DD6AD-7AF3-46B9-BE6D-5D3533F34419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E-479A-475A-BC7E-A3D3501ACFDB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81FAF77B-91BC-4051-8484-722ACEEC1D7A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F-479A-475A-BC7E-A3D3501ACFDB}"/>
                </c:ext>
              </c:extLst>
            </c:dLbl>
            <c:dLbl>
              <c:idx val="12"/>
              <c:layout>
                <c:manualLayout>
                  <c:x val="-6.1113723014321305E-3"/>
                  <c:y val="-5.5046734460837826E-3"/>
                </c:manualLayout>
              </c:layout>
              <c:tx>
                <c:rich>
                  <a:bodyPr/>
                  <a:lstStyle/>
                  <a:p>
                    <a:fld id="{BE75F96D-8590-462A-A0FD-14BA74158453}" type="CELLRANGE">
                      <a:rPr lang="en-US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4-479A-475A-BC7E-A3D3501ACFDB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fld id="{DF218C65-F9CA-4E1D-BB80-16AD9A708AF2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0-479A-475A-BC7E-A3D3501ACFDB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fld id="{21A1DF88-D9C1-4600-8166-50693124D678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1-479A-475A-BC7E-A3D3501ACFDB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fld id="{5C5FCD5D-5657-449C-8C3C-8E9CADFB29FA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2-479A-475A-BC7E-A3D3501ACFDB}"/>
                </c:ext>
              </c:extLst>
            </c:dLbl>
            <c:dLbl>
              <c:idx val="16"/>
              <c:tx>
                <c:rich>
                  <a:bodyPr/>
                  <a:lstStyle/>
                  <a:p>
                    <a:fld id="{651AE949-32B5-4565-A352-1C9B633FE61A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3-479A-475A-BC7E-A3D3501ACFDB}"/>
                </c:ext>
              </c:extLst>
            </c:dLbl>
            <c:dLbl>
              <c:idx val="17"/>
              <c:tx>
                <c:rich>
                  <a:bodyPr/>
                  <a:lstStyle/>
                  <a:p>
                    <a:fld id="{B7960B24-34B4-47CD-B803-1A6C1333A818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4-479A-475A-BC7E-A3D3501ACFDB}"/>
                </c:ext>
              </c:extLst>
            </c:dLbl>
            <c:dLbl>
              <c:idx val="18"/>
              <c:tx>
                <c:rich>
                  <a:bodyPr/>
                  <a:lstStyle/>
                  <a:p>
                    <a:fld id="{0F8FD628-5F85-488D-B920-FF8D0CC92FE1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5-479A-475A-BC7E-A3D3501ACFDB}"/>
                </c:ext>
              </c:extLst>
            </c:dLbl>
            <c:dLbl>
              <c:idx val="19"/>
              <c:tx>
                <c:rich>
                  <a:bodyPr/>
                  <a:lstStyle/>
                  <a:p>
                    <a:fld id="{7BBC5179-A777-481A-89FD-2B69755785F6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6-479A-475A-BC7E-A3D3501ACFDB}"/>
                </c:ext>
              </c:extLst>
            </c:dLbl>
            <c:dLbl>
              <c:idx val="20"/>
              <c:tx>
                <c:rich>
                  <a:bodyPr/>
                  <a:lstStyle/>
                  <a:p>
                    <a:fld id="{69748AE9-04DC-4A58-83D1-D073949E37AE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7-479A-475A-BC7E-A3D3501ACFDB}"/>
                </c:ext>
              </c:extLst>
            </c:dLbl>
            <c:dLbl>
              <c:idx val="21"/>
              <c:tx>
                <c:rich>
                  <a:bodyPr/>
                  <a:lstStyle/>
                  <a:p>
                    <a:fld id="{0C8D9357-6200-4145-A7A2-F545052FB8CD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8-479A-475A-BC7E-A3D3501ACFDB}"/>
                </c:ext>
              </c:extLst>
            </c:dLbl>
            <c:dLbl>
              <c:idx val="22"/>
              <c:tx>
                <c:rich>
                  <a:bodyPr/>
                  <a:lstStyle/>
                  <a:p>
                    <a:fld id="{613D911E-9A0C-4C81-A9DB-6DF8369B29C0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9-479A-475A-BC7E-A3D3501ACFDB}"/>
                </c:ext>
              </c:extLst>
            </c:dLbl>
            <c:dLbl>
              <c:idx val="23"/>
              <c:tx>
                <c:rich>
                  <a:bodyPr/>
                  <a:lstStyle/>
                  <a:p>
                    <a:fld id="{1142AEFA-ADFD-4896-AAAD-D701072CB1C4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A-479A-475A-BC7E-A3D3501ACFDB}"/>
                </c:ext>
              </c:extLst>
            </c:dLbl>
            <c:dLbl>
              <c:idx val="24"/>
              <c:layout>
                <c:manualLayout>
                  <c:x val="-8.1484964019095073E-3"/>
                  <c:y val="-1.1009346892167666E-2"/>
                </c:manualLayout>
              </c:layout>
              <c:tx>
                <c:rich>
                  <a:bodyPr/>
                  <a:lstStyle/>
                  <a:p>
                    <a:fld id="{A8F12D24-65BD-4039-8036-9AD543551FB1}" type="CELLRANGE">
                      <a:rPr lang="en-US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479A-475A-BC7E-A3D3501ACFDB}"/>
                </c:ext>
              </c:extLst>
            </c:dLbl>
            <c:dLbl>
              <c:idx val="25"/>
              <c:tx>
                <c:rich>
                  <a:bodyPr/>
                  <a:lstStyle/>
                  <a:p>
                    <a:fld id="{897E769E-0FF8-4CB9-ABEE-35AAA1DF3094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B-479A-475A-BC7E-A3D3501ACFDB}"/>
                </c:ext>
              </c:extLst>
            </c:dLbl>
            <c:dLbl>
              <c:idx val="26"/>
              <c:tx>
                <c:rich>
                  <a:bodyPr/>
                  <a:lstStyle/>
                  <a:p>
                    <a:fld id="{A1746E68-4F77-4BDF-8C0F-30B1F0D1AB72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C-479A-475A-BC7E-A3D3501ACFDB}"/>
                </c:ext>
              </c:extLst>
            </c:dLbl>
            <c:dLbl>
              <c:idx val="27"/>
              <c:tx>
                <c:rich>
                  <a:bodyPr/>
                  <a:lstStyle/>
                  <a:p>
                    <a:fld id="{C47C6036-28B1-4588-A23A-8161A96EB097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D-479A-475A-BC7E-A3D3501ACFDB}"/>
                </c:ext>
              </c:extLst>
            </c:dLbl>
            <c:dLbl>
              <c:idx val="28"/>
              <c:tx>
                <c:rich>
                  <a:bodyPr/>
                  <a:lstStyle/>
                  <a:p>
                    <a:fld id="{446422B3-892B-4E7D-960C-8F46C8BDEE82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E-479A-475A-BC7E-A3D3501ACFDB}"/>
                </c:ext>
              </c:extLst>
            </c:dLbl>
            <c:dLbl>
              <c:idx val="29"/>
              <c:tx>
                <c:rich>
                  <a:bodyPr/>
                  <a:lstStyle/>
                  <a:p>
                    <a:fld id="{55229076-4FC6-4CAC-9F61-275E2F64BF31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F-479A-475A-BC7E-A3D3501ACFDB}"/>
                </c:ext>
              </c:extLst>
            </c:dLbl>
            <c:dLbl>
              <c:idx val="30"/>
              <c:tx>
                <c:rich>
                  <a:bodyPr/>
                  <a:lstStyle/>
                  <a:p>
                    <a:fld id="{F0A142EC-92F8-4C71-8DF0-0AF58805380C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20-479A-475A-BC7E-A3D3501ACFDB}"/>
                </c:ext>
              </c:extLst>
            </c:dLbl>
            <c:dLbl>
              <c:idx val="31"/>
              <c:tx>
                <c:rich>
                  <a:bodyPr/>
                  <a:lstStyle/>
                  <a:p>
                    <a:fld id="{6F9C570C-F9BB-4276-8B08-7A33850F53F9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21-479A-475A-BC7E-A3D3501ACFDB}"/>
                </c:ext>
              </c:extLst>
            </c:dLbl>
            <c:dLbl>
              <c:idx val="32"/>
              <c:tx>
                <c:rich>
                  <a:bodyPr/>
                  <a:lstStyle/>
                  <a:p>
                    <a:fld id="{1719BC37-F994-4F0C-9222-BE317F2CC6CB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22-479A-475A-BC7E-A3D3501ACFDB}"/>
                </c:ext>
              </c:extLst>
            </c:dLbl>
            <c:dLbl>
              <c:idx val="33"/>
              <c:tx>
                <c:rich>
                  <a:bodyPr/>
                  <a:lstStyle/>
                  <a:p>
                    <a:fld id="{15668425-F319-4DCE-BF65-2568A20497B4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23-479A-475A-BC7E-A3D3501ACFDB}"/>
                </c:ext>
              </c:extLst>
            </c:dLbl>
            <c:dLbl>
              <c:idx val="34"/>
              <c:tx>
                <c:rich>
                  <a:bodyPr/>
                  <a:lstStyle/>
                  <a:p>
                    <a:fld id="{7B4AC242-7D85-4115-8D57-03DD0BD2A300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24-479A-475A-BC7E-A3D3501ACFDB}"/>
                </c:ext>
              </c:extLst>
            </c:dLbl>
            <c:dLbl>
              <c:idx val="35"/>
              <c:layout>
                <c:manualLayout>
                  <c:x val="2.0371241004773768E-3"/>
                  <c:y val="-2.7523367230419416E-3"/>
                </c:manualLayout>
              </c:layout>
              <c:tx>
                <c:rich>
                  <a:bodyPr/>
                  <a:lstStyle/>
                  <a:p>
                    <a:fld id="{DB412491-28D3-4915-B671-D3688F5E5990}" type="CELLRANGE">
                      <a:rPr lang="en-US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25-479A-475A-BC7E-A3D3501ACFDB}"/>
                </c:ext>
              </c:extLst>
            </c:dLbl>
            <c:dLbl>
              <c:idx val="36"/>
              <c:layout>
                <c:manualLayout>
                  <c:x val="-1.4259868703341711E-2"/>
                  <c:y val="-1.9266357061293187E-2"/>
                </c:manualLayout>
              </c:layout>
              <c:tx>
                <c:rich>
                  <a:bodyPr/>
                  <a:lstStyle/>
                  <a:p>
                    <a:fld id="{47A5E0EA-4D95-48AF-89E7-8888D61464DE}" type="CELLRANGE">
                      <a:rPr lang="en-US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6-479A-475A-BC7E-A3D3501ACFDB}"/>
                </c:ext>
              </c:extLst>
            </c:dLbl>
            <c:dLbl>
              <c:idx val="37"/>
              <c:tx>
                <c:rich>
                  <a:bodyPr/>
                  <a:lstStyle/>
                  <a:p>
                    <a:fld id="{6ED23791-BE30-46E2-B844-AEB649FC4659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26-479A-475A-BC7E-A3D3501ACFDB}"/>
                </c:ext>
              </c:extLst>
            </c:dLbl>
            <c:dLbl>
              <c:idx val="38"/>
              <c:tx>
                <c:rich>
                  <a:bodyPr/>
                  <a:lstStyle/>
                  <a:p>
                    <a:fld id="{0B52AA3E-3969-42AF-94A4-FF485928B3B0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27-479A-475A-BC7E-A3D3501ACFDB}"/>
                </c:ext>
              </c:extLst>
            </c:dLbl>
            <c:dLbl>
              <c:idx val="39"/>
              <c:tx>
                <c:rich>
                  <a:bodyPr/>
                  <a:lstStyle/>
                  <a:p>
                    <a:fld id="{F2CFA914-A03C-4791-B26E-B17458F07FDC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28-479A-475A-BC7E-A3D3501ACFDB}"/>
                </c:ext>
              </c:extLst>
            </c:dLbl>
            <c:dLbl>
              <c:idx val="40"/>
              <c:tx>
                <c:rich>
                  <a:bodyPr/>
                  <a:lstStyle/>
                  <a:p>
                    <a:fld id="{640982C3-7B1B-4216-B4BA-91F29F7BE616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4-4F11-40E9-A24B-B4BC0F295909}"/>
                </c:ext>
              </c:extLst>
            </c:dLbl>
            <c:dLbl>
              <c:idx val="41"/>
              <c:tx>
                <c:rich>
                  <a:bodyPr/>
                  <a:lstStyle/>
                  <a:p>
                    <a:fld id="{3D1A5D40-A11C-4C5B-AB26-7F1B1935D36A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29-479A-475A-BC7E-A3D3501ACFDB}"/>
                </c:ext>
              </c:extLst>
            </c:dLbl>
            <c:dLbl>
              <c:idx val="42"/>
              <c:tx>
                <c:rich>
                  <a:bodyPr/>
                  <a:lstStyle/>
                  <a:p>
                    <a:fld id="{A1ACD426-FE96-4A7F-866F-D7708674D546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2A-479A-475A-BC7E-A3D3501ACFDB}"/>
                </c:ext>
              </c:extLst>
            </c:dLbl>
            <c:dLbl>
              <c:idx val="43"/>
              <c:tx>
                <c:rich>
                  <a:bodyPr/>
                  <a:lstStyle/>
                  <a:p>
                    <a:fld id="{DA5C113F-2983-4D6D-9241-082203A73FBB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2B-479A-475A-BC7E-A3D3501ACFDB}"/>
                </c:ext>
              </c:extLst>
            </c:dLbl>
            <c:dLbl>
              <c:idx val="44"/>
              <c:tx>
                <c:rich>
                  <a:bodyPr/>
                  <a:lstStyle/>
                  <a:p>
                    <a:fld id="{BD597365-44FA-4B0F-9D9E-1C5D395C5D79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2C-479A-475A-BC7E-A3D3501ACFDB}"/>
                </c:ext>
              </c:extLst>
            </c:dLbl>
            <c:dLbl>
              <c:idx val="45"/>
              <c:tx>
                <c:rich>
                  <a:bodyPr/>
                  <a:lstStyle/>
                  <a:p>
                    <a:fld id="{00F6CE5D-9E43-4081-8C89-0C547CC4AAAB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2D-479A-475A-BC7E-A3D3501ACFDB}"/>
                </c:ext>
              </c:extLst>
            </c:dLbl>
            <c:dLbl>
              <c:idx val="46"/>
              <c:tx>
                <c:rich>
                  <a:bodyPr/>
                  <a:lstStyle/>
                  <a:p>
                    <a:fld id="{C37D06EA-3024-407E-8233-9352540462AF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2E-479A-475A-BC7E-A3D3501ACFDB}"/>
                </c:ext>
              </c:extLst>
            </c:dLbl>
            <c:dLbl>
              <c:idx val="47"/>
              <c:tx>
                <c:rich>
                  <a:bodyPr/>
                  <a:lstStyle/>
                  <a:p>
                    <a:fld id="{BB96F71C-E457-4ABF-AF3C-242DAC1105B2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2F-479A-475A-BC7E-A3D3501ACFDB}"/>
                </c:ext>
              </c:extLst>
            </c:dLbl>
            <c:dLbl>
              <c:idx val="48"/>
              <c:layout>
                <c:manualLayout>
                  <c:x val="-8.1484964019096565E-3"/>
                  <c:y val="-1.1009346892167565E-2"/>
                </c:manualLayout>
              </c:layout>
              <c:tx>
                <c:rich>
                  <a:bodyPr/>
                  <a:lstStyle/>
                  <a:p>
                    <a:fld id="{0AB262AB-59A2-4DC8-BEE4-0807A4A81BC5}" type="CELLRANGE">
                      <a:rPr lang="en-US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479A-475A-BC7E-A3D3501ACFDB}"/>
                </c:ext>
              </c:extLst>
            </c:dLbl>
            <c:dLbl>
              <c:idx val="49"/>
              <c:tx>
                <c:rich>
                  <a:bodyPr/>
                  <a:lstStyle/>
                  <a:p>
                    <a:fld id="{DA2CB23C-AAF3-4E09-A8DE-51B2EA3BA542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30-479A-475A-BC7E-A3D3501ACFDB}"/>
                </c:ext>
              </c:extLst>
            </c:dLbl>
            <c:dLbl>
              <c:idx val="50"/>
              <c:tx>
                <c:rich>
                  <a:bodyPr/>
                  <a:lstStyle/>
                  <a:p>
                    <a:fld id="{A46EAF4B-15A8-4921-BF18-B6D2C4E3A3AA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31-479A-475A-BC7E-A3D3501ACFDB}"/>
                </c:ext>
              </c:extLst>
            </c:dLbl>
            <c:dLbl>
              <c:idx val="51"/>
              <c:tx>
                <c:rich>
                  <a:bodyPr/>
                  <a:lstStyle/>
                  <a:p>
                    <a:fld id="{F7906B9E-2BB5-480D-B171-FD3B0C906408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32-479A-475A-BC7E-A3D3501ACFDB}"/>
                </c:ext>
              </c:extLst>
            </c:dLbl>
            <c:dLbl>
              <c:idx val="52"/>
              <c:layout>
                <c:manualLayout>
                  <c:x val="0"/>
                  <c:y val="-1.3761683615209457E-2"/>
                </c:manualLayout>
              </c:layout>
              <c:tx>
                <c:rich>
                  <a:bodyPr/>
                  <a:lstStyle/>
                  <a:p>
                    <a:fld id="{D89A051D-6A6C-441B-8145-18884579F87C}" type="CELLRANGE">
                      <a:rPr lang="en-US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33-479A-475A-BC7E-A3D3501ACF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Calibri Light" panose="020F0302020204030204" pitchFamily="34" charset="0"/>
                  </a:defRPr>
                </a:pPr>
                <a:endParaRPr lang="cs-CZ"/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List1!$A$2:$A$54</c:f>
              <c:strCache>
                <c:ptCount val="53"/>
                <c:pt idx="0">
                  <c:v>01.01.2018</c:v>
                </c:pt>
                <c:pt idx="2">
                  <c:v>01.03.2018</c:v>
                </c:pt>
                <c:pt idx="4">
                  <c:v>01.05.2018</c:v>
                </c:pt>
                <c:pt idx="6">
                  <c:v>01.07.2018</c:v>
                </c:pt>
                <c:pt idx="8">
                  <c:v>01.09.2018</c:v>
                </c:pt>
                <c:pt idx="10">
                  <c:v>01.11.2018</c:v>
                </c:pt>
                <c:pt idx="12">
                  <c:v>01.01.2019</c:v>
                </c:pt>
                <c:pt idx="14">
                  <c:v>01.03.2019</c:v>
                </c:pt>
                <c:pt idx="16">
                  <c:v>01.05.2019</c:v>
                </c:pt>
                <c:pt idx="18">
                  <c:v>01.07.2019</c:v>
                </c:pt>
                <c:pt idx="20">
                  <c:v>01.09.2019</c:v>
                </c:pt>
                <c:pt idx="22">
                  <c:v>01.11.2019</c:v>
                </c:pt>
                <c:pt idx="24">
                  <c:v>01.01.2020</c:v>
                </c:pt>
                <c:pt idx="26">
                  <c:v>01.03.2020</c:v>
                </c:pt>
                <c:pt idx="28">
                  <c:v>01.05.2020</c:v>
                </c:pt>
                <c:pt idx="30">
                  <c:v>01.07.2020</c:v>
                </c:pt>
                <c:pt idx="32">
                  <c:v>01.09.2020</c:v>
                </c:pt>
                <c:pt idx="34">
                  <c:v>01.11.2020</c:v>
                </c:pt>
                <c:pt idx="36">
                  <c:v>01.01.2021</c:v>
                </c:pt>
                <c:pt idx="38">
                  <c:v>01.03.2021</c:v>
                </c:pt>
                <c:pt idx="40">
                  <c:v>01.05.2021</c:v>
                </c:pt>
                <c:pt idx="42">
                  <c:v>01.07.2021</c:v>
                </c:pt>
                <c:pt idx="44">
                  <c:v>01.09.2021</c:v>
                </c:pt>
                <c:pt idx="46">
                  <c:v>01.11.2021</c:v>
                </c:pt>
                <c:pt idx="48">
                  <c:v>01.01.2022</c:v>
                </c:pt>
                <c:pt idx="50">
                  <c:v>01.03.2022</c:v>
                </c:pt>
                <c:pt idx="52">
                  <c:v>01.05.2022</c:v>
                </c:pt>
              </c:strCache>
            </c:strRef>
          </c:cat>
          <c:val>
            <c:numRef>
              <c:f>List1!$B$2:$B$54</c:f>
              <c:numCache>
                <c:formatCode>#,##0</c:formatCode>
                <c:ptCount val="53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2</c:v>
                </c:pt>
                <c:pt idx="8">
                  <c:v>2</c:v>
                </c:pt>
                <c:pt idx="9">
                  <c:v>3</c:v>
                </c:pt>
                <c:pt idx="10">
                  <c:v>3</c:v>
                </c:pt>
                <c:pt idx="11">
                  <c:v>3</c:v>
                </c:pt>
                <c:pt idx="12">
                  <c:v>3</c:v>
                </c:pt>
                <c:pt idx="13">
                  <c:v>4</c:v>
                </c:pt>
                <c:pt idx="14">
                  <c:v>4</c:v>
                </c:pt>
                <c:pt idx="15">
                  <c:v>4</c:v>
                </c:pt>
                <c:pt idx="16">
                  <c:v>6</c:v>
                </c:pt>
                <c:pt idx="17">
                  <c:v>9</c:v>
                </c:pt>
                <c:pt idx="18">
                  <c:v>9</c:v>
                </c:pt>
                <c:pt idx="19">
                  <c:v>10</c:v>
                </c:pt>
                <c:pt idx="20">
                  <c:v>12</c:v>
                </c:pt>
                <c:pt idx="21">
                  <c:v>15</c:v>
                </c:pt>
                <c:pt idx="22">
                  <c:v>19</c:v>
                </c:pt>
                <c:pt idx="23">
                  <c:v>21</c:v>
                </c:pt>
                <c:pt idx="24">
                  <c:v>28</c:v>
                </c:pt>
                <c:pt idx="25">
                  <c:v>31</c:v>
                </c:pt>
                <c:pt idx="26">
                  <c:v>32</c:v>
                </c:pt>
                <c:pt idx="27">
                  <c:v>33</c:v>
                </c:pt>
                <c:pt idx="28">
                  <c:v>33</c:v>
                </c:pt>
                <c:pt idx="29">
                  <c:v>47</c:v>
                </c:pt>
                <c:pt idx="30">
                  <c:v>51</c:v>
                </c:pt>
                <c:pt idx="31">
                  <c:v>51</c:v>
                </c:pt>
                <c:pt idx="32">
                  <c:v>52</c:v>
                </c:pt>
                <c:pt idx="33">
                  <c:v>52</c:v>
                </c:pt>
                <c:pt idx="34">
                  <c:v>52</c:v>
                </c:pt>
                <c:pt idx="35">
                  <c:v>52</c:v>
                </c:pt>
                <c:pt idx="36">
                  <c:v>53</c:v>
                </c:pt>
                <c:pt idx="37">
                  <c:v>59</c:v>
                </c:pt>
                <c:pt idx="38">
                  <c:v>74</c:v>
                </c:pt>
                <c:pt idx="39">
                  <c:v>74</c:v>
                </c:pt>
                <c:pt idx="40">
                  <c:v>74</c:v>
                </c:pt>
                <c:pt idx="41">
                  <c:v>80</c:v>
                </c:pt>
                <c:pt idx="42">
                  <c:v>87</c:v>
                </c:pt>
                <c:pt idx="43">
                  <c:v>91</c:v>
                </c:pt>
                <c:pt idx="44">
                  <c:v>91</c:v>
                </c:pt>
                <c:pt idx="45">
                  <c:v>91</c:v>
                </c:pt>
                <c:pt idx="46">
                  <c:v>91</c:v>
                </c:pt>
                <c:pt idx="47">
                  <c:v>92</c:v>
                </c:pt>
                <c:pt idx="48">
                  <c:v>92</c:v>
                </c:pt>
                <c:pt idx="49">
                  <c:v>94</c:v>
                </c:pt>
                <c:pt idx="50">
                  <c:v>94</c:v>
                </c:pt>
                <c:pt idx="51">
                  <c:v>94</c:v>
                </c:pt>
                <c:pt idx="52">
                  <c:v>94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List1!$C$2:$C$54</c15:f>
                <c15:dlblRangeCache>
                  <c:ptCount val="53"/>
                  <c:pt idx="0">
                    <c:v>1</c:v>
                  </c:pt>
                  <c:pt idx="12">
                    <c:v>3</c:v>
                  </c:pt>
                  <c:pt idx="24">
                    <c:v>28</c:v>
                  </c:pt>
                  <c:pt idx="36">
                    <c:v>53</c:v>
                  </c:pt>
                  <c:pt idx="48">
                    <c:v>92</c:v>
                  </c:pt>
                  <c:pt idx="52">
                    <c:v>94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4-48A4-4D82-89EE-DF5BEE3344A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30"/>
        <c:axId val="380144296"/>
        <c:axId val="380148888"/>
      </c:barChart>
      <c:catAx>
        <c:axId val="38014429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Calibri Light" panose="020F0302020204030204" pitchFamily="34" charset="0"/>
                  </a:defRPr>
                </a:pPr>
                <a:r>
                  <a:rPr lang="cs-CZ" dirty="0"/>
                  <a:t>Měsíc a rok vstupní</a:t>
                </a:r>
                <a:r>
                  <a:rPr lang="cs-CZ" baseline="0" dirty="0"/>
                  <a:t> návštěvy</a:t>
                </a:r>
                <a:endParaRPr lang="cs-CZ" dirty="0"/>
              </a:p>
            </c:rich>
          </c:tx>
          <c:layout>
            <c:manualLayout>
              <c:xMode val="edge"/>
              <c:yMode val="edge"/>
              <c:x val="0.41550418260074662"/>
              <c:y val="0.938094745832539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j-lt"/>
                  <a:ea typeface="+mn-ea"/>
                  <a:cs typeface="Calibri Light" panose="020F0302020204030204" pitchFamily="34" charset="0"/>
                </a:defRPr>
              </a:pPr>
              <a:endParaRPr lang="cs-CZ"/>
            </a:p>
          </c:txPr>
        </c:title>
        <c:numFmt formatCode="[$-405]mmm\-yy;@" sourceLinked="0"/>
        <c:majorTickMark val="none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Calibri Light" panose="020F0302020204030204" pitchFamily="34" charset="0"/>
              </a:defRPr>
            </a:pPr>
            <a:endParaRPr lang="cs-CZ"/>
          </a:p>
        </c:txPr>
        <c:crossAx val="380148888"/>
        <c:crosses val="autoZero"/>
        <c:auto val="1"/>
        <c:lblAlgn val="ctr"/>
        <c:lblOffset val="100"/>
        <c:tickLblSkip val="1"/>
        <c:noMultiLvlLbl val="1"/>
      </c:catAx>
      <c:valAx>
        <c:axId val="380148888"/>
        <c:scaling>
          <c:orientation val="minMax"/>
          <c:max val="12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Calibri Light" panose="020F0302020204030204" pitchFamily="34" charset="0"/>
                  </a:defRPr>
                </a:pPr>
                <a:r>
                  <a:rPr lang="cs-CZ" dirty="0"/>
                  <a:t> Kumulativní</a:t>
                </a:r>
                <a:r>
                  <a:rPr lang="cs-CZ" baseline="0" dirty="0"/>
                  <a:t> počet pacientů</a:t>
                </a:r>
                <a:endParaRPr lang="cs-CZ" dirty="0"/>
              </a:p>
            </c:rich>
          </c:tx>
          <c:layout>
            <c:manualLayout>
              <c:xMode val="edge"/>
              <c:yMode val="edge"/>
              <c:x val="0"/>
              <c:y val="0.2194053166049212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j-lt"/>
                  <a:ea typeface="+mn-ea"/>
                  <a:cs typeface="Calibri Light" panose="020F0302020204030204" pitchFamily="34" charset="0"/>
                </a:defRPr>
              </a:pPr>
              <a:endParaRPr lang="cs-CZ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1270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Calibri Light" panose="020F0302020204030204" pitchFamily="34" charset="0"/>
              </a:defRPr>
            </a:pPr>
            <a:endParaRPr lang="cs-CZ"/>
          </a:p>
        </c:txPr>
        <c:crossAx val="3801442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+mj-lt"/>
          <a:cs typeface="Calibri Light" panose="020F0302020204030204" pitchFamily="34" charset="0"/>
        </a:defRPr>
      </a:pPr>
      <a:endParaRPr lang="cs-CZ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chemeClr val="accent4"/>
            </a:solidFill>
            <a:ln w="12700">
              <a:solidFill>
                <a:schemeClr val="tx1"/>
              </a:solidFill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List1!$A$2:$A$7</c:f>
              <c:strCache>
                <c:ptCount val="6"/>
                <c:pt idx="0">
                  <c:v>FNHK</c:v>
                </c:pt>
                <c:pt idx="1">
                  <c:v>FN Bulovka</c:v>
                </c:pt>
                <c:pt idx="2">
                  <c:v>FN Motol</c:v>
                </c:pt>
                <c:pt idx="3">
                  <c:v>FN Plzeň</c:v>
                </c:pt>
                <c:pt idx="4">
                  <c:v>FTN</c:v>
                </c:pt>
                <c:pt idx="5">
                  <c:v>Nový Jíčín</c:v>
                </c:pt>
              </c:strCache>
            </c:strRef>
          </c:cat>
          <c:val>
            <c:numRef>
              <c:f>List1!$B$2:$B$7</c:f>
              <c:numCache>
                <c:formatCode>General</c:formatCode>
                <c:ptCount val="6"/>
                <c:pt idx="0">
                  <c:v>31.914893617021278</c:v>
                </c:pt>
                <c:pt idx="1">
                  <c:v>20.212765957446805</c:v>
                </c:pt>
                <c:pt idx="2">
                  <c:v>19.148936170212767</c:v>
                </c:pt>
                <c:pt idx="3">
                  <c:v>13.829787234042554</c:v>
                </c:pt>
                <c:pt idx="4">
                  <c:v>11.702127659574469</c:v>
                </c:pt>
                <c:pt idx="5">
                  <c:v>3.1914893617021276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75-476D-ADD7-BCFFACAF87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433703240"/>
        <c:axId val="433703568"/>
      </c:barChart>
      <c:catAx>
        <c:axId val="43370324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33703568"/>
        <c:crosses val="autoZero"/>
        <c:auto val="1"/>
        <c:lblAlgn val="ctr"/>
        <c:lblOffset val="100"/>
        <c:noMultiLvlLbl val="0"/>
      </c:catAx>
      <c:valAx>
        <c:axId val="433703568"/>
        <c:scaling>
          <c:orientation val="minMax"/>
          <c:max val="40"/>
        </c:scaling>
        <c:delete val="0"/>
        <c:axPos val="t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 dirty="0"/>
                  <a:t>% pacientů</a:t>
                </a:r>
                <a:endParaRPr lang="en-GB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1270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337032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cs-CZ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spPr>
            <a:solidFill>
              <a:srgbClr val="BED64A"/>
            </a:solidFill>
          </c:spPr>
          <c:dPt>
            <c:idx val="0"/>
            <c:bubble3D val="0"/>
            <c:explosion val="8"/>
            <c:spPr>
              <a:solidFill>
                <a:schemeClr val="accent5">
                  <a:lumMod val="50000"/>
                </a:schemeClr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F4A-45CD-BCB9-0A84DC93441A}"/>
              </c:ext>
            </c:extLst>
          </c:dPt>
          <c:dPt>
            <c:idx val="1"/>
            <c:bubble3D val="0"/>
            <c:explosion val="3"/>
            <c:spPr>
              <a:solidFill>
                <a:schemeClr val="accent5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F4A-45CD-BCB9-0A84DC93441A}"/>
              </c:ext>
            </c:extLst>
          </c:dPt>
          <c:dPt>
            <c:idx val="2"/>
            <c:bubble3D val="0"/>
            <c:explosion val="1"/>
            <c:spPr>
              <a:solidFill>
                <a:schemeClr val="accent1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F4A-45CD-BCB9-0A84DC93441A}"/>
              </c:ext>
            </c:extLst>
          </c:dPt>
          <c:dPt>
            <c:idx val="3"/>
            <c:bubble3D val="0"/>
            <c:explosion val="3"/>
            <c:spPr>
              <a:solidFill>
                <a:schemeClr val="accent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F4A-45CD-BCB9-0A84DC93441A}"/>
              </c:ext>
            </c:extLst>
          </c:dPt>
          <c:dPt>
            <c:idx val="4"/>
            <c:bubble3D val="0"/>
            <c:explosion val="5"/>
            <c:spPr>
              <a:solidFill>
                <a:schemeClr val="accent2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DF4A-45CD-BCB9-0A84DC93441A}"/>
              </c:ext>
            </c:extLst>
          </c:dPt>
          <c:dLbls>
            <c:dLbl>
              <c:idx val="0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+mj-lt"/>
                      <a:ea typeface="+mn-ea"/>
                      <a:cs typeface="Calibri Light" panose="020F0302020204030204" pitchFamily="34" charset="0"/>
                    </a:defRPr>
                  </a:pPr>
                  <a:endParaRPr lang="cs-CZ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DF4A-45CD-BCB9-0A84DC93441A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Calibri Light" panose="020F0302020204030204" pitchFamily="34" charset="0"/>
                  </a:defRPr>
                </a:pPr>
                <a:endParaRPr lang="cs-CZ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List1!$A$2:$A$3</c:f>
              <c:strCache>
                <c:ptCount val="2"/>
                <c:pt idx="0">
                  <c:v>1. čtvrt.</c:v>
                </c:pt>
                <c:pt idx="1">
                  <c:v>2. čtvrt.</c:v>
                </c:pt>
              </c:strCache>
            </c:strRef>
          </c:cat>
          <c:val>
            <c:numRef>
              <c:f>List1!$B$2:$B$3</c:f>
              <c:numCache>
                <c:formatCode>###0</c:formatCode>
                <c:ptCount val="2"/>
                <c:pt idx="0">
                  <c:v>31</c:v>
                </c:pt>
                <c:pt idx="1">
                  <c:v>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F4A-45CD-BCB9-0A84DC93441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49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Calibri" panose="020F0502020204030204" pitchFamily="34" charset="0"/>
          <a:cs typeface="Calibri" panose="020F0502020204030204" pitchFamily="34" charset="0"/>
        </a:defRPr>
      </a:pPr>
      <a:endParaRPr lang="cs-CZ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chemeClr val="accent4"/>
            </a:solidFill>
            <a:ln w="12700"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List1!$A$2:$A$4</c:f>
              <c:strCache>
                <c:ptCount val="3"/>
                <c:pt idx="0">
                  <c:v>Převážně alergické astma</c:v>
                </c:pt>
                <c:pt idx="1">
                  <c:v>Směs </c:v>
                </c:pt>
                <c:pt idx="2">
                  <c:v>Nealergické astma</c:v>
                </c:pt>
              </c:strCache>
            </c:strRef>
          </c:cat>
          <c:val>
            <c:numRef>
              <c:f>List1!$B$2:$B$4</c:f>
              <c:numCache>
                <c:formatCode>#,##0.0</c:formatCode>
                <c:ptCount val="3"/>
                <c:pt idx="0">
                  <c:v>60.638297872340431</c:v>
                </c:pt>
                <c:pt idx="1">
                  <c:v>21.276595744680851</c:v>
                </c:pt>
                <c:pt idx="2">
                  <c:v>18.085106382978726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25-4FBE-8EC3-02FD33711E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433703240"/>
        <c:axId val="433703568"/>
      </c:barChart>
      <c:catAx>
        <c:axId val="43370324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33703568"/>
        <c:crosses val="autoZero"/>
        <c:auto val="1"/>
        <c:lblAlgn val="ctr"/>
        <c:lblOffset val="100"/>
        <c:noMultiLvlLbl val="0"/>
      </c:catAx>
      <c:valAx>
        <c:axId val="433703568"/>
        <c:scaling>
          <c:orientation val="minMax"/>
        </c:scaling>
        <c:delete val="0"/>
        <c:axPos val="t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 dirty="0"/>
                  <a:t>% pacientů</a:t>
                </a:r>
                <a:endParaRPr lang="en-GB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1270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337032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cs-CZ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spPr>
            <a:solidFill>
              <a:srgbClr val="BED64A"/>
            </a:solidFill>
          </c:spPr>
          <c:dPt>
            <c:idx val="0"/>
            <c:bubble3D val="0"/>
            <c:explosion val="8"/>
            <c:spPr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B16-498F-8E5E-2D71F5650C26}"/>
              </c:ext>
            </c:extLst>
          </c:dPt>
          <c:dPt>
            <c:idx val="1"/>
            <c:bubble3D val="0"/>
            <c:explosion val="3"/>
            <c:spPr>
              <a:solidFill>
                <a:schemeClr val="accent6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B16-498F-8E5E-2D71F5650C26}"/>
              </c:ext>
            </c:extLst>
          </c:dPt>
          <c:dPt>
            <c:idx val="2"/>
            <c:bubble3D val="0"/>
            <c:explosion val="1"/>
            <c:spPr>
              <a:solidFill>
                <a:schemeClr val="accent1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B16-498F-8E5E-2D71F5650C26}"/>
              </c:ext>
            </c:extLst>
          </c:dPt>
          <c:dPt>
            <c:idx val="3"/>
            <c:bubble3D val="0"/>
            <c:explosion val="3"/>
            <c:spPr>
              <a:solidFill>
                <a:schemeClr val="accent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B16-498F-8E5E-2D71F5650C26}"/>
              </c:ext>
            </c:extLst>
          </c:dPt>
          <c:dPt>
            <c:idx val="4"/>
            <c:bubble3D val="0"/>
            <c:explosion val="5"/>
            <c:spPr>
              <a:solidFill>
                <a:schemeClr val="accent2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B16-498F-8E5E-2D71F5650C26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Calibri Light" panose="020F0302020204030204" pitchFamily="34" charset="0"/>
                  </a:defRPr>
                </a:pPr>
                <a:endParaRPr lang="cs-CZ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List1!$A$2:$A$3</c:f>
              <c:strCache>
                <c:ptCount val="2"/>
                <c:pt idx="0">
                  <c:v>1. čtvrt.</c:v>
                </c:pt>
                <c:pt idx="1">
                  <c:v>2. čtvrt.</c:v>
                </c:pt>
              </c:strCache>
            </c:strRef>
          </c:cat>
          <c:val>
            <c:numRef>
              <c:f>List1!$B$2:$B$3</c:f>
              <c:numCache>
                <c:formatCode>###0</c:formatCode>
                <c:ptCount val="2"/>
                <c:pt idx="0">
                  <c:v>61</c:v>
                </c:pt>
                <c:pt idx="1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B16-498F-8E5E-2D71F5650C2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49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Calibri" panose="020F0502020204030204" pitchFamily="34" charset="0"/>
          <a:cs typeface="Calibri" panose="020F0502020204030204" pitchFamily="34" charset="0"/>
        </a:defRPr>
      </a:pPr>
      <a:endParaRPr lang="cs-CZ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errBars>
            <c:errBarType val="minus"/>
            <c:errValType val="cust"/>
            <c:noEndCap val="0"/>
            <c:plus>
              <c:numLit>
                <c:formatCode>General</c:formatCode>
                <c:ptCount val="1"/>
                <c:pt idx="0">
                  <c:v>1</c:v>
                </c:pt>
              </c:numLit>
            </c:plus>
            <c:minus>
              <c:numRef>
                <c:f>List1!$E$2</c:f>
                <c:numCache>
                  <c:formatCode>General</c:formatCode>
                  <c:ptCount val="1"/>
                  <c:pt idx="0">
                    <c:v>1.7999999999999998</c:v>
                  </c:pt>
                </c:numCache>
              </c:numRef>
            </c:minus>
            <c:spPr>
              <a:noFill/>
              <a:ln w="12700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List1!$A$2</c:f>
              <c:strCache>
                <c:ptCount val="1"/>
                <c:pt idx="0">
                  <c:v>Leukocyty</c:v>
                </c:pt>
              </c:strCache>
            </c:strRef>
          </c:cat>
          <c:val>
            <c:numRef>
              <c:f>List1!$B$2</c:f>
              <c:numCache>
                <c:formatCode>#,##0.000000000000000</c:formatCode>
                <c:ptCount val="1"/>
                <c:pt idx="0">
                  <c:v>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08-46AB-A58C-10964CD28D4F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Řada 2</c:v>
                </c:pt>
              </c:strCache>
            </c:strRef>
          </c:tx>
          <c:spPr>
            <a:solidFill>
              <a:schemeClr val="accent6"/>
            </a:solidFill>
            <a:ln w="12700">
              <a:solidFill>
                <a:schemeClr val="tx1"/>
              </a:solidFill>
            </a:ln>
            <a:effectLst/>
          </c:spPr>
          <c:invertIfNegative val="0"/>
          <c:cat>
            <c:strRef>
              <c:f>List1!$A$2</c:f>
              <c:strCache>
                <c:ptCount val="1"/>
                <c:pt idx="0">
                  <c:v>Leukocyty</c:v>
                </c:pt>
              </c:strCache>
            </c:strRef>
          </c:cat>
          <c:val>
            <c:numRef>
              <c:f>List1!$C$2</c:f>
              <c:numCache>
                <c:formatCode>#,##0.000000000000000</c:formatCode>
                <c:ptCount val="1"/>
                <c:pt idx="0">
                  <c:v>1.7999999999999998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B08-46AB-A58C-10964CD28D4F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Řada 3</c:v>
                </c:pt>
              </c:strCache>
            </c:strRef>
          </c:tx>
          <c:spPr>
            <a:solidFill>
              <a:schemeClr val="accent6"/>
            </a:solidFill>
            <a:ln w="12700">
              <a:solidFill>
                <a:schemeClr val="tx1"/>
              </a:solidFill>
            </a:ln>
            <a:effectLst/>
          </c:spPr>
          <c:invertIfNegative val="0"/>
          <c:errBars>
            <c:errBarType val="plus"/>
            <c:errValType val="cust"/>
            <c:noEndCap val="0"/>
            <c:plus>
              <c:numRef>
                <c:f>List1!$F$2</c:f>
                <c:numCache>
                  <c:formatCode>General</c:formatCode>
                  <c:ptCount val="1"/>
                  <c:pt idx="0">
                    <c:v>4.5999999999999996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noFill/>
              <a:ln w="12700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List1!$A$2</c:f>
              <c:strCache>
                <c:ptCount val="1"/>
                <c:pt idx="0">
                  <c:v>Leukocyty</c:v>
                </c:pt>
              </c:strCache>
            </c:strRef>
          </c:cat>
          <c:val>
            <c:numRef>
              <c:f>List1!$D$2</c:f>
              <c:numCache>
                <c:formatCode>#,##0.000000000000000</c:formatCode>
                <c:ptCount val="1"/>
                <c:pt idx="0">
                  <c:v>1.9000000000000004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B08-46AB-A58C-10964CD28D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"/>
        <c:overlap val="100"/>
        <c:axId val="514112936"/>
        <c:axId val="514114904"/>
      </c:barChart>
      <c:catAx>
        <c:axId val="514112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14114904"/>
        <c:crosses val="autoZero"/>
        <c:auto val="1"/>
        <c:lblAlgn val="ctr"/>
        <c:lblOffset val="100"/>
        <c:noMultiLvlLbl val="0"/>
      </c:catAx>
      <c:valAx>
        <c:axId val="51411490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 sz="1200" dirty="0">
                    <a:solidFill>
                      <a:schemeClr val="tx1"/>
                    </a:solidFill>
                  </a:rPr>
                  <a:t>/</a:t>
                </a:r>
                <a:r>
                  <a:rPr lang="cs-CZ" sz="1200" dirty="0" err="1">
                    <a:solidFill>
                      <a:schemeClr val="tx1"/>
                    </a:solidFill>
                  </a:rPr>
                  <a:t>nl</a:t>
                </a:r>
                <a:endParaRPr lang="en-GB" sz="1200" dirty="0">
                  <a:solidFill>
                    <a:schemeClr val="tx1"/>
                  </a:solidFill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1270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14112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errBars>
            <c:errBarType val="minus"/>
            <c:errValType val="cust"/>
            <c:noEndCap val="0"/>
            <c:plus>
              <c:numLit>
                <c:formatCode>General</c:formatCode>
                <c:ptCount val="1"/>
                <c:pt idx="0">
                  <c:v>1</c:v>
                </c:pt>
              </c:numLit>
            </c:plus>
            <c:minus>
              <c:numRef>
                <c:f>List1!$E$2</c:f>
                <c:numCache>
                  <c:formatCode>General</c:formatCode>
                  <c:ptCount val="1"/>
                  <c:pt idx="0">
                    <c:v>2.14</c:v>
                  </c:pt>
                </c:numCache>
              </c:numRef>
            </c:minus>
            <c:spPr>
              <a:noFill/>
              <a:ln w="12700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List1!$A$2</c:f>
              <c:strCache>
                <c:ptCount val="1"/>
                <c:pt idx="0">
                  <c:v>Neutrofily</c:v>
                </c:pt>
              </c:strCache>
            </c:strRef>
          </c:cat>
          <c:val>
            <c:numRef>
              <c:f>List1!$B$2</c:f>
              <c:numCache>
                <c:formatCode>#,##0.000000000000000</c:formatCode>
                <c:ptCount val="1"/>
                <c:pt idx="0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C1-44A6-B18E-DB05DACF416E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Řada 2</c:v>
                </c:pt>
              </c:strCache>
            </c:strRef>
          </c:tx>
          <c:spPr>
            <a:solidFill>
              <a:schemeClr val="accent6"/>
            </a:solidFill>
            <a:ln w="12700">
              <a:solidFill>
                <a:schemeClr val="tx1"/>
              </a:solidFill>
            </a:ln>
            <a:effectLst/>
          </c:spPr>
          <c:invertIfNegative val="0"/>
          <c:cat>
            <c:strRef>
              <c:f>List1!$A$2</c:f>
              <c:strCache>
                <c:ptCount val="1"/>
                <c:pt idx="0">
                  <c:v>Neutrofily</c:v>
                </c:pt>
              </c:strCache>
            </c:strRef>
          </c:cat>
          <c:val>
            <c:numRef>
              <c:f>List1!$C$2</c:f>
              <c:numCache>
                <c:formatCode>#,##0.000000000000000</c:formatCode>
                <c:ptCount val="1"/>
                <c:pt idx="0">
                  <c:v>2.5999999999999996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8C1-44A6-B18E-DB05DACF416E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Řada 3</c:v>
                </c:pt>
              </c:strCache>
            </c:strRef>
          </c:tx>
          <c:spPr>
            <a:solidFill>
              <a:schemeClr val="accent6"/>
            </a:solidFill>
            <a:ln w="12700">
              <a:solidFill>
                <a:schemeClr val="tx1"/>
              </a:solidFill>
            </a:ln>
            <a:effectLst/>
          </c:spPr>
          <c:invertIfNegative val="0"/>
          <c:errBars>
            <c:errBarType val="plus"/>
            <c:errValType val="cust"/>
            <c:noEndCap val="0"/>
            <c:plus>
              <c:numRef>
                <c:f>List1!$F$2</c:f>
                <c:numCache>
                  <c:formatCode>General</c:formatCode>
                  <c:ptCount val="1"/>
                  <c:pt idx="0">
                    <c:v>5.6000000000000005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noFill/>
              <a:ln w="12700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List1!$A$2</c:f>
              <c:strCache>
                <c:ptCount val="1"/>
                <c:pt idx="0">
                  <c:v>Neutrofily</c:v>
                </c:pt>
              </c:strCache>
            </c:strRef>
          </c:cat>
          <c:val>
            <c:numRef>
              <c:f>List1!$D$2</c:f>
              <c:numCache>
                <c:formatCode>#,##0.000000000000000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8C1-44A6-B18E-DB05DACF41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"/>
        <c:overlap val="100"/>
        <c:axId val="514112936"/>
        <c:axId val="514114904"/>
      </c:barChart>
      <c:catAx>
        <c:axId val="514112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14114904"/>
        <c:crosses val="autoZero"/>
        <c:auto val="1"/>
        <c:lblAlgn val="ctr"/>
        <c:lblOffset val="100"/>
        <c:noMultiLvlLbl val="0"/>
      </c:catAx>
      <c:valAx>
        <c:axId val="51411490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 sz="1200" dirty="0">
                    <a:solidFill>
                      <a:schemeClr val="tx1"/>
                    </a:solidFill>
                  </a:rPr>
                  <a:t>/</a:t>
                </a:r>
                <a:r>
                  <a:rPr lang="cs-CZ" sz="1200" dirty="0" err="1">
                    <a:solidFill>
                      <a:schemeClr val="tx1"/>
                    </a:solidFill>
                  </a:rPr>
                  <a:t>nl</a:t>
                </a:r>
                <a:endParaRPr lang="en-GB" sz="1200" dirty="0">
                  <a:solidFill>
                    <a:schemeClr val="tx1"/>
                  </a:solidFill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1270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14112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6E3AFD-54CA-49EB-BB90-183292D6E5A9}" type="datetimeFigureOut">
              <a:rPr lang="cs-CZ" smtClean="0"/>
              <a:t>12.06.2024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5FFC30-598B-48E4-9493-3BD9E8FB25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71993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8A23D1-2190-4E4E-A642-FEB33FC0A533}" type="datetimeFigureOut">
              <a:rPr lang="cs-CZ" smtClean="0"/>
              <a:t>12.06.2024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4D1F12-DC96-433C-80AF-4B188BC1CD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4189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jpe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jpeg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ek 8">
            <a:extLst>
              <a:ext uri="{FF2B5EF4-FFF2-40B4-BE49-F238E27FC236}">
                <a16:creationId xmlns:a16="http://schemas.microsoft.com/office/drawing/2014/main" id="{E8D499F7-96F6-46CA-9A9B-33B3637540AD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3261" y="1428687"/>
            <a:ext cx="4981875" cy="5882992"/>
          </a:xfrm>
          <a:prstGeom prst="rect">
            <a:avLst/>
          </a:prstGeom>
        </p:spPr>
      </p:pic>
      <p:pic>
        <p:nvPicPr>
          <p:cNvPr id="18" name="Obrázek 17">
            <a:extLst>
              <a:ext uri="{FF2B5EF4-FFF2-40B4-BE49-F238E27FC236}">
                <a16:creationId xmlns:a16="http://schemas.microsoft.com/office/drawing/2014/main" id="{5F9D43DA-3F77-46DB-A32C-AB6940EA5167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3261" y="1428687"/>
            <a:ext cx="4981875" cy="5882992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F10F645F-60E8-41D4-AE65-96584E8095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086" y="23813"/>
            <a:ext cx="6272265" cy="2316288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746BB2F4-6CF6-4406-8702-4F8EF89B7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1471359"/>
            <a:ext cx="9144000" cy="2387600"/>
          </a:xfrm>
        </p:spPr>
        <p:txBody>
          <a:bodyPr anchor="b"/>
          <a:lstStyle>
            <a:lvl1pPr algn="ctr">
              <a:defRPr sz="6000" b="1">
                <a:latin typeface="Calibri Light" panose="020F0302020204030204" pitchFamily="34" charset="0"/>
                <a:ea typeface="Source Sans Pro" panose="020B050303040302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4C9670B-60EB-4E0E-AC5E-242B519000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14800"/>
            <a:ext cx="9144000" cy="1155469"/>
          </a:xfrm>
        </p:spPr>
        <p:txBody>
          <a:bodyPr>
            <a:normAutofit/>
          </a:bodyPr>
          <a:lstStyle>
            <a:lvl1pPr marL="0" indent="0" algn="ctr">
              <a:buNone/>
              <a:defRPr sz="3000">
                <a:latin typeface="Calibri Light" panose="020F0302020204030204" pitchFamily="34" charset="0"/>
                <a:ea typeface="Source Sans Pro Light" panose="020B040303040302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825DB9AF-43FD-4B4C-8FEA-77DEC19A1761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826"/>
          <a:stretch/>
        </p:blipFill>
        <p:spPr>
          <a:xfrm>
            <a:off x="8886306" y="5329515"/>
            <a:ext cx="1130997" cy="1077611"/>
          </a:xfrm>
          <a:prstGeom prst="rect">
            <a:avLst/>
          </a:prstGeom>
        </p:spPr>
      </p:pic>
      <p:pic>
        <p:nvPicPr>
          <p:cNvPr id="14" name="Obrázek 13">
            <a:extLst>
              <a:ext uri="{FF2B5EF4-FFF2-40B4-BE49-F238E27FC236}">
                <a16:creationId xmlns:a16="http://schemas.microsoft.com/office/drawing/2014/main" id="{335C022B-8490-4CBB-803E-FBCFD41B1D9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771" y="265832"/>
            <a:ext cx="2317356" cy="568882"/>
          </a:xfrm>
          <a:prstGeom prst="rect">
            <a:avLst/>
          </a:prstGeom>
        </p:spPr>
      </p:pic>
      <p:pic>
        <p:nvPicPr>
          <p:cNvPr id="11" name="Obrázek 10">
            <a:extLst>
              <a:ext uri="{FF2B5EF4-FFF2-40B4-BE49-F238E27FC236}">
                <a16:creationId xmlns:a16="http://schemas.microsoft.com/office/drawing/2014/main" id="{EC6B2FF2-5735-493C-81B0-D148C6041A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086" y="23813"/>
            <a:ext cx="6272265" cy="2316288"/>
          </a:xfrm>
          <a:prstGeom prst="rect">
            <a:avLst/>
          </a:prstGeom>
        </p:spPr>
      </p:pic>
      <p:pic>
        <p:nvPicPr>
          <p:cNvPr id="12" name="Obrázek 11">
            <a:extLst>
              <a:ext uri="{FF2B5EF4-FFF2-40B4-BE49-F238E27FC236}">
                <a16:creationId xmlns:a16="http://schemas.microsoft.com/office/drawing/2014/main" id="{DC15A60A-89BA-4983-9A75-758A60C7BBAA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227"/>
          <a:stretch/>
        </p:blipFill>
        <p:spPr>
          <a:xfrm>
            <a:off x="8886306" y="5329515"/>
            <a:ext cx="1120723" cy="1077611"/>
          </a:xfrm>
          <a:prstGeom prst="rect">
            <a:avLst/>
          </a:prstGeom>
        </p:spPr>
      </p:pic>
      <p:pic>
        <p:nvPicPr>
          <p:cNvPr id="13" name="Obrázek 12">
            <a:extLst>
              <a:ext uri="{FF2B5EF4-FFF2-40B4-BE49-F238E27FC236}">
                <a16:creationId xmlns:a16="http://schemas.microsoft.com/office/drawing/2014/main" id="{E01FF748-FD76-459C-BB9E-7EEB2C21EEA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771" y="265832"/>
            <a:ext cx="2317356" cy="568882"/>
          </a:xfrm>
          <a:prstGeom prst="rect">
            <a:avLst/>
          </a:prstGeom>
        </p:spPr>
      </p:pic>
      <p:pic>
        <p:nvPicPr>
          <p:cNvPr id="16" name="Obrázek 15">
            <a:extLst>
              <a:ext uri="{FF2B5EF4-FFF2-40B4-BE49-F238E27FC236}">
                <a16:creationId xmlns:a16="http://schemas.microsoft.com/office/drawing/2014/main" id="{23E2E49D-64A1-47A9-B6D4-C3F274C27CB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086" y="23813"/>
            <a:ext cx="6272265" cy="2316288"/>
          </a:xfrm>
          <a:prstGeom prst="rect">
            <a:avLst/>
          </a:prstGeom>
        </p:spPr>
      </p:pic>
      <p:pic>
        <p:nvPicPr>
          <p:cNvPr id="19" name="Obrázek 18">
            <a:extLst>
              <a:ext uri="{FF2B5EF4-FFF2-40B4-BE49-F238E27FC236}">
                <a16:creationId xmlns:a16="http://schemas.microsoft.com/office/drawing/2014/main" id="{952C9E8C-14F9-4DAF-BECC-1F6DC60B363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771" y="265832"/>
            <a:ext cx="2317356" cy="568882"/>
          </a:xfrm>
          <a:prstGeom prst="rect">
            <a:avLst/>
          </a:prstGeom>
        </p:spPr>
      </p:pic>
      <p:grpSp>
        <p:nvGrpSpPr>
          <p:cNvPr id="4" name="Skupina 3"/>
          <p:cNvGrpSpPr/>
          <p:nvPr userDrawn="1"/>
        </p:nvGrpSpPr>
        <p:grpSpPr>
          <a:xfrm>
            <a:off x="8886306" y="5231197"/>
            <a:ext cx="2471558" cy="1274244"/>
            <a:chOff x="8886306" y="5231197"/>
            <a:chExt cx="2471558" cy="1274244"/>
          </a:xfrm>
        </p:grpSpPr>
        <p:pic>
          <p:nvPicPr>
            <p:cNvPr id="17" name="Obrázek 16">
              <a:extLst>
                <a:ext uri="{FF2B5EF4-FFF2-40B4-BE49-F238E27FC236}">
                  <a16:creationId xmlns:a16="http://schemas.microsoft.com/office/drawing/2014/main" id="{7142FFFE-34E8-4EB2-954E-CB84495A3AC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5826"/>
            <a:stretch/>
          </p:blipFill>
          <p:spPr>
            <a:xfrm>
              <a:off x="8886306" y="5329515"/>
              <a:ext cx="1130997" cy="1077611"/>
            </a:xfrm>
            <a:prstGeom prst="rect">
              <a:avLst/>
            </a:prstGeom>
          </p:spPr>
        </p:pic>
        <p:pic>
          <p:nvPicPr>
            <p:cNvPr id="24" name="Obrázek 23"/>
            <p:cNvPicPr>
              <a:picLocks noChangeAspect="1"/>
            </p:cNvPicPr>
            <p:nvPr userDrawn="1"/>
          </p:nvPicPr>
          <p:blipFill rotWithShape="1">
            <a:blip r:embed="rId7"/>
            <a:srcRect l="47932"/>
            <a:stretch/>
          </p:blipFill>
          <p:spPr>
            <a:xfrm>
              <a:off x="9978133" y="5231197"/>
              <a:ext cx="1379731" cy="12742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46752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k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Obrázek 16">
            <a:extLst>
              <a:ext uri="{FF2B5EF4-FFF2-40B4-BE49-F238E27FC236}">
                <a16:creationId xmlns:a16="http://schemas.microsoft.com/office/drawing/2014/main" id="{23E2E49D-64A1-47A9-B6D4-C3F274C27C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086" y="23813"/>
            <a:ext cx="6272265" cy="2316288"/>
          </a:xfrm>
          <a:prstGeom prst="rect">
            <a:avLst/>
          </a:prstGeom>
        </p:spPr>
      </p:pic>
      <p:pic>
        <p:nvPicPr>
          <p:cNvPr id="25" name="Obrázek 24">
            <a:extLst>
              <a:ext uri="{FF2B5EF4-FFF2-40B4-BE49-F238E27FC236}">
                <a16:creationId xmlns:a16="http://schemas.microsoft.com/office/drawing/2014/main" id="{F9A0F3B2-B770-4B1B-A602-86920452091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247" y="6241972"/>
            <a:ext cx="1688452" cy="414494"/>
          </a:xfrm>
          <a:prstGeom prst="rect">
            <a:avLst/>
          </a:prstGeom>
        </p:spPr>
      </p:pic>
      <p:pic>
        <p:nvPicPr>
          <p:cNvPr id="24" name="Obrázek 23">
            <a:extLst>
              <a:ext uri="{FF2B5EF4-FFF2-40B4-BE49-F238E27FC236}">
                <a16:creationId xmlns:a16="http://schemas.microsoft.com/office/drawing/2014/main" id="{8A49E343-7D6E-412A-A738-85898B5C820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3815" y="6241972"/>
            <a:ext cx="402811" cy="414000"/>
          </a:xfrm>
          <a:prstGeom prst="rect">
            <a:avLst/>
          </a:prstGeom>
        </p:spPr>
      </p:pic>
      <p:sp>
        <p:nvSpPr>
          <p:cNvPr id="8" name="Obdélník s jedním zakulaceným rohem 7"/>
          <p:cNvSpPr/>
          <p:nvPr userDrawn="1"/>
        </p:nvSpPr>
        <p:spPr>
          <a:xfrm flipH="1">
            <a:off x="694053" y="4176712"/>
            <a:ext cx="10803894" cy="1238241"/>
          </a:xfrm>
          <a:prstGeom prst="round1Rect">
            <a:avLst>
              <a:gd name="adj" fmla="val 37018"/>
            </a:avLst>
          </a:prstGeom>
          <a:noFill/>
          <a:ln w="1905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7871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87DEBD55-63B7-418F-B1D6-F3149F6854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9556" y="58191"/>
            <a:ext cx="3170051" cy="1484483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689C3BFA-BEA9-4700-8211-4B6E1D982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264" y="58192"/>
            <a:ext cx="11053471" cy="1020596"/>
          </a:xfrm>
        </p:spPr>
        <p:txBody>
          <a:bodyPr/>
          <a:lstStyle>
            <a:lvl1pPr>
              <a:defRPr b="1">
                <a:latin typeface="Calibri Light" panose="020F0302020204030204" pitchFamily="34" charset="0"/>
                <a:ea typeface="Source Sans Pro" panose="020B050303040302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CD19B51-1764-4903-A944-77ED2372C3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265" y="1147347"/>
            <a:ext cx="11053470" cy="517066"/>
          </a:xfrm>
        </p:spPr>
        <p:txBody>
          <a:bodyPr/>
          <a:lstStyle>
            <a:lvl1pPr marL="0" indent="0">
              <a:spcAft>
                <a:spcPts val="1200"/>
              </a:spcAft>
              <a:buNone/>
              <a:defRPr sz="3000">
                <a:latin typeface="Calibri Light" panose="020F0302020204030204" pitchFamily="34" charset="0"/>
                <a:ea typeface="Source Sans Pro Light" panose="020B040303040302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200">
                <a:latin typeface="Source Sans Pro" panose="020B0503030403020204" pitchFamily="34" charset="0"/>
                <a:ea typeface="Source Sans Pro" panose="020B0503030403020204" pitchFamily="34" charset="0"/>
              </a:defRPr>
            </a:lvl2pPr>
            <a:lvl3pPr>
              <a:defRPr>
                <a:latin typeface="Source Sans Pro" panose="020B0503030403020204" pitchFamily="34" charset="0"/>
                <a:ea typeface="Source Sans Pro" panose="020B0503030403020204" pitchFamily="34" charset="0"/>
              </a:defRPr>
            </a:lvl3pPr>
            <a:lvl4pPr>
              <a:defRPr>
                <a:latin typeface="Source Sans Pro" panose="020B0503030403020204" pitchFamily="34" charset="0"/>
                <a:ea typeface="Source Sans Pro" panose="020B0503030403020204" pitchFamily="34" charset="0"/>
              </a:defRPr>
            </a:lvl4pPr>
            <a:lvl5pPr>
              <a:defRPr>
                <a:latin typeface="Source Sans Pro" panose="020B0503030403020204" pitchFamily="34" charset="0"/>
                <a:ea typeface="Source Sans Pro" panose="020B0503030403020204" pitchFamily="34" charset="0"/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15" name="Zástupný obsah 2">
            <a:extLst>
              <a:ext uri="{FF2B5EF4-FFF2-40B4-BE49-F238E27FC236}">
                <a16:creationId xmlns:a16="http://schemas.microsoft.com/office/drawing/2014/main" id="{71D61453-4FD2-49B7-BB55-3BCC94B4D305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69265" y="1732972"/>
            <a:ext cx="11053470" cy="4207109"/>
          </a:xfrm>
        </p:spPr>
        <p:txBody>
          <a:bodyPr>
            <a:normAutofit/>
          </a:bodyPr>
          <a:lstStyle>
            <a:lvl1pPr marL="0" indent="0">
              <a:spcAft>
                <a:spcPts val="1200"/>
              </a:spcAft>
              <a:buNone/>
              <a:defRPr sz="2200">
                <a:latin typeface="Calibri Light" panose="020F0302020204030204" pitchFamily="34" charset="0"/>
                <a:ea typeface="Source Sans Pro" panose="020B050303040302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200">
                <a:latin typeface="Source Sans Pro" panose="020B0503030403020204" pitchFamily="34" charset="0"/>
                <a:ea typeface="Source Sans Pro" panose="020B0503030403020204" pitchFamily="34" charset="0"/>
              </a:defRPr>
            </a:lvl2pPr>
            <a:lvl3pPr>
              <a:defRPr>
                <a:latin typeface="Source Sans Pro" panose="020B0503030403020204" pitchFamily="34" charset="0"/>
                <a:ea typeface="Source Sans Pro" panose="020B0503030403020204" pitchFamily="34" charset="0"/>
              </a:defRPr>
            </a:lvl3pPr>
            <a:lvl4pPr>
              <a:defRPr>
                <a:latin typeface="Source Sans Pro" panose="020B0503030403020204" pitchFamily="34" charset="0"/>
                <a:ea typeface="Source Sans Pro" panose="020B0503030403020204" pitchFamily="34" charset="0"/>
              </a:defRPr>
            </a:lvl4pPr>
            <a:lvl5pPr>
              <a:defRPr>
                <a:latin typeface="Source Sans Pro" panose="020B0503030403020204" pitchFamily="34" charset="0"/>
                <a:ea typeface="Source Sans Pro" panose="020B0503030403020204" pitchFamily="34" charset="0"/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133167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>
            <a:extLst>
              <a:ext uri="{FF2B5EF4-FFF2-40B4-BE49-F238E27FC236}">
                <a16:creationId xmlns:a16="http://schemas.microsoft.com/office/drawing/2014/main" id="{E5CE49C9-AC18-43E0-BC97-90AAEBA5AF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9556" y="58191"/>
            <a:ext cx="3170051" cy="1484483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E259668-C412-437D-842E-34746C3809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0247" y="1825625"/>
            <a:ext cx="5439553" cy="4351338"/>
          </a:xfrm>
        </p:spPr>
        <p:txBody>
          <a:bodyPr/>
          <a:lstStyle>
            <a:lvl1pPr>
              <a:defRPr>
                <a:latin typeface="Calibri Light" panose="020F0302020204030204" pitchFamily="34" charset="0"/>
                <a:ea typeface="Source Sans Pro" panose="020B0503030403020204" pitchFamily="34" charset="0"/>
                <a:cs typeface="Calibri Light" panose="020F0302020204030204" pitchFamily="34" charset="0"/>
              </a:defRPr>
            </a:lvl1pPr>
            <a:lvl2pPr>
              <a:defRPr>
                <a:latin typeface="Calibri Light" panose="020F0302020204030204" pitchFamily="34" charset="0"/>
                <a:ea typeface="Source Sans Pro" panose="020B0503030403020204" pitchFamily="34" charset="0"/>
                <a:cs typeface="Calibri Light" panose="020F0302020204030204" pitchFamily="34" charset="0"/>
              </a:defRPr>
            </a:lvl2pPr>
            <a:lvl3pPr>
              <a:defRPr>
                <a:latin typeface="Calibri Light" panose="020F0302020204030204" pitchFamily="34" charset="0"/>
                <a:ea typeface="Source Sans Pro" panose="020B0503030403020204" pitchFamily="34" charset="0"/>
                <a:cs typeface="Calibri Light" panose="020F0302020204030204" pitchFamily="34" charset="0"/>
              </a:defRPr>
            </a:lvl3pPr>
            <a:lvl4pPr>
              <a:defRPr>
                <a:latin typeface="Calibri Light" panose="020F0302020204030204" pitchFamily="34" charset="0"/>
                <a:ea typeface="Source Sans Pro" panose="020B0503030403020204" pitchFamily="34" charset="0"/>
                <a:cs typeface="Calibri Light" panose="020F0302020204030204" pitchFamily="34" charset="0"/>
              </a:defRPr>
            </a:lvl4pPr>
            <a:lvl5pPr>
              <a:defRPr>
                <a:latin typeface="Calibri Light" panose="020F0302020204030204" pitchFamily="34" charset="0"/>
                <a:ea typeface="Source Sans Pro" panose="020B050303040302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31FF9D3-FEDF-4FBB-A386-EF9E19FB87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439552" cy="4351338"/>
          </a:xfrm>
        </p:spPr>
        <p:txBody>
          <a:bodyPr/>
          <a:lstStyle>
            <a:lvl1pPr>
              <a:defRPr>
                <a:latin typeface="Calibri Light" panose="020F0302020204030204" pitchFamily="34" charset="0"/>
                <a:ea typeface="Source Sans Pro" panose="020B0503030403020204" pitchFamily="34" charset="0"/>
                <a:cs typeface="Calibri Light" panose="020F0302020204030204" pitchFamily="34" charset="0"/>
              </a:defRPr>
            </a:lvl1pPr>
            <a:lvl2pPr>
              <a:defRPr>
                <a:latin typeface="Calibri Light" panose="020F0302020204030204" pitchFamily="34" charset="0"/>
                <a:ea typeface="Source Sans Pro" panose="020B0503030403020204" pitchFamily="34" charset="0"/>
                <a:cs typeface="Calibri Light" panose="020F0302020204030204" pitchFamily="34" charset="0"/>
              </a:defRPr>
            </a:lvl2pPr>
            <a:lvl3pPr>
              <a:defRPr>
                <a:latin typeface="Calibri Light" panose="020F0302020204030204" pitchFamily="34" charset="0"/>
                <a:ea typeface="Source Sans Pro" panose="020B0503030403020204" pitchFamily="34" charset="0"/>
                <a:cs typeface="Calibri Light" panose="020F0302020204030204" pitchFamily="34" charset="0"/>
              </a:defRPr>
            </a:lvl3pPr>
            <a:lvl4pPr>
              <a:defRPr>
                <a:latin typeface="Calibri Light" panose="020F0302020204030204" pitchFamily="34" charset="0"/>
                <a:ea typeface="Source Sans Pro" panose="020B0503030403020204" pitchFamily="34" charset="0"/>
                <a:cs typeface="Calibri Light" panose="020F0302020204030204" pitchFamily="34" charset="0"/>
              </a:defRPr>
            </a:lvl4pPr>
            <a:lvl5pPr>
              <a:defRPr>
                <a:latin typeface="Calibri Light" panose="020F0302020204030204" pitchFamily="34" charset="0"/>
                <a:ea typeface="Source Sans Pro" panose="020B050303040302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7D57874C-27CD-4DFB-A396-DD38CB57A5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9556" y="58191"/>
            <a:ext cx="3170051" cy="1484483"/>
          </a:xfrm>
          <a:prstGeom prst="rect">
            <a:avLst/>
          </a:prstGeom>
        </p:spPr>
      </p:pic>
      <p:sp>
        <p:nvSpPr>
          <p:cNvPr id="20" name="Nadpis 1">
            <a:extLst>
              <a:ext uri="{FF2B5EF4-FFF2-40B4-BE49-F238E27FC236}">
                <a16:creationId xmlns:a16="http://schemas.microsoft.com/office/drawing/2014/main" id="{689C3BFA-BEA9-4700-8211-4B6E1D982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264" y="58192"/>
            <a:ext cx="11053471" cy="1020596"/>
          </a:xfrm>
        </p:spPr>
        <p:txBody>
          <a:bodyPr/>
          <a:lstStyle>
            <a:lvl1pPr>
              <a:defRPr b="1">
                <a:latin typeface="Calibri Light" panose="020F0302020204030204" pitchFamily="34" charset="0"/>
                <a:ea typeface="Source Sans Pro" panose="020B050303040302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6399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D54BA86-F9A6-4BA2-BBC4-250A5A288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356350"/>
            <a:ext cx="2743200" cy="365125"/>
          </a:xfrm>
        </p:spPr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algn="ctr"/>
            <a:fld id="{71F3C88E-E9C3-411A-BB8F-0A1D09A00491}" type="slidenum">
              <a:rPr lang="cs-CZ" smtClean="0"/>
              <a:pPr algn="ctr"/>
              <a:t>‹#›</a:t>
            </a:fld>
            <a:endParaRPr 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6F7374EF-2E3B-418D-8FE6-B64B26FF27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247" y="6241972"/>
            <a:ext cx="1688452" cy="414494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18AC6A7D-8F66-4664-B0B2-B30A1431FFB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9556" y="58191"/>
            <a:ext cx="3170051" cy="1484483"/>
          </a:xfrm>
          <a:prstGeom prst="rect">
            <a:avLst/>
          </a:prstGeom>
        </p:spPr>
      </p:pic>
      <p:pic>
        <p:nvPicPr>
          <p:cNvPr id="11" name="Obrázek 10">
            <a:extLst>
              <a:ext uri="{FF2B5EF4-FFF2-40B4-BE49-F238E27FC236}">
                <a16:creationId xmlns:a16="http://schemas.microsoft.com/office/drawing/2014/main" id="{86179D21-E998-456F-AAC1-15621D63F6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247" y="6241972"/>
            <a:ext cx="1688452" cy="414494"/>
          </a:xfrm>
          <a:prstGeom prst="rect">
            <a:avLst/>
          </a:prstGeom>
        </p:spPr>
      </p:pic>
      <p:pic>
        <p:nvPicPr>
          <p:cNvPr id="15" name="Obrázek 14">
            <a:extLst>
              <a:ext uri="{FF2B5EF4-FFF2-40B4-BE49-F238E27FC236}">
                <a16:creationId xmlns:a16="http://schemas.microsoft.com/office/drawing/2014/main" id="{8A49E343-7D6E-412A-A738-85898B5C820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3815" y="6241972"/>
            <a:ext cx="402811" cy="414000"/>
          </a:xfrm>
          <a:prstGeom prst="rect">
            <a:avLst/>
          </a:prstGeom>
        </p:spPr>
      </p:pic>
      <p:sp>
        <p:nvSpPr>
          <p:cNvPr id="18" name="Nadpis 1">
            <a:extLst>
              <a:ext uri="{FF2B5EF4-FFF2-40B4-BE49-F238E27FC236}">
                <a16:creationId xmlns:a16="http://schemas.microsoft.com/office/drawing/2014/main" id="{689C3BFA-BEA9-4700-8211-4B6E1D982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264" y="58192"/>
            <a:ext cx="11053471" cy="1020596"/>
          </a:xfrm>
        </p:spPr>
        <p:txBody>
          <a:bodyPr/>
          <a:lstStyle>
            <a:lvl1pPr>
              <a:defRPr b="1">
                <a:latin typeface="Calibri Light" panose="020F0302020204030204" pitchFamily="34" charset="0"/>
                <a:ea typeface="Source Sans Pro" panose="020B050303040302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904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>
            <a:extLst>
              <a:ext uri="{FF2B5EF4-FFF2-40B4-BE49-F238E27FC236}">
                <a16:creationId xmlns:a16="http://schemas.microsoft.com/office/drawing/2014/main" id="{BAA6FF3A-909A-4252-B0F6-B3AB91A904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9556" y="58191"/>
            <a:ext cx="3170051" cy="1484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7198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1DE0B76-295B-487E-9444-6F8C83372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823F3B5-6439-4A1B-8D20-849C9EB393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1762D0D-C110-451A-A647-EAE82161C4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6D2CF0-5521-4808-8234-CDB898B4DB05}" type="datetimeFigureOut">
              <a:rPr lang="cs-CZ" smtClean="0"/>
              <a:t>12.06.2024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59D284F-D1A9-4147-A73C-7186385954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36DB4AF-B24C-4085-9D83-88AC154ADC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3033CD-4470-4AC8-B588-47A4B91D3A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1435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8" r:id="rId2"/>
    <p:sldLayoutId id="2147483792" r:id="rId3"/>
    <p:sldLayoutId id="2147483793" r:id="rId4"/>
    <p:sldLayoutId id="2147483796" r:id="rId5"/>
    <p:sldLayoutId id="2147483797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5.xml"/><Relationship Id="rId6" Type="http://schemas.openxmlformats.org/officeDocument/2006/relationships/chart" Target="../charts/chart17.xml"/><Relationship Id="rId5" Type="http://schemas.openxmlformats.org/officeDocument/2006/relationships/chart" Target="../charts/chart16.xml"/><Relationship Id="rId4" Type="http://schemas.openxmlformats.org/officeDocument/2006/relationships/chart" Target="../charts/chart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771900" y="1471358"/>
            <a:ext cx="8420099" cy="3287677"/>
          </a:xfrm>
        </p:spPr>
        <p:txBody>
          <a:bodyPr anchor="ctr">
            <a:normAutofit/>
          </a:bodyPr>
          <a:lstStyle/>
          <a:p>
            <a:r>
              <a:rPr lang="cs-CZ" dirty="0">
                <a:latin typeface="+mj-lt"/>
              </a:rPr>
              <a:t>Analýza pacientů </a:t>
            </a:r>
            <a:br>
              <a:rPr lang="cs-CZ" dirty="0">
                <a:latin typeface="+mj-lt"/>
              </a:rPr>
            </a:br>
            <a:r>
              <a:rPr lang="cs-CZ" dirty="0">
                <a:latin typeface="+mj-lt"/>
              </a:rPr>
              <a:t>s astmatem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655127" y="4181300"/>
            <a:ext cx="6785264" cy="1155469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Calibri" panose="020F0502020204030204" pitchFamily="34" charset="0"/>
                <a:cs typeface="Calibri" panose="020F0502020204030204" pitchFamily="34" charset="0"/>
              </a:rPr>
              <a:t>Průběžná data z registru</a:t>
            </a:r>
            <a:r>
              <a:rPr lang="cs-CZ" sz="3200" dirty="0">
                <a:latin typeface="Calibri" panose="020F0502020204030204" pitchFamily="34" charset="0"/>
                <a:cs typeface="Calibri" panose="020F0502020204030204" pitchFamily="34" charset="0"/>
              </a:rPr>
              <a:t> CESAR</a:t>
            </a:r>
            <a:br>
              <a:rPr lang="cs-CZ" sz="3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3200" dirty="0">
                <a:latin typeface="Calibri" panose="020F0502020204030204" pitchFamily="34" charset="0"/>
                <a:cs typeface="Calibri" panose="020F0502020204030204" pitchFamily="34" charset="0"/>
              </a:rPr>
              <a:t>Datum exportu: </a:t>
            </a:r>
            <a:r>
              <a:rPr lang="cs-CZ" sz="320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  <a:r>
              <a:rPr lang="pt-BR" sz="32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cs-CZ" sz="3200" dirty="0"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lang="pt-BR" sz="32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cs-CZ" sz="3200" dirty="0">
                <a:latin typeface="Calibri" panose="020F0502020204030204" pitchFamily="34" charset="0"/>
                <a:cs typeface="Calibri" panose="020F0502020204030204" pitchFamily="34" charset="0"/>
              </a:rPr>
              <a:t>2022</a:t>
            </a:r>
            <a:endParaRPr lang="pt-BR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63521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1"/>
          <p:cNvSpPr>
            <a:spLocks noGrp="1"/>
          </p:cNvSpPr>
          <p:nvPr>
            <p:ph type="title"/>
          </p:nvPr>
        </p:nvSpPr>
        <p:spPr>
          <a:xfrm>
            <a:off x="569264" y="187036"/>
            <a:ext cx="11053471" cy="891752"/>
          </a:xfrm>
        </p:spPr>
        <p:txBody>
          <a:bodyPr/>
          <a:lstStyle/>
          <a:p>
            <a:r>
              <a:rPr lang="cs-CZ" dirty="0"/>
              <a:t>Komorbidity</a:t>
            </a:r>
            <a:endParaRPr lang="en-GB" dirty="0"/>
          </a:p>
        </p:txBody>
      </p:sp>
      <p:graphicFrame>
        <p:nvGraphicFramePr>
          <p:cNvPr id="6" name="Graf 5"/>
          <p:cNvGraphicFramePr/>
          <p:nvPr>
            <p:extLst>
              <p:ext uri="{D42A27DB-BD31-4B8C-83A1-F6EECF244321}">
                <p14:modId xmlns:p14="http://schemas.microsoft.com/office/powerpoint/2010/main" val="2226795507"/>
              </p:ext>
            </p:extLst>
          </p:nvPr>
        </p:nvGraphicFramePr>
        <p:xfrm>
          <a:off x="604826" y="1323485"/>
          <a:ext cx="5420836" cy="4034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30" name="Skupina 29"/>
          <p:cNvGrpSpPr/>
          <p:nvPr/>
        </p:nvGrpSpPr>
        <p:grpSpPr>
          <a:xfrm>
            <a:off x="2307561" y="5300716"/>
            <a:ext cx="2945976" cy="858632"/>
            <a:chOff x="1175218" y="5469430"/>
            <a:chExt cx="2945976" cy="858632"/>
          </a:xfrm>
        </p:grpSpPr>
        <p:grpSp>
          <p:nvGrpSpPr>
            <p:cNvPr id="31" name="Skupina 30"/>
            <p:cNvGrpSpPr/>
            <p:nvPr/>
          </p:nvGrpSpPr>
          <p:grpSpPr>
            <a:xfrm>
              <a:off x="1175218" y="5469430"/>
              <a:ext cx="2945976" cy="858632"/>
              <a:chOff x="1734931" y="5156856"/>
              <a:chExt cx="2945976" cy="858632"/>
            </a:xfrm>
          </p:grpSpPr>
          <p:sp>
            <p:nvSpPr>
              <p:cNvPr id="33" name="Obdélník 32"/>
              <p:cNvSpPr/>
              <p:nvPr/>
            </p:nvSpPr>
            <p:spPr>
              <a:xfrm>
                <a:off x="2825322" y="5156856"/>
                <a:ext cx="1855585" cy="858632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cs-CZ" sz="1400" dirty="0">
                    <a:solidFill>
                      <a:schemeClr val="tx1"/>
                    </a:solidFill>
                    <a:cs typeface="Calibri Light" panose="020F0302020204030204" pitchFamily="34" charset="0"/>
                  </a:rPr>
                  <a:t>Nevyplněno</a:t>
                </a:r>
              </a:p>
              <a:p>
                <a:r>
                  <a:rPr lang="cs-CZ" sz="1400" dirty="0">
                    <a:solidFill>
                      <a:schemeClr val="tx1"/>
                    </a:solidFill>
                    <a:latin typeface="+mj-lt"/>
                    <a:cs typeface="Calibri Light" panose="020F0302020204030204" pitchFamily="34" charset="0"/>
                  </a:rPr>
                  <a:t>Ne-výskyt / neznámo</a:t>
                </a:r>
              </a:p>
              <a:p>
                <a:r>
                  <a:rPr lang="cs-CZ" sz="1400" dirty="0">
                    <a:solidFill>
                      <a:schemeClr val="tx1"/>
                    </a:solidFill>
                    <a:latin typeface="+mj-lt"/>
                    <a:cs typeface="Calibri Light" panose="020F0302020204030204" pitchFamily="34" charset="0"/>
                  </a:rPr>
                  <a:t>Výskyt</a:t>
                </a:r>
              </a:p>
            </p:txBody>
          </p:sp>
          <p:grpSp>
            <p:nvGrpSpPr>
              <p:cNvPr id="34" name="Skupina 33"/>
              <p:cNvGrpSpPr/>
              <p:nvPr/>
            </p:nvGrpSpPr>
            <p:grpSpPr>
              <a:xfrm>
                <a:off x="1734931" y="5273425"/>
                <a:ext cx="1080000" cy="405982"/>
                <a:chOff x="1734931" y="5273425"/>
                <a:chExt cx="1080000" cy="405982"/>
              </a:xfrm>
            </p:grpSpPr>
            <p:sp>
              <p:nvSpPr>
                <p:cNvPr id="40" name="Obdélník 39"/>
                <p:cNvSpPr/>
                <p:nvPr/>
              </p:nvSpPr>
              <p:spPr>
                <a:xfrm rot="5400000">
                  <a:off x="2184702" y="4823654"/>
                  <a:ext cx="180458" cy="1080000"/>
                </a:xfrm>
                <a:prstGeom prst="rect">
                  <a:avLst/>
                </a:prstGeom>
                <a:solidFill>
                  <a:schemeClr val="bg1">
                    <a:lumMod val="5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200000"/>
                    </a:lnSpc>
                  </a:pPr>
                  <a:endParaRPr lang="cs-CZ" dirty="0">
                    <a:solidFill>
                      <a:schemeClr val="tx1"/>
                    </a:solidFill>
                    <a:latin typeface="+mj-lt"/>
                    <a:cs typeface="Calibri Light" panose="020F0302020204030204" pitchFamily="34" charset="0"/>
                  </a:endParaRPr>
                </a:p>
              </p:txBody>
            </p:sp>
            <p:sp>
              <p:nvSpPr>
                <p:cNvPr id="41" name="Obdélník 40"/>
                <p:cNvSpPr/>
                <p:nvPr/>
              </p:nvSpPr>
              <p:spPr>
                <a:xfrm rot="5400000">
                  <a:off x="2184931" y="5049407"/>
                  <a:ext cx="180000" cy="108000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200000"/>
                    </a:lnSpc>
                  </a:pPr>
                  <a:endParaRPr lang="cs-CZ" dirty="0">
                    <a:solidFill>
                      <a:schemeClr val="tx1"/>
                    </a:solidFill>
                    <a:latin typeface="+mj-lt"/>
                    <a:cs typeface="Calibri Light" panose="020F0302020204030204" pitchFamily="34" charset="0"/>
                  </a:endParaRPr>
                </a:p>
              </p:txBody>
            </p:sp>
          </p:grpSp>
        </p:grpSp>
        <p:sp>
          <p:nvSpPr>
            <p:cNvPr id="32" name="Obdélník 31"/>
            <p:cNvSpPr/>
            <p:nvPr/>
          </p:nvSpPr>
          <p:spPr>
            <a:xfrm rot="5400000">
              <a:off x="1625218" y="5584065"/>
              <a:ext cx="180000" cy="108000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200000"/>
                </a:lnSpc>
              </a:pPr>
              <a:endParaRPr lang="cs-CZ" dirty="0">
                <a:solidFill>
                  <a:schemeClr val="tx1"/>
                </a:solidFill>
                <a:latin typeface="+mj-lt"/>
                <a:cs typeface="Calibri Light" panose="020F0302020204030204" pitchFamily="34" charset="0"/>
              </a:endParaRPr>
            </a:p>
          </p:txBody>
        </p:sp>
      </p:grpSp>
      <p:sp>
        <p:nvSpPr>
          <p:cNvPr id="42" name="Šipka doprava 41"/>
          <p:cNvSpPr/>
          <p:nvPr/>
        </p:nvSpPr>
        <p:spPr>
          <a:xfrm>
            <a:off x="5879652" y="2294960"/>
            <a:ext cx="1518676" cy="1122219"/>
          </a:xfrm>
          <a:prstGeom prst="rightArrow">
            <a:avLst/>
          </a:prstGeom>
          <a:solidFill>
            <a:schemeClr val="accent4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chemeClr val="tx1"/>
                </a:solidFill>
              </a:rPr>
              <a:t>N = 50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47" name="Šipka doprava 46"/>
          <p:cNvSpPr/>
          <p:nvPr/>
        </p:nvSpPr>
        <p:spPr>
          <a:xfrm>
            <a:off x="5879652" y="3827544"/>
            <a:ext cx="1518676" cy="1122219"/>
          </a:xfrm>
          <a:prstGeom prst="rightArrow">
            <a:avLst/>
          </a:prstGeom>
          <a:solidFill>
            <a:schemeClr val="accent4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chemeClr val="tx1"/>
                </a:solidFill>
              </a:rPr>
              <a:t>N = 31</a:t>
            </a:r>
            <a:endParaRPr lang="en-GB" sz="1400" dirty="0">
              <a:solidFill>
                <a:schemeClr val="tx1"/>
              </a:solidFill>
            </a:endParaRPr>
          </a:p>
        </p:txBody>
      </p:sp>
      <p:graphicFrame>
        <p:nvGraphicFramePr>
          <p:cNvPr id="48" name="Graf 47"/>
          <p:cNvGraphicFramePr/>
          <p:nvPr>
            <p:extLst>
              <p:ext uri="{D42A27DB-BD31-4B8C-83A1-F6EECF244321}">
                <p14:modId xmlns:p14="http://schemas.microsoft.com/office/powerpoint/2010/main" val="3735190886"/>
              </p:ext>
            </p:extLst>
          </p:nvPr>
        </p:nvGraphicFramePr>
        <p:xfrm>
          <a:off x="7398328" y="1323485"/>
          <a:ext cx="3965622" cy="4034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50" name="Skupina 49"/>
          <p:cNvGrpSpPr/>
          <p:nvPr/>
        </p:nvGrpSpPr>
        <p:grpSpPr>
          <a:xfrm>
            <a:off x="8258089" y="5300716"/>
            <a:ext cx="2945976" cy="642884"/>
            <a:chOff x="1734931" y="5156856"/>
            <a:chExt cx="2945976" cy="642884"/>
          </a:xfrm>
        </p:grpSpPr>
        <p:sp>
          <p:nvSpPr>
            <p:cNvPr id="52" name="Obdélník 51"/>
            <p:cNvSpPr/>
            <p:nvPr/>
          </p:nvSpPr>
          <p:spPr>
            <a:xfrm>
              <a:off x="2825322" y="5156856"/>
              <a:ext cx="1855585" cy="642884"/>
            </a:xfrm>
            <a:prstGeom prst="rect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cs-CZ" sz="1400" dirty="0">
                  <a:solidFill>
                    <a:schemeClr val="tx1"/>
                  </a:solidFill>
                  <a:cs typeface="Calibri Light" panose="020F0302020204030204" pitchFamily="34" charset="0"/>
                </a:rPr>
                <a:t>Bez operace</a:t>
              </a:r>
            </a:p>
            <a:p>
              <a:r>
                <a:rPr lang="cs-CZ" sz="1400" dirty="0">
                  <a:solidFill>
                    <a:schemeClr val="tx1"/>
                  </a:solidFill>
                  <a:cs typeface="Calibri Light" panose="020F0302020204030204" pitchFamily="34" charset="0"/>
                </a:rPr>
                <a:t>S operací</a:t>
              </a:r>
            </a:p>
          </p:txBody>
        </p:sp>
        <p:grpSp>
          <p:nvGrpSpPr>
            <p:cNvPr id="53" name="Skupina 52"/>
            <p:cNvGrpSpPr/>
            <p:nvPr/>
          </p:nvGrpSpPr>
          <p:grpSpPr>
            <a:xfrm>
              <a:off x="1734931" y="5273425"/>
              <a:ext cx="1080000" cy="405982"/>
              <a:chOff x="1734931" y="5273425"/>
              <a:chExt cx="1080000" cy="405982"/>
            </a:xfrm>
          </p:grpSpPr>
          <p:sp>
            <p:nvSpPr>
              <p:cNvPr id="54" name="Obdélník 53"/>
              <p:cNvSpPr/>
              <p:nvPr/>
            </p:nvSpPr>
            <p:spPr>
              <a:xfrm rot="5400000">
                <a:off x="2184702" y="4823654"/>
                <a:ext cx="180458" cy="1080000"/>
              </a:xfrm>
              <a:prstGeom prst="rect">
                <a:avLst/>
              </a:prstGeom>
              <a:solidFill>
                <a:schemeClr val="accent6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200000"/>
                  </a:lnSpc>
                </a:pPr>
                <a:endParaRPr lang="cs-CZ" dirty="0">
                  <a:solidFill>
                    <a:schemeClr val="tx1"/>
                  </a:solidFill>
                  <a:latin typeface="+mj-lt"/>
                  <a:cs typeface="Calibri Light" panose="020F0302020204030204" pitchFamily="34" charset="0"/>
                </a:endParaRPr>
              </a:p>
            </p:txBody>
          </p:sp>
          <p:sp>
            <p:nvSpPr>
              <p:cNvPr id="55" name="Obdélník 54"/>
              <p:cNvSpPr/>
              <p:nvPr/>
            </p:nvSpPr>
            <p:spPr>
              <a:xfrm rot="5400000">
                <a:off x="2184931" y="5049407"/>
                <a:ext cx="180000" cy="1080000"/>
              </a:xfrm>
              <a:prstGeom prst="rect">
                <a:avLst/>
              </a:prstGeom>
              <a:solidFill>
                <a:schemeClr val="accent2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200000"/>
                  </a:lnSpc>
                </a:pPr>
                <a:endParaRPr lang="cs-CZ" dirty="0">
                  <a:solidFill>
                    <a:schemeClr val="tx1"/>
                  </a:solidFill>
                  <a:latin typeface="+mj-lt"/>
                  <a:cs typeface="Calibri Light" panose="020F0302020204030204" pitchFamily="34" charset="0"/>
                </a:endParaRPr>
              </a:p>
            </p:txBody>
          </p:sp>
        </p:grpSp>
      </p:grpSp>
      <p:sp>
        <p:nvSpPr>
          <p:cNvPr id="56" name="Obdélník 55"/>
          <p:cNvSpPr/>
          <p:nvPr/>
        </p:nvSpPr>
        <p:spPr>
          <a:xfrm>
            <a:off x="5590310" y="6002613"/>
            <a:ext cx="5101935" cy="5938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000" dirty="0">
                <a:solidFill>
                  <a:schemeClr val="tx1"/>
                </a:solidFill>
              </a:rPr>
              <a:t>25 pacientů  (z celkového počtu 31 pacientů) mělo nasální polypy s operací. U 5 z nich neznáme jejich počet, 8 pacientů mělo jednu operaci a 12 pacientů mělo 2 a více operace.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21" name="Obdélník 20"/>
          <p:cNvSpPr/>
          <p:nvPr/>
        </p:nvSpPr>
        <p:spPr>
          <a:xfrm>
            <a:off x="604826" y="819737"/>
            <a:ext cx="914400" cy="3871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1600" dirty="0">
                <a:solidFill>
                  <a:schemeClr val="tx1"/>
                </a:solidFill>
                <a:latin typeface="+mj-lt"/>
              </a:rPr>
              <a:t>N = 94</a:t>
            </a:r>
            <a:endParaRPr lang="en-GB" sz="16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49087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1"/>
          <p:cNvSpPr>
            <a:spLocks noGrp="1"/>
          </p:cNvSpPr>
          <p:nvPr>
            <p:ph type="title"/>
          </p:nvPr>
        </p:nvSpPr>
        <p:spPr>
          <a:xfrm>
            <a:off x="569264" y="187036"/>
            <a:ext cx="11053471" cy="891752"/>
          </a:xfrm>
        </p:spPr>
        <p:txBody>
          <a:bodyPr/>
          <a:lstStyle/>
          <a:p>
            <a:r>
              <a:rPr lang="cs-CZ" dirty="0"/>
              <a:t>Medikace – ICS</a:t>
            </a:r>
            <a:endParaRPr lang="en-GB" dirty="0"/>
          </a:p>
        </p:txBody>
      </p:sp>
      <p:graphicFrame>
        <p:nvGraphicFramePr>
          <p:cNvPr id="13" name="Graf 12"/>
          <p:cNvGraphicFramePr/>
          <p:nvPr>
            <p:extLst>
              <p:ext uri="{D42A27DB-BD31-4B8C-83A1-F6EECF244321}">
                <p14:modId xmlns:p14="http://schemas.microsoft.com/office/powerpoint/2010/main" val="1706233287"/>
              </p:ext>
            </p:extLst>
          </p:nvPr>
        </p:nvGraphicFramePr>
        <p:xfrm>
          <a:off x="598609" y="1269117"/>
          <a:ext cx="4634852" cy="42753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20" name="Skupina 19"/>
          <p:cNvGrpSpPr/>
          <p:nvPr/>
        </p:nvGrpSpPr>
        <p:grpSpPr>
          <a:xfrm>
            <a:off x="1576892" y="5544458"/>
            <a:ext cx="2632644" cy="564922"/>
            <a:chOff x="1576428" y="5231884"/>
            <a:chExt cx="2632644" cy="564922"/>
          </a:xfrm>
        </p:grpSpPr>
        <p:sp>
          <p:nvSpPr>
            <p:cNvPr id="35" name="Obdélník 34"/>
            <p:cNvSpPr/>
            <p:nvPr/>
          </p:nvSpPr>
          <p:spPr>
            <a:xfrm>
              <a:off x="1576428" y="5417688"/>
              <a:ext cx="2632644" cy="379118"/>
            </a:xfrm>
            <a:prstGeom prst="rect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ct val="200000"/>
                </a:lnSpc>
              </a:pPr>
              <a:r>
                <a:rPr lang="cs-CZ" sz="1400" dirty="0">
                  <a:solidFill>
                    <a:schemeClr val="tx1"/>
                  </a:solidFill>
                  <a:latin typeface="+mj-lt"/>
                  <a:cs typeface="Calibri Light" panose="020F0302020204030204" pitchFamily="34" charset="0"/>
                </a:rPr>
                <a:t>      </a:t>
              </a:r>
              <a:r>
                <a:rPr lang="cs-CZ" sz="1400" dirty="0">
                  <a:solidFill>
                    <a:schemeClr val="tx1"/>
                  </a:solidFill>
                  <a:cs typeface="Calibri Light" panose="020F0302020204030204" pitchFamily="34" charset="0"/>
                </a:rPr>
                <a:t>Ne </a:t>
              </a:r>
              <a:r>
                <a:rPr lang="cs-CZ" sz="1400" dirty="0">
                  <a:solidFill>
                    <a:schemeClr val="tx1"/>
                  </a:solidFill>
                  <a:latin typeface="+mj-lt"/>
                  <a:cs typeface="Calibri Light" panose="020F0302020204030204" pitchFamily="34" charset="0"/>
                </a:rPr>
                <a:t>(N = 65)         </a:t>
              </a:r>
              <a:r>
                <a:rPr lang="cs-CZ" sz="1400" dirty="0">
                  <a:solidFill>
                    <a:schemeClr val="tx1"/>
                  </a:solidFill>
                  <a:cs typeface="Calibri Light" panose="020F0302020204030204" pitchFamily="34" charset="0"/>
                </a:rPr>
                <a:t>Ano </a:t>
              </a:r>
              <a:r>
                <a:rPr lang="cs-CZ" sz="1400" dirty="0">
                  <a:solidFill>
                    <a:schemeClr val="tx1"/>
                  </a:solidFill>
                  <a:latin typeface="+mj-lt"/>
                  <a:cs typeface="Calibri Light" panose="020F0302020204030204" pitchFamily="34" charset="0"/>
                </a:rPr>
                <a:t>(N = 29)</a:t>
              </a:r>
            </a:p>
          </p:txBody>
        </p:sp>
        <p:grpSp>
          <p:nvGrpSpPr>
            <p:cNvPr id="36" name="Skupina 35"/>
            <p:cNvGrpSpPr/>
            <p:nvPr/>
          </p:nvGrpSpPr>
          <p:grpSpPr>
            <a:xfrm>
              <a:off x="1776495" y="5231884"/>
              <a:ext cx="2302211" cy="180458"/>
              <a:chOff x="1776495" y="5231884"/>
              <a:chExt cx="2302211" cy="180458"/>
            </a:xfrm>
          </p:grpSpPr>
          <p:sp>
            <p:nvSpPr>
              <p:cNvPr id="37" name="Obdélník 36"/>
              <p:cNvSpPr/>
              <p:nvPr/>
            </p:nvSpPr>
            <p:spPr>
              <a:xfrm rot="5400000">
                <a:off x="2226266" y="4782113"/>
                <a:ext cx="180458" cy="10800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200000"/>
                  </a:lnSpc>
                </a:pPr>
                <a:endParaRPr lang="cs-CZ" dirty="0">
                  <a:solidFill>
                    <a:schemeClr val="tx1"/>
                  </a:solidFill>
                  <a:latin typeface="+mj-lt"/>
                  <a:cs typeface="Calibri Light" panose="020F0302020204030204" pitchFamily="34" charset="0"/>
                </a:endParaRPr>
              </a:p>
            </p:txBody>
          </p:sp>
          <p:sp>
            <p:nvSpPr>
              <p:cNvPr id="38" name="Obdélník 37"/>
              <p:cNvSpPr/>
              <p:nvPr/>
            </p:nvSpPr>
            <p:spPr>
              <a:xfrm rot="5400000">
                <a:off x="3448706" y="4781885"/>
                <a:ext cx="180000" cy="1080000"/>
              </a:xfrm>
              <a:prstGeom prst="rect">
                <a:avLst/>
              </a:prstGeom>
              <a:solidFill>
                <a:schemeClr val="accent4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200000"/>
                  </a:lnSpc>
                </a:pPr>
                <a:endParaRPr lang="cs-CZ" dirty="0">
                  <a:solidFill>
                    <a:schemeClr val="tx1"/>
                  </a:solidFill>
                  <a:latin typeface="+mj-lt"/>
                  <a:cs typeface="Calibri Light" panose="020F0302020204030204" pitchFamily="34" charset="0"/>
                </a:endParaRPr>
              </a:p>
            </p:txBody>
          </p:sp>
        </p:grpSp>
      </p:grpSp>
      <p:graphicFrame>
        <p:nvGraphicFramePr>
          <p:cNvPr id="39" name="Graf 38"/>
          <p:cNvGraphicFramePr/>
          <p:nvPr>
            <p:extLst>
              <p:ext uri="{D42A27DB-BD31-4B8C-83A1-F6EECF244321}">
                <p14:modId xmlns:p14="http://schemas.microsoft.com/office/powerpoint/2010/main" val="2323286551"/>
              </p:ext>
            </p:extLst>
          </p:nvPr>
        </p:nvGraphicFramePr>
        <p:xfrm>
          <a:off x="5154414" y="1952501"/>
          <a:ext cx="4155839" cy="42914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1869184"/>
              </p:ext>
            </p:extLst>
          </p:nvPr>
        </p:nvGraphicFramePr>
        <p:xfrm>
          <a:off x="9351819" y="2079505"/>
          <a:ext cx="2514599" cy="39670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1499">
                  <a:extLst>
                    <a:ext uri="{9D8B030D-6E8A-4147-A177-3AD203B41FA5}">
                      <a16:colId xmlns:a16="http://schemas.microsoft.com/office/drawing/2014/main" val="2110644692"/>
                    </a:ext>
                  </a:extLst>
                </a:gridCol>
                <a:gridCol w="767340">
                  <a:extLst>
                    <a:ext uri="{9D8B030D-6E8A-4147-A177-3AD203B41FA5}">
                      <a16:colId xmlns:a16="http://schemas.microsoft.com/office/drawing/2014/main" val="3411009990"/>
                    </a:ext>
                  </a:extLst>
                </a:gridCol>
                <a:gridCol w="1175760">
                  <a:extLst>
                    <a:ext uri="{9D8B030D-6E8A-4147-A177-3AD203B41FA5}">
                      <a16:colId xmlns:a16="http://schemas.microsoft.com/office/drawing/2014/main" val="3252707626"/>
                    </a:ext>
                  </a:extLst>
                </a:gridCol>
              </a:tblGrid>
              <a:tr h="563143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Průměr </a:t>
                      </a:r>
                    </a:p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(SD)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Medián</a:t>
                      </a:r>
                      <a:r>
                        <a:rPr lang="cs-CZ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br>
                        <a:rPr lang="cs-CZ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(5.–95. percentil)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1581299"/>
                  </a:ext>
                </a:extLst>
              </a:tr>
              <a:tr h="1134644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 = 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672,7 (224,0)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 </a:t>
                      </a:r>
                      <a:b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(200,0–800,0)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3154499"/>
                  </a:ext>
                </a:extLst>
              </a:tr>
              <a:tr h="1134644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 = 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432,0 (239,1)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 </a:t>
                      </a:r>
                      <a:b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(160,0–960,0)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8905478"/>
                  </a:ext>
                </a:extLst>
              </a:tr>
              <a:tr h="1134644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 = 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1062,5 (417,3)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 </a:t>
                      </a:r>
                      <a:b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(500,0–2000,0)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3286849"/>
                  </a:ext>
                </a:extLst>
              </a:tr>
            </a:tbl>
          </a:graphicData>
        </a:graphic>
      </p:graphicFrame>
      <p:sp>
        <p:nvSpPr>
          <p:cNvPr id="12" name="Obdélník 11"/>
          <p:cNvSpPr/>
          <p:nvPr/>
        </p:nvSpPr>
        <p:spPr>
          <a:xfrm>
            <a:off x="604826" y="819737"/>
            <a:ext cx="914400" cy="3871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1600" dirty="0">
                <a:solidFill>
                  <a:schemeClr val="tx1"/>
                </a:solidFill>
                <a:latin typeface="+mj-lt"/>
              </a:rPr>
              <a:t>N = 94</a:t>
            </a:r>
            <a:endParaRPr lang="en-GB" sz="1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" name="Obdélník 13"/>
          <p:cNvSpPr/>
          <p:nvPr/>
        </p:nvSpPr>
        <p:spPr>
          <a:xfrm>
            <a:off x="9351818" y="1565322"/>
            <a:ext cx="2514599" cy="3871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solidFill>
                  <a:schemeClr val="tx1"/>
                </a:solidFill>
                <a:latin typeface="+mj-lt"/>
              </a:rPr>
              <a:t>Dávky (</a:t>
            </a:r>
            <a:r>
              <a:rPr lang="cs-CZ" sz="1600" dirty="0" err="1">
                <a:solidFill>
                  <a:schemeClr val="tx1"/>
                </a:solidFill>
                <a:latin typeface="+mj-lt"/>
              </a:rPr>
              <a:t>ug</a:t>
            </a:r>
            <a:r>
              <a:rPr lang="cs-CZ" sz="1600" dirty="0">
                <a:solidFill>
                  <a:schemeClr val="tx1"/>
                </a:solidFill>
                <a:latin typeface="+mj-lt"/>
              </a:rPr>
              <a:t>/den)</a:t>
            </a:r>
            <a:endParaRPr lang="en-GB" sz="16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857878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1"/>
          <p:cNvSpPr>
            <a:spLocks noGrp="1"/>
          </p:cNvSpPr>
          <p:nvPr>
            <p:ph type="title"/>
          </p:nvPr>
        </p:nvSpPr>
        <p:spPr>
          <a:xfrm>
            <a:off x="569264" y="187036"/>
            <a:ext cx="11053471" cy="891752"/>
          </a:xfrm>
        </p:spPr>
        <p:txBody>
          <a:bodyPr/>
          <a:lstStyle/>
          <a:p>
            <a:r>
              <a:rPr lang="cs-CZ" dirty="0"/>
              <a:t>Medikace – ostatní</a:t>
            </a:r>
            <a:endParaRPr lang="en-GB" dirty="0"/>
          </a:p>
        </p:txBody>
      </p:sp>
      <p:graphicFrame>
        <p:nvGraphicFramePr>
          <p:cNvPr id="12" name="Graf 11"/>
          <p:cNvGraphicFramePr/>
          <p:nvPr>
            <p:extLst>
              <p:ext uri="{D42A27DB-BD31-4B8C-83A1-F6EECF244321}">
                <p14:modId xmlns:p14="http://schemas.microsoft.com/office/powerpoint/2010/main" val="3718128690"/>
              </p:ext>
            </p:extLst>
          </p:nvPr>
        </p:nvGraphicFramePr>
        <p:xfrm>
          <a:off x="1685054" y="1331606"/>
          <a:ext cx="7865918" cy="48821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1560556"/>
              </p:ext>
            </p:extLst>
          </p:nvPr>
        </p:nvGraphicFramePr>
        <p:xfrm>
          <a:off x="9089621" y="1995058"/>
          <a:ext cx="1397000" cy="40524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97000">
                  <a:extLst>
                    <a:ext uri="{9D8B030D-6E8A-4147-A177-3AD203B41FA5}">
                      <a16:colId xmlns:a16="http://schemas.microsoft.com/office/drawing/2014/main" val="1034277414"/>
                    </a:ext>
                  </a:extLst>
                </a:gridCol>
              </a:tblGrid>
              <a:tr h="347637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 = 89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5652114"/>
                  </a:ext>
                </a:extLst>
              </a:tr>
              <a:tr h="347637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 = 71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4685768"/>
                  </a:ext>
                </a:extLst>
              </a:tr>
              <a:tr h="347637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 = 66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5219628"/>
                  </a:ext>
                </a:extLst>
              </a:tr>
              <a:tr h="33439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 = 39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854126"/>
                  </a:ext>
                </a:extLst>
              </a:tr>
              <a:tr h="33439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 = 34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7654650"/>
                  </a:ext>
                </a:extLst>
              </a:tr>
              <a:tr h="33439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 = 32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9408083"/>
                  </a:ext>
                </a:extLst>
              </a:tr>
              <a:tr h="33439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 = 23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0340030"/>
                  </a:ext>
                </a:extLst>
              </a:tr>
              <a:tr h="33439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 = 14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9246645"/>
                  </a:ext>
                </a:extLst>
              </a:tr>
              <a:tr h="33439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 = 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1041979"/>
                  </a:ext>
                </a:extLst>
              </a:tr>
              <a:tr h="33439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 = 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3761565"/>
                  </a:ext>
                </a:extLst>
              </a:tr>
              <a:tr h="33439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 = 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7620489"/>
                  </a:ext>
                </a:extLst>
              </a:tr>
              <a:tr h="33439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 = 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9063679"/>
                  </a:ext>
                </a:extLst>
              </a:tr>
            </a:tbl>
          </a:graphicData>
        </a:graphic>
      </p:graphicFrame>
      <p:sp>
        <p:nvSpPr>
          <p:cNvPr id="6" name="Obdélník 5"/>
          <p:cNvSpPr/>
          <p:nvPr/>
        </p:nvSpPr>
        <p:spPr>
          <a:xfrm>
            <a:off x="604826" y="819737"/>
            <a:ext cx="914400" cy="3871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1600" dirty="0">
                <a:solidFill>
                  <a:schemeClr val="tx1"/>
                </a:solidFill>
                <a:latin typeface="+mj-lt"/>
              </a:rPr>
              <a:t>N = 94</a:t>
            </a:r>
            <a:endParaRPr lang="en-GB" sz="16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38080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69264" y="187036"/>
            <a:ext cx="11053471" cy="891752"/>
          </a:xfrm>
        </p:spPr>
        <p:txBody>
          <a:bodyPr/>
          <a:lstStyle/>
          <a:p>
            <a:r>
              <a:rPr lang="cs-CZ" dirty="0"/>
              <a:t>Pohlaví a věk pacientů</a:t>
            </a:r>
            <a:endParaRPr lang="en-GB" dirty="0"/>
          </a:p>
        </p:txBody>
      </p:sp>
      <p:graphicFrame>
        <p:nvGraphicFramePr>
          <p:cNvPr id="3" name="Graf 2"/>
          <p:cNvGraphicFramePr/>
          <p:nvPr>
            <p:extLst>
              <p:ext uri="{D42A27DB-BD31-4B8C-83A1-F6EECF244321}">
                <p14:modId xmlns:p14="http://schemas.microsoft.com/office/powerpoint/2010/main" val="2474626495"/>
              </p:ext>
            </p:extLst>
          </p:nvPr>
        </p:nvGraphicFramePr>
        <p:xfrm>
          <a:off x="5453624" y="1173475"/>
          <a:ext cx="6234279" cy="4461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1269894"/>
              </p:ext>
            </p:extLst>
          </p:nvPr>
        </p:nvGraphicFramePr>
        <p:xfrm>
          <a:off x="6832041" y="5544458"/>
          <a:ext cx="4068855" cy="6141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31301">
                  <a:extLst>
                    <a:ext uri="{9D8B030D-6E8A-4147-A177-3AD203B41FA5}">
                      <a16:colId xmlns:a16="http://schemas.microsoft.com/office/drawing/2014/main" val="4151712809"/>
                    </a:ext>
                  </a:extLst>
                </a:gridCol>
                <a:gridCol w="2437554">
                  <a:extLst>
                    <a:ext uri="{9D8B030D-6E8A-4147-A177-3AD203B41FA5}">
                      <a16:colId xmlns:a16="http://schemas.microsoft.com/office/drawing/2014/main" val="216885038"/>
                    </a:ext>
                  </a:extLst>
                </a:gridCol>
              </a:tblGrid>
              <a:tr h="349586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 Light" panose="020F0302020204030204" pitchFamily="34" charset="0"/>
                        </a:rPr>
                        <a:t>Průměr (SD)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 Light" panose="020F0302020204030204" pitchFamily="34" charset="0"/>
                        </a:rPr>
                        <a:t>Medián (5.–95. percentil)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9415485"/>
                  </a:ext>
                </a:extLst>
              </a:tr>
              <a:tr h="264523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50,7 (14,8)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50,5 (22,0–74,0)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1646206"/>
                  </a:ext>
                </a:extLst>
              </a:tr>
            </a:tbl>
          </a:graphicData>
        </a:graphic>
      </p:graphicFrame>
      <p:graphicFrame>
        <p:nvGraphicFramePr>
          <p:cNvPr id="5" name="Graf 4"/>
          <p:cNvGraphicFramePr/>
          <p:nvPr>
            <p:extLst>
              <p:ext uri="{D42A27DB-BD31-4B8C-83A1-F6EECF244321}">
                <p14:modId xmlns:p14="http://schemas.microsoft.com/office/powerpoint/2010/main" val="3829680897"/>
              </p:ext>
            </p:extLst>
          </p:nvPr>
        </p:nvGraphicFramePr>
        <p:xfrm>
          <a:off x="598609" y="1269117"/>
          <a:ext cx="4634852" cy="42753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6" name="Skupina 5"/>
          <p:cNvGrpSpPr/>
          <p:nvPr/>
        </p:nvGrpSpPr>
        <p:grpSpPr>
          <a:xfrm>
            <a:off x="1576892" y="5544458"/>
            <a:ext cx="2632644" cy="564922"/>
            <a:chOff x="1576428" y="5231884"/>
            <a:chExt cx="2632644" cy="564922"/>
          </a:xfrm>
        </p:grpSpPr>
        <p:sp>
          <p:nvSpPr>
            <p:cNvPr id="7" name="Obdélník 6"/>
            <p:cNvSpPr/>
            <p:nvPr/>
          </p:nvSpPr>
          <p:spPr>
            <a:xfrm>
              <a:off x="1576428" y="5417688"/>
              <a:ext cx="2632644" cy="379118"/>
            </a:xfrm>
            <a:prstGeom prst="rect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ct val="200000"/>
                </a:lnSpc>
              </a:pPr>
              <a:r>
                <a:rPr lang="cs-CZ" sz="1400" dirty="0">
                  <a:solidFill>
                    <a:schemeClr val="tx1"/>
                  </a:solidFill>
                  <a:latin typeface="+mj-lt"/>
                  <a:cs typeface="Calibri Light" panose="020F0302020204030204" pitchFamily="34" charset="0"/>
                </a:rPr>
                <a:t>    </a:t>
              </a:r>
              <a:r>
                <a:rPr lang="cs-CZ" sz="1400" dirty="0">
                  <a:solidFill>
                    <a:schemeClr val="tx1"/>
                  </a:solidFill>
                  <a:cs typeface="Calibri Light" panose="020F0302020204030204" pitchFamily="34" charset="0"/>
                </a:rPr>
                <a:t>Muži </a:t>
              </a:r>
              <a:r>
                <a:rPr lang="cs-CZ" sz="1400" dirty="0">
                  <a:solidFill>
                    <a:schemeClr val="tx1"/>
                  </a:solidFill>
                  <a:latin typeface="+mj-lt"/>
                  <a:cs typeface="Calibri Light" panose="020F0302020204030204" pitchFamily="34" charset="0"/>
                </a:rPr>
                <a:t>(N = 35)       </a:t>
              </a:r>
              <a:r>
                <a:rPr lang="cs-CZ" sz="1400" dirty="0">
                  <a:solidFill>
                    <a:schemeClr val="tx1"/>
                  </a:solidFill>
                  <a:cs typeface="Calibri Light" panose="020F0302020204030204" pitchFamily="34" charset="0"/>
                </a:rPr>
                <a:t>Ženy </a:t>
              </a:r>
              <a:r>
                <a:rPr lang="cs-CZ" sz="1400" dirty="0">
                  <a:solidFill>
                    <a:schemeClr val="tx1"/>
                  </a:solidFill>
                  <a:latin typeface="+mj-lt"/>
                  <a:cs typeface="Calibri Light" panose="020F0302020204030204" pitchFamily="34" charset="0"/>
                </a:rPr>
                <a:t>(N = 59)</a:t>
              </a:r>
            </a:p>
          </p:txBody>
        </p:sp>
        <p:grpSp>
          <p:nvGrpSpPr>
            <p:cNvPr id="8" name="Skupina 7"/>
            <p:cNvGrpSpPr/>
            <p:nvPr/>
          </p:nvGrpSpPr>
          <p:grpSpPr>
            <a:xfrm>
              <a:off x="1776495" y="5231884"/>
              <a:ext cx="2302211" cy="180458"/>
              <a:chOff x="1776495" y="5231884"/>
              <a:chExt cx="2302211" cy="180458"/>
            </a:xfrm>
          </p:grpSpPr>
          <p:sp>
            <p:nvSpPr>
              <p:cNvPr id="9" name="Obdélník 8"/>
              <p:cNvSpPr/>
              <p:nvPr/>
            </p:nvSpPr>
            <p:spPr>
              <a:xfrm rot="5400000">
                <a:off x="2226266" y="4782113"/>
                <a:ext cx="180458" cy="10800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200000"/>
                  </a:lnSpc>
                </a:pPr>
                <a:endParaRPr lang="cs-CZ" dirty="0">
                  <a:solidFill>
                    <a:schemeClr val="tx1"/>
                  </a:solidFill>
                  <a:latin typeface="+mj-lt"/>
                  <a:cs typeface="Calibri Light" panose="020F0302020204030204" pitchFamily="34" charset="0"/>
                </a:endParaRPr>
              </a:p>
            </p:txBody>
          </p:sp>
          <p:sp>
            <p:nvSpPr>
              <p:cNvPr id="10" name="Obdélník 9"/>
              <p:cNvSpPr/>
              <p:nvPr/>
            </p:nvSpPr>
            <p:spPr>
              <a:xfrm rot="5400000">
                <a:off x="3448706" y="4781885"/>
                <a:ext cx="180000" cy="1080000"/>
              </a:xfrm>
              <a:prstGeom prst="rect">
                <a:avLst/>
              </a:prstGeom>
              <a:solidFill>
                <a:srgbClr val="F84E5E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200000"/>
                  </a:lnSpc>
                </a:pPr>
                <a:endParaRPr lang="cs-CZ" dirty="0">
                  <a:solidFill>
                    <a:schemeClr val="tx1"/>
                  </a:solidFill>
                  <a:latin typeface="+mj-lt"/>
                  <a:cs typeface="Calibri Light" panose="020F0302020204030204" pitchFamily="34" charset="0"/>
                </a:endParaRPr>
              </a:p>
            </p:txBody>
          </p:sp>
        </p:grpSp>
      </p:grpSp>
      <p:sp>
        <p:nvSpPr>
          <p:cNvPr id="13" name="Obdélník 12"/>
          <p:cNvSpPr/>
          <p:nvPr/>
        </p:nvSpPr>
        <p:spPr>
          <a:xfrm>
            <a:off x="604826" y="819737"/>
            <a:ext cx="914400" cy="3871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1600" dirty="0">
                <a:solidFill>
                  <a:schemeClr val="tx1"/>
                </a:solidFill>
                <a:latin typeface="+mj-lt"/>
              </a:rPr>
              <a:t>N = 94</a:t>
            </a:r>
            <a:endParaRPr lang="en-GB" sz="16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7960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69264" y="187036"/>
            <a:ext cx="11053471" cy="891752"/>
          </a:xfrm>
        </p:spPr>
        <p:txBody>
          <a:bodyPr/>
          <a:lstStyle/>
          <a:p>
            <a:r>
              <a:rPr lang="cs-CZ" dirty="0"/>
              <a:t>Centrum a náběr pacientů v čase</a:t>
            </a:r>
            <a:endParaRPr lang="en-GB" dirty="0"/>
          </a:p>
        </p:txBody>
      </p:sp>
      <p:graphicFrame>
        <p:nvGraphicFramePr>
          <p:cNvPr id="24" name="Graf 23"/>
          <p:cNvGraphicFramePr/>
          <p:nvPr>
            <p:extLst>
              <p:ext uri="{D42A27DB-BD31-4B8C-83A1-F6EECF244321}">
                <p14:modId xmlns:p14="http://schemas.microsoft.com/office/powerpoint/2010/main" val="4284648600"/>
              </p:ext>
            </p:extLst>
          </p:nvPr>
        </p:nvGraphicFramePr>
        <p:xfrm>
          <a:off x="5630269" y="1719345"/>
          <a:ext cx="6234279" cy="46142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Obdélník 13"/>
          <p:cNvSpPr/>
          <p:nvPr/>
        </p:nvSpPr>
        <p:spPr>
          <a:xfrm>
            <a:off x="604826" y="819737"/>
            <a:ext cx="914400" cy="3871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1600" dirty="0">
                <a:solidFill>
                  <a:schemeClr val="tx1"/>
                </a:solidFill>
                <a:latin typeface="+mj-lt"/>
              </a:rPr>
              <a:t>N = 94</a:t>
            </a:r>
            <a:endParaRPr lang="en-GB" sz="1600" dirty="0">
              <a:solidFill>
                <a:schemeClr val="tx1"/>
              </a:solidFill>
              <a:latin typeface="+mj-lt"/>
            </a:endParaRPr>
          </a:p>
        </p:txBody>
      </p:sp>
      <p:graphicFrame>
        <p:nvGraphicFramePr>
          <p:cNvPr id="15" name="Graf 14"/>
          <p:cNvGraphicFramePr/>
          <p:nvPr>
            <p:extLst>
              <p:ext uri="{D42A27DB-BD31-4B8C-83A1-F6EECF244321}">
                <p14:modId xmlns:p14="http://schemas.microsoft.com/office/powerpoint/2010/main" val="3225093602"/>
              </p:ext>
            </p:extLst>
          </p:nvPr>
        </p:nvGraphicFramePr>
        <p:xfrm>
          <a:off x="229126" y="1438586"/>
          <a:ext cx="4477956" cy="4598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Tabulk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118660"/>
              </p:ext>
            </p:extLst>
          </p:nvPr>
        </p:nvGraphicFramePr>
        <p:xfrm>
          <a:off x="4539224" y="2098964"/>
          <a:ext cx="625057" cy="381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5057">
                  <a:extLst>
                    <a:ext uri="{9D8B030D-6E8A-4147-A177-3AD203B41FA5}">
                      <a16:colId xmlns:a16="http://schemas.microsoft.com/office/drawing/2014/main" val="2966639132"/>
                    </a:ext>
                  </a:extLst>
                </a:gridCol>
              </a:tblGrid>
              <a:tr h="63600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 = 30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8459966"/>
                  </a:ext>
                </a:extLst>
              </a:tr>
              <a:tr h="63600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 = 19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6295229"/>
                  </a:ext>
                </a:extLst>
              </a:tr>
              <a:tr h="63600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 = 18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0766913"/>
                  </a:ext>
                </a:extLst>
              </a:tr>
              <a:tr h="63600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 = 13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2364012"/>
                  </a:ext>
                </a:extLst>
              </a:tr>
              <a:tr h="63600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 = 11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4078870"/>
                  </a:ext>
                </a:extLst>
              </a:tr>
              <a:tr h="63600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 = 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07029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3592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1"/>
          <p:cNvSpPr>
            <a:spLocks noGrp="1"/>
          </p:cNvSpPr>
          <p:nvPr>
            <p:ph type="title"/>
          </p:nvPr>
        </p:nvSpPr>
        <p:spPr>
          <a:xfrm>
            <a:off x="569264" y="187036"/>
            <a:ext cx="11053471" cy="891752"/>
          </a:xfrm>
        </p:spPr>
        <p:txBody>
          <a:bodyPr/>
          <a:lstStyle/>
          <a:p>
            <a:r>
              <a:rPr lang="cs-CZ" dirty="0"/>
              <a:t>Věk v době diagnózy, typ astmatu</a:t>
            </a:r>
            <a:endParaRPr lang="en-GB" dirty="0"/>
          </a:p>
        </p:txBody>
      </p:sp>
      <p:graphicFrame>
        <p:nvGraphicFramePr>
          <p:cNvPr id="5" name="Graf 4"/>
          <p:cNvGraphicFramePr/>
          <p:nvPr>
            <p:extLst>
              <p:ext uri="{D42A27DB-BD31-4B8C-83A1-F6EECF244321}">
                <p14:modId xmlns:p14="http://schemas.microsoft.com/office/powerpoint/2010/main" val="2446091648"/>
              </p:ext>
            </p:extLst>
          </p:nvPr>
        </p:nvGraphicFramePr>
        <p:xfrm>
          <a:off x="598609" y="1269117"/>
          <a:ext cx="4634852" cy="42753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1" name="Skupina 10"/>
          <p:cNvGrpSpPr/>
          <p:nvPr/>
        </p:nvGrpSpPr>
        <p:grpSpPr>
          <a:xfrm>
            <a:off x="1143101" y="5486400"/>
            <a:ext cx="3906881" cy="693729"/>
            <a:chOff x="1175218" y="5655114"/>
            <a:chExt cx="3906881" cy="693729"/>
          </a:xfrm>
        </p:grpSpPr>
        <p:grpSp>
          <p:nvGrpSpPr>
            <p:cNvPr id="12" name="Skupina 11"/>
            <p:cNvGrpSpPr/>
            <p:nvPr/>
          </p:nvGrpSpPr>
          <p:grpSpPr>
            <a:xfrm>
              <a:off x="1175218" y="5655114"/>
              <a:ext cx="3906881" cy="693729"/>
              <a:chOff x="1734931" y="5342540"/>
              <a:chExt cx="3906881" cy="693729"/>
            </a:xfrm>
          </p:grpSpPr>
          <p:sp>
            <p:nvSpPr>
              <p:cNvPr id="14" name="Obdélník 13"/>
              <p:cNvSpPr/>
              <p:nvPr/>
            </p:nvSpPr>
            <p:spPr>
              <a:xfrm>
                <a:off x="2814931" y="5342540"/>
                <a:ext cx="2826881" cy="693729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cs-CZ" sz="1400" dirty="0">
                    <a:solidFill>
                      <a:schemeClr val="tx1"/>
                    </a:solidFill>
                    <a:latin typeface="+mj-lt"/>
                    <a:cs typeface="Calibri Light" panose="020F0302020204030204" pitchFamily="34" charset="0"/>
                  </a:rPr>
                  <a:t>Diagnóza před 12. rokem (N = 31)</a:t>
                </a:r>
              </a:p>
              <a:p>
                <a:r>
                  <a:rPr lang="cs-CZ" sz="1400" dirty="0">
                    <a:solidFill>
                      <a:schemeClr val="tx1"/>
                    </a:solidFill>
                    <a:latin typeface="+mj-lt"/>
                    <a:cs typeface="Calibri Light" panose="020F0302020204030204" pitchFamily="34" charset="0"/>
                  </a:rPr>
                  <a:t>Diagnóza po 12. roku (N = 63)</a:t>
                </a:r>
              </a:p>
            </p:txBody>
          </p:sp>
          <p:sp>
            <p:nvSpPr>
              <p:cNvPr id="17" name="Obdélník 16"/>
              <p:cNvSpPr/>
              <p:nvPr/>
            </p:nvSpPr>
            <p:spPr>
              <a:xfrm rot="5400000">
                <a:off x="2184931" y="5049407"/>
                <a:ext cx="180000" cy="1080000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200000"/>
                  </a:lnSpc>
                </a:pPr>
                <a:endParaRPr lang="cs-CZ" dirty="0">
                  <a:solidFill>
                    <a:schemeClr val="tx1"/>
                  </a:solidFill>
                  <a:latin typeface="+mj-lt"/>
                  <a:cs typeface="Calibri Light" panose="020F0302020204030204" pitchFamily="34" charset="0"/>
                </a:endParaRPr>
              </a:p>
            </p:txBody>
          </p:sp>
        </p:grpSp>
        <p:sp>
          <p:nvSpPr>
            <p:cNvPr id="13" name="Obdélník 12"/>
            <p:cNvSpPr/>
            <p:nvPr/>
          </p:nvSpPr>
          <p:spPr>
            <a:xfrm rot="5400000">
              <a:off x="1625218" y="5584065"/>
              <a:ext cx="180000" cy="1080000"/>
            </a:xfrm>
            <a:prstGeom prst="rect">
              <a:avLst/>
            </a:prstGeom>
            <a:solidFill>
              <a:schemeClr val="accent5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200000"/>
                </a:lnSpc>
              </a:pPr>
              <a:endParaRPr lang="cs-CZ" dirty="0">
                <a:solidFill>
                  <a:schemeClr val="tx1"/>
                </a:solidFill>
                <a:latin typeface="+mj-lt"/>
                <a:cs typeface="Calibri Light" panose="020F0302020204030204" pitchFamily="34" charset="0"/>
              </a:endParaRPr>
            </a:p>
          </p:txBody>
        </p:sp>
      </p:grpSp>
      <p:graphicFrame>
        <p:nvGraphicFramePr>
          <p:cNvPr id="20" name="Graf 19"/>
          <p:cNvGraphicFramePr/>
          <p:nvPr>
            <p:extLst>
              <p:ext uri="{D42A27DB-BD31-4B8C-83A1-F6EECF244321}">
                <p14:modId xmlns:p14="http://schemas.microsoft.com/office/powerpoint/2010/main" val="3905768927"/>
              </p:ext>
            </p:extLst>
          </p:nvPr>
        </p:nvGraphicFramePr>
        <p:xfrm>
          <a:off x="5497316" y="1454727"/>
          <a:ext cx="5548220" cy="42914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1" name="Tabulka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560263"/>
              </p:ext>
            </p:extLst>
          </p:nvPr>
        </p:nvGraphicFramePr>
        <p:xfrm>
          <a:off x="11045536" y="2135638"/>
          <a:ext cx="810491" cy="34088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491">
                  <a:extLst>
                    <a:ext uri="{9D8B030D-6E8A-4147-A177-3AD203B41FA5}">
                      <a16:colId xmlns:a16="http://schemas.microsoft.com/office/drawing/2014/main" val="2966639132"/>
                    </a:ext>
                  </a:extLst>
                </a:gridCol>
              </a:tblGrid>
              <a:tr h="1136274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 = 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8459966"/>
                  </a:ext>
                </a:extLst>
              </a:tr>
              <a:tr h="1136274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 = 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6295229"/>
                  </a:ext>
                </a:extLst>
              </a:tr>
              <a:tr h="1136274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 = 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0766913"/>
                  </a:ext>
                </a:extLst>
              </a:tr>
            </a:tbl>
          </a:graphicData>
        </a:graphic>
      </p:graphicFrame>
      <p:sp>
        <p:nvSpPr>
          <p:cNvPr id="15" name="Obdélník 14"/>
          <p:cNvSpPr/>
          <p:nvPr/>
        </p:nvSpPr>
        <p:spPr>
          <a:xfrm>
            <a:off x="604826" y="819737"/>
            <a:ext cx="914400" cy="3871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1600" dirty="0">
                <a:solidFill>
                  <a:schemeClr val="tx1"/>
                </a:solidFill>
                <a:latin typeface="+mj-lt"/>
              </a:rPr>
              <a:t>N = 94</a:t>
            </a:r>
            <a:endParaRPr lang="en-GB" sz="16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90026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1"/>
          <p:cNvSpPr>
            <a:spLocks noGrp="1"/>
          </p:cNvSpPr>
          <p:nvPr>
            <p:ph type="title"/>
          </p:nvPr>
        </p:nvSpPr>
        <p:spPr>
          <a:xfrm>
            <a:off x="569264" y="187036"/>
            <a:ext cx="11053471" cy="891752"/>
          </a:xfrm>
        </p:spPr>
        <p:txBody>
          <a:bodyPr/>
          <a:lstStyle/>
          <a:p>
            <a:r>
              <a:rPr lang="cs-CZ" dirty="0"/>
              <a:t>Počet krevních buněk</a:t>
            </a:r>
            <a:endParaRPr lang="en-GB" dirty="0"/>
          </a:p>
        </p:txBody>
      </p:sp>
      <p:graphicFrame>
        <p:nvGraphicFramePr>
          <p:cNvPr id="15" name="Graf 14"/>
          <p:cNvGraphicFramePr/>
          <p:nvPr>
            <p:extLst>
              <p:ext uri="{D42A27DB-BD31-4B8C-83A1-F6EECF244321}">
                <p14:modId xmlns:p14="http://schemas.microsoft.com/office/powerpoint/2010/main" val="868487314"/>
              </p:ext>
            </p:extLst>
          </p:nvPr>
        </p:nvGraphicFramePr>
        <p:xfrm>
          <a:off x="598609" y="1269117"/>
          <a:ext cx="4634852" cy="42753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6" name="Skupina 15"/>
          <p:cNvGrpSpPr/>
          <p:nvPr/>
        </p:nvGrpSpPr>
        <p:grpSpPr>
          <a:xfrm>
            <a:off x="1587943" y="5486400"/>
            <a:ext cx="2967583" cy="693729"/>
            <a:chOff x="1175218" y="5655114"/>
            <a:chExt cx="2967583" cy="693729"/>
          </a:xfrm>
        </p:grpSpPr>
        <p:grpSp>
          <p:nvGrpSpPr>
            <p:cNvPr id="18" name="Skupina 17"/>
            <p:cNvGrpSpPr/>
            <p:nvPr/>
          </p:nvGrpSpPr>
          <p:grpSpPr>
            <a:xfrm>
              <a:off x="1175218" y="5655114"/>
              <a:ext cx="2967583" cy="693729"/>
              <a:chOff x="1734931" y="5342540"/>
              <a:chExt cx="2967583" cy="693729"/>
            </a:xfrm>
          </p:grpSpPr>
          <p:sp>
            <p:nvSpPr>
              <p:cNvPr id="22" name="Obdélník 21"/>
              <p:cNvSpPr/>
              <p:nvPr/>
            </p:nvSpPr>
            <p:spPr>
              <a:xfrm>
                <a:off x="2814931" y="5342540"/>
                <a:ext cx="1887583" cy="693729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cs-CZ" sz="1400" dirty="0">
                    <a:solidFill>
                      <a:schemeClr val="tx1"/>
                    </a:solidFill>
                    <a:latin typeface="+mj-lt"/>
                    <a:cs typeface="Calibri Light" panose="020F0302020204030204" pitchFamily="34" charset="0"/>
                  </a:rPr>
                  <a:t>Neprovedeno (N = 61)</a:t>
                </a:r>
              </a:p>
              <a:p>
                <a:r>
                  <a:rPr lang="cs-CZ" sz="1400" dirty="0">
                    <a:solidFill>
                      <a:schemeClr val="tx1"/>
                    </a:solidFill>
                    <a:latin typeface="+mj-lt"/>
                    <a:cs typeface="Calibri Light" panose="020F0302020204030204" pitchFamily="34" charset="0"/>
                  </a:rPr>
                  <a:t>Provedeno (N = 33)</a:t>
                </a:r>
              </a:p>
            </p:txBody>
          </p:sp>
          <p:sp>
            <p:nvSpPr>
              <p:cNvPr id="23" name="Obdélník 22"/>
              <p:cNvSpPr/>
              <p:nvPr/>
            </p:nvSpPr>
            <p:spPr>
              <a:xfrm rot="5400000">
                <a:off x="2184931" y="5049407"/>
                <a:ext cx="180000" cy="10800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200000"/>
                  </a:lnSpc>
                </a:pPr>
                <a:endParaRPr lang="cs-CZ" dirty="0">
                  <a:solidFill>
                    <a:schemeClr val="tx1"/>
                  </a:solidFill>
                  <a:latin typeface="+mj-lt"/>
                  <a:cs typeface="Calibri Light" panose="020F0302020204030204" pitchFamily="34" charset="0"/>
                </a:endParaRPr>
              </a:p>
            </p:txBody>
          </p:sp>
        </p:grpSp>
        <p:sp>
          <p:nvSpPr>
            <p:cNvPr id="19" name="Obdélník 18"/>
            <p:cNvSpPr/>
            <p:nvPr/>
          </p:nvSpPr>
          <p:spPr>
            <a:xfrm rot="5400000">
              <a:off x="1625218" y="5584065"/>
              <a:ext cx="180000" cy="1080000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200000"/>
                </a:lnSpc>
              </a:pPr>
              <a:endParaRPr lang="cs-CZ" dirty="0">
                <a:solidFill>
                  <a:schemeClr val="tx1"/>
                </a:solidFill>
                <a:latin typeface="+mj-lt"/>
                <a:cs typeface="Calibri Light" panose="020F0302020204030204" pitchFamily="34" charset="0"/>
              </a:endParaRPr>
            </a:p>
          </p:txBody>
        </p:sp>
      </p:grpSp>
      <p:sp>
        <p:nvSpPr>
          <p:cNvPr id="2" name="Šipka doprava 1"/>
          <p:cNvSpPr/>
          <p:nvPr/>
        </p:nvSpPr>
        <p:spPr>
          <a:xfrm>
            <a:off x="5069160" y="2845678"/>
            <a:ext cx="1383594" cy="1122219"/>
          </a:xfrm>
          <a:prstGeom prst="rightArrow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chemeClr val="tx1"/>
                </a:solidFill>
              </a:rPr>
              <a:t>N = 33</a:t>
            </a:r>
            <a:endParaRPr lang="en-GB" sz="1400" dirty="0">
              <a:solidFill>
                <a:schemeClr val="tx1"/>
              </a:solidFill>
            </a:endParaRPr>
          </a:p>
        </p:txBody>
      </p:sp>
      <p:graphicFrame>
        <p:nvGraphicFramePr>
          <p:cNvPr id="24" name="Tabulka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0461017"/>
              </p:ext>
            </p:extLst>
          </p:nvPr>
        </p:nvGraphicFramePr>
        <p:xfrm>
          <a:off x="5590310" y="4953609"/>
          <a:ext cx="6032426" cy="11436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02165">
                  <a:extLst>
                    <a:ext uri="{9D8B030D-6E8A-4147-A177-3AD203B41FA5}">
                      <a16:colId xmlns:a16="http://schemas.microsoft.com/office/drawing/2014/main" val="4151712809"/>
                    </a:ext>
                  </a:extLst>
                </a:gridCol>
                <a:gridCol w="1381655">
                  <a:extLst>
                    <a:ext uri="{9D8B030D-6E8A-4147-A177-3AD203B41FA5}">
                      <a16:colId xmlns:a16="http://schemas.microsoft.com/office/drawing/2014/main" val="216885038"/>
                    </a:ext>
                  </a:extLst>
                </a:gridCol>
                <a:gridCol w="1274303">
                  <a:extLst>
                    <a:ext uri="{9D8B030D-6E8A-4147-A177-3AD203B41FA5}">
                      <a16:colId xmlns:a16="http://schemas.microsoft.com/office/drawing/2014/main" val="3167161228"/>
                    </a:ext>
                  </a:extLst>
                </a:gridCol>
                <a:gridCol w="1274303">
                  <a:extLst>
                    <a:ext uri="{9D8B030D-6E8A-4147-A177-3AD203B41FA5}">
                      <a16:colId xmlns:a16="http://schemas.microsoft.com/office/drawing/2014/main" val="3894135975"/>
                    </a:ext>
                  </a:extLst>
                </a:gridCol>
              </a:tblGrid>
              <a:tr h="381232"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 Light" panose="020F0302020204030204" pitchFamily="34" charset="0"/>
                        </a:rPr>
                        <a:t>Leukocyty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 Light" panose="020F0302020204030204" pitchFamily="34" charset="0"/>
                        </a:rPr>
                        <a:t>Neutrofily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 Light" panose="020F0302020204030204" pitchFamily="34" charset="0"/>
                        </a:rPr>
                        <a:t>Eozinofily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164452"/>
                  </a:ext>
                </a:extLst>
              </a:tr>
              <a:tr h="381232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 Light" panose="020F0302020204030204" pitchFamily="34" charset="0"/>
                        </a:rPr>
                        <a:t> Průměr (SD)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 (3,2)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 (3,8)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206,1 (349,1)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9415485"/>
                  </a:ext>
                </a:extLst>
              </a:tr>
              <a:tr h="381232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 Light" panose="020F0302020204030204" pitchFamily="34" charset="0"/>
                        </a:rPr>
                        <a:t> Medián (5.–95. percentil)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8,5 (4,9–15,0)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 (0,6–11,9)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 (0,0–1000,0)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1646206"/>
                  </a:ext>
                </a:extLst>
              </a:tr>
            </a:tbl>
          </a:graphicData>
        </a:graphic>
      </p:graphicFrame>
      <p:graphicFrame>
        <p:nvGraphicFramePr>
          <p:cNvPr id="8" name="Graf 7"/>
          <p:cNvGraphicFramePr/>
          <p:nvPr>
            <p:extLst>
              <p:ext uri="{D42A27DB-BD31-4B8C-83A1-F6EECF244321}">
                <p14:modId xmlns:p14="http://schemas.microsoft.com/office/powerpoint/2010/main" val="2055963092"/>
              </p:ext>
            </p:extLst>
          </p:nvPr>
        </p:nvGraphicFramePr>
        <p:xfrm>
          <a:off x="6629400" y="1530732"/>
          <a:ext cx="1839191" cy="33709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7" name="Graf 26"/>
          <p:cNvGraphicFramePr/>
          <p:nvPr>
            <p:extLst>
              <p:ext uri="{D42A27DB-BD31-4B8C-83A1-F6EECF244321}">
                <p14:modId xmlns:p14="http://schemas.microsoft.com/office/powerpoint/2010/main" val="3132546612"/>
              </p:ext>
            </p:extLst>
          </p:nvPr>
        </p:nvGraphicFramePr>
        <p:xfrm>
          <a:off x="8291009" y="1530732"/>
          <a:ext cx="1839191" cy="33709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8" name="Graf 27"/>
          <p:cNvGraphicFramePr/>
          <p:nvPr>
            <p:extLst>
              <p:ext uri="{D42A27DB-BD31-4B8C-83A1-F6EECF244321}">
                <p14:modId xmlns:p14="http://schemas.microsoft.com/office/powerpoint/2010/main" val="2136679771"/>
              </p:ext>
            </p:extLst>
          </p:nvPr>
        </p:nvGraphicFramePr>
        <p:xfrm>
          <a:off x="9864530" y="1530732"/>
          <a:ext cx="1839191" cy="33709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9" name="Obdélník 8"/>
          <p:cNvSpPr/>
          <p:nvPr/>
        </p:nvSpPr>
        <p:spPr>
          <a:xfrm>
            <a:off x="5590310" y="6297583"/>
            <a:ext cx="5101935" cy="29891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solidFill>
                  <a:schemeClr val="tx1"/>
                </a:solidFill>
              </a:rPr>
              <a:t>V grafu jsou znázorněny tyto statistiky: 5. percentil – 25. percentil – medián – 75. percentil – 95. percentil.</a:t>
            </a:r>
            <a:endParaRPr lang="en-GB" sz="900" dirty="0">
              <a:solidFill>
                <a:schemeClr val="tx1"/>
              </a:solidFill>
            </a:endParaRPr>
          </a:p>
        </p:txBody>
      </p:sp>
      <p:sp>
        <p:nvSpPr>
          <p:cNvPr id="17" name="Obdélník 16"/>
          <p:cNvSpPr/>
          <p:nvPr/>
        </p:nvSpPr>
        <p:spPr>
          <a:xfrm>
            <a:off x="604826" y="819737"/>
            <a:ext cx="914400" cy="3871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1600" dirty="0">
                <a:solidFill>
                  <a:schemeClr val="tx1"/>
                </a:solidFill>
                <a:latin typeface="+mj-lt"/>
              </a:rPr>
              <a:t>N = 94</a:t>
            </a:r>
            <a:endParaRPr lang="en-GB" sz="16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96973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1"/>
          <p:cNvSpPr>
            <a:spLocks noGrp="1"/>
          </p:cNvSpPr>
          <p:nvPr>
            <p:ph type="title"/>
          </p:nvPr>
        </p:nvSpPr>
        <p:spPr>
          <a:xfrm>
            <a:off x="569264" y="187036"/>
            <a:ext cx="11053471" cy="891752"/>
          </a:xfrm>
        </p:spPr>
        <p:txBody>
          <a:bodyPr/>
          <a:lstStyle/>
          <a:p>
            <a:r>
              <a:rPr lang="cs-CZ" dirty="0"/>
              <a:t>Celkové sérum </a:t>
            </a:r>
            <a:r>
              <a:rPr lang="cs-CZ" dirty="0" err="1"/>
              <a:t>IgE</a:t>
            </a:r>
            <a:endParaRPr lang="en-GB" dirty="0"/>
          </a:p>
        </p:txBody>
      </p:sp>
      <p:graphicFrame>
        <p:nvGraphicFramePr>
          <p:cNvPr id="15" name="Graf 14"/>
          <p:cNvGraphicFramePr/>
          <p:nvPr>
            <p:extLst>
              <p:ext uri="{D42A27DB-BD31-4B8C-83A1-F6EECF244321}">
                <p14:modId xmlns:p14="http://schemas.microsoft.com/office/powerpoint/2010/main" val="3341758990"/>
              </p:ext>
            </p:extLst>
          </p:nvPr>
        </p:nvGraphicFramePr>
        <p:xfrm>
          <a:off x="598609" y="1269117"/>
          <a:ext cx="4634852" cy="42753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Šipka doprava 1"/>
          <p:cNvSpPr/>
          <p:nvPr/>
        </p:nvSpPr>
        <p:spPr>
          <a:xfrm>
            <a:off x="5069160" y="2845678"/>
            <a:ext cx="1955095" cy="1122219"/>
          </a:xfrm>
          <a:prstGeom prst="rightArrow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chemeClr val="tx1"/>
                </a:solidFill>
              </a:rPr>
              <a:t>N = 34</a:t>
            </a:r>
            <a:endParaRPr lang="en-GB" sz="1400" dirty="0">
              <a:solidFill>
                <a:schemeClr val="tx1"/>
              </a:solidFill>
            </a:endParaRPr>
          </a:p>
        </p:txBody>
      </p:sp>
      <p:graphicFrame>
        <p:nvGraphicFramePr>
          <p:cNvPr id="24" name="Tabulka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5884305"/>
              </p:ext>
            </p:extLst>
          </p:nvPr>
        </p:nvGraphicFramePr>
        <p:xfrm>
          <a:off x="7312020" y="4953609"/>
          <a:ext cx="3376468" cy="11436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11198">
                  <a:extLst>
                    <a:ext uri="{9D8B030D-6E8A-4147-A177-3AD203B41FA5}">
                      <a16:colId xmlns:a16="http://schemas.microsoft.com/office/drawing/2014/main" val="4151712809"/>
                    </a:ext>
                  </a:extLst>
                </a:gridCol>
                <a:gridCol w="1565270">
                  <a:extLst>
                    <a:ext uri="{9D8B030D-6E8A-4147-A177-3AD203B41FA5}">
                      <a16:colId xmlns:a16="http://schemas.microsoft.com/office/drawing/2014/main" val="3894135975"/>
                    </a:ext>
                  </a:extLst>
                </a:gridCol>
              </a:tblGrid>
              <a:tr h="381232"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 Light" panose="020F0302020204030204" pitchFamily="34" charset="0"/>
                        </a:rPr>
                        <a:t>IgE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164452"/>
                  </a:ext>
                </a:extLst>
              </a:tr>
              <a:tr h="381232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 Light" panose="020F0302020204030204" pitchFamily="34" charset="0"/>
                        </a:rPr>
                        <a:t> Průměr (SD)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586,6 (1078,0)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9415485"/>
                  </a:ext>
                </a:extLst>
              </a:tr>
              <a:tr h="381232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 Light" panose="020F0302020204030204" pitchFamily="34" charset="0"/>
                        </a:rPr>
                        <a:t> Medián (5.–95. percentil)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211,5 (23,0–4390,0)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1646206"/>
                  </a:ext>
                </a:extLst>
              </a:tr>
            </a:tbl>
          </a:graphicData>
        </a:graphic>
      </p:graphicFrame>
      <p:graphicFrame>
        <p:nvGraphicFramePr>
          <p:cNvPr id="27" name="Graf 26"/>
          <p:cNvGraphicFramePr/>
          <p:nvPr>
            <p:extLst>
              <p:ext uri="{D42A27DB-BD31-4B8C-83A1-F6EECF244321}">
                <p14:modId xmlns:p14="http://schemas.microsoft.com/office/powerpoint/2010/main" val="487538926"/>
              </p:ext>
            </p:extLst>
          </p:nvPr>
        </p:nvGraphicFramePr>
        <p:xfrm>
          <a:off x="7312021" y="1530732"/>
          <a:ext cx="3376468" cy="33709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Obdélník 8"/>
          <p:cNvSpPr/>
          <p:nvPr/>
        </p:nvSpPr>
        <p:spPr>
          <a:xfrm>
            <a:off x="5590310" y="6297583"/>
            <a:ext cx="5101935" cy="29891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solidFill>
                  <a:schemeClr val="tx1"/>
                </a:solidFill>
              </a:rPr>
              <a:t>V grafu jsou znázorněny tyto statistiky: 5. percentil – 25. percentil – medián – 75. percentil – 95. percentil.</a:t>
            </a:r>
            <a:endParaRPr lang="en-GB" sz="900" dirty="0">
              <a:solidFill>
                <a:schemeClr val="tx1"/>
              </a:solidFill>
            </a:endParaRPr>
          </a:p>
        </p:txBody>
      </p:sp>
      <p:grpSp>
        <p:nvGrpSpPr>
          <p:cNvPr id="5" name="Skupina 4"/>
          <p:cNvGrpSpPr/>
          <p:nvPr/>
        </p:nvGrpSpPr>
        <p:grpSpPr>
          <a:xfrm>
            <a:off x="710294" y="5486400"/>
            <a:ext cx="4582887" cy="693729"/>
            <a:chOff x="783031" y="5486400"/>
            <a:chExt cx="4582887" cy="693729"/>
          </a:xfrm>
        </p:grpSpPr>
        <p:grpSp>
          <p:nvGrpSpPr>
            <p:cNvPr id="16" name="Skupina 15"/>
            <p:cNvGrpSpPr/>
            <p:nvPr/>
          </p:nvGrpSpPr>
          <p:grpSpPr>
            <a:xfrm>
              <a:off x="783031" y="5486400"/>
              <a:ext cx="2355583" cy="693729"/>
              <a:chOff x="1787218" y="5655114"/>
              <a:chExt cx="2355583" cy="693729"/>
            </a:xfrm>
          </p:grpSpPr>
          <p:grpSp>
            <p:nvGrpSpPr>
              <p:cNvPr id="18" name="Skupina 17"/>
              <p:cNvGrpSpPr/>
              <p:nvPr/>
            </p:nvGrpSpPr>
            <p:grpSpPr>
              <a:xfrm>
                <a:off x="1787218" y="5655114"/>
                <a:ext cx="2355583" cy="693729"/>
                <a:chOff x="2346931" y="5342540"/>
                <a:chExt cx="2355583" cy="693729"/>
              </a:xfrm>
            </p:grpSpPr>
            <p:sp>
              <p:nvSpPr>
                <p:cNvPr id="22" name="Obdélník 21"/>
                <p:cNvSpPr/>
                <p:nvPr/>
              </p:nvSpPr>
              <p:spPr>
                <a:xfrm>
                  <a:off x="2814931" y="5342540"/>
                  <a:ext cx="1887583" cy="693729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cs-CZ" sz="1400" dirty="0">
                      <a:solidFill>
                        <a:schemeClr val="tx1"/>
                      </a:solidFill>
                      <a:latin typeface="+mj-lt"/>
                      <a:cs typeface="Calibri Light" panose="020F0302020204030204" pitchFamily="34" charset="0"/>
                    </a:rPr>
                    <a:t>Neprovedeno (N = 44)</a:t>
                  </a:r>
                </a:p>
                <a:p>
                  <a:r>
                    <a:rPr lang="cs-CZ" sz="1400" dirty="0">
                      <a:solidFill>
                        <a:schemeClr val="tx1"/>
                      </a:solidFill>
                      <a:latin typeface="+mj-lt"/>
                      <a:cs typeface="Calibri Light" panose="020F0302020204030204" pitchFamily="34" charset="0"/>
                    </a:rPr>
                    <a:t>Provedeno (N = 34)</a:t>
                  </a:r>
                </a:p>
              </p:txBody>
            </p:sp>
            <p:sp>
              <p:nvSpPr>
                <p:cNvPr id="23" name="Obdélník 22"/>
                <p:cNvSpPr/>
                <p:nvPr/>
              </p:nvSpPr>
              <p:spPr>
                <a:xfrm rot="5400000">
                  <a:off x="2490931" y="5355407"/>
                  <a:ext cx="180000" cy="46800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200000"/>
                    </a:lnSpc>
                  </a:pPr>
                  <a:endParaRPr lang="cs-CZ" dirty="0">
                    <a:solidFill>
                      <a:schemeClr val="tx1"/>
                    </a:solidFill>
                    <a:latin typeface="+mj-lt"/>
                    <a:cs typeface="Calibri Light" panose="020F0302020204030204" pitchFamily="34" charset="0"/>
                  </a:endParaRPr>
                </a:p>
              </p:txBody>
            </p:sp>
          </p:grpSp>
          <p:sp>
            <p:nvSpPr>
              <p:cNvPr id="19" name="Obdélník 18"/>
              <p:cNvSpPr/>
              <p:nvPr/>
            </p:nvSpPr>
            <p:spPr>
              <a:xfrm rot="5400000">
                <a:off x="1931218" y="5890065"/>
                <a:ext cx="180000" cy="468000"/>
              </a:xfrm>
              <a:prstGeom prst="rect">
                <a:avLst/>
              </a:prstGeom>
              <a:solidFill>
                <a:schemeClr val="accent6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200000"/>
                  </a:lnSpc>
                </a:pPr>
                <a:endParaRPr lang="cs-CZ" dirty="0">
                  <a:solidFill>
                    <a:schemeClr val="tx1"/>
                  </a:solidFill>
                  <a:latin typeface="+mj-lt"/>
                  <a:cs typeface="Calibri Light" panose="020F0302020204030204" pitchFamily="34" charset="0"/>
                </a:endParaRPr>
              </a:p>
            </p:txBody>
          </p:sp>
        </p:grpSp>
        <p:grpSp>
          <p:nvGrpSpPr>
            <p:cNvPr id="17" name="Skupina 16"/>
            <p:cNvGrpSpPr/>
            <p:nvPr/>
          </p:nvGrpSpPr>
          <p:grpSpPr>
            <a:xfrm>
              <a:off x="3010335" y="5486400"/>
              <a:ext cx="2355583" cy="693729"/>
              <a:chOff x="1787218" y="5655114"/>
              <a:chExt cx="2355583" cy="693729"/>
            </a:xfrm>
          </p:grpSpPr>
          <p:grpSp>
            <p:nvGrpSpPr>
              <p:cNvPr id="20" name="Skupina 19"/>
              <p:cNvGrpSpPr/>
              <p:nvPr/>
            </p:nvGrpSpPr>
            <p:grpSpPr>
              <a:xfrm>
                <a:off x="1787218" y="5655114"/>
                <a:ext cx="2355583" cy="693729"/>
                <a:chOff x="2346931" y="5342540"/>
                <a:chExt cx="2355583" cy="693729"/>
              </a:xfrm>
            </p:grpSpPr>
            <p:sp>
              <p:nvSpPr>
                <p:cNvPr id="25" name="Obdélník 24"/>
                <p:cNvSpPr/>
                <p:nvPr/>
              </p:nvSpPr>
              <p:spPr>
                <a:xfrm>
                  <a:off x="2814931" y="5342540"/>
                  <a:ext cx="1887583" cy="693729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cs-CZ" sz="1400" dirty="0">
                      <a:solidFill>
                        <a:schemeClr val="tx1"/>
                      </a:solidFill>
                      <a:latin typeface="+mj-lt"/>
                      <a:cs typeface="Calibri Light" panose="020F0302020204030204" pitchFamily="34" charset="0"/>
                    </a:rPr>
                    <a:t>Neznámo (N = 2)</a:t>
                  </a:r>
                </a:p>
                <a:p>
                  <a:r>
                    <a:rPr lang="cs-CZ" sz="1400" dirty="0">
                      <a:solidFill>
                        <a:schemeClr val="tx1"/>
                      </a:solidFill>
                      <a:latin typeface="+mj-lt"/>
                      <a:cs typeface="Calibri Light" panose="020F0302020204030204" pitchFamily="34" charset="0"/>
                    </a:rPr>
                    <a:t>Nevyplněno (N = 14)</a:t>
                  </a:r>
                </a:p>
              </p:txBody>
            </p:sp>
            <p:sp>
              <p:nvSpPr>
                <p:cNvPr id="26" name="Obdélník 25"/>
                <p:cNvSpPr/>
                <p:nvPr/>
              </p:nvSpPr>
              <p:spPr>
                <a:xfrm rot="5400000">
                  <a:off x="2490931" y="5355407"/>
                  <a:ext cx="180000" cy="468000"/>
                </a:xfrm>
                <a:prstGeom prst="rect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200000"/>
                    </a:lnSpc>
                  </a:pPr>
                  <a:endParaRPr lang="cs-CZ" dirty="0">
                    <a:solidFill>
                      <a:schemeClr val="tx1"/>
                    </a:solidFill>
                    <a:latin typeface="+mj-lt"/>
                    <a:cs typeface="Calibri Light" panose="020F0302020204030204" pitchFamily="34" charset="0"/>
                  </a:endParaRPr>
                </a:p>
              </p:txBody>
            </p:sp>
          </p:grpSp>
          <p:sp>
            <p:nvSpPr>
              <p:cNvPr id="21" name="Obdélník 20"/>
              <p:cNvSpPr/>
              <p:nvPr/>
            </p:nvSpPr>
            <p:spPr>
              <a:xfrm rot="5400000">
                <a:off x="1931218" y="5890065"/>
                <a:ext cx="180000" cy="4680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200000"/>
                  </a:lnSpc>
                </a:pPr>
                <a:endParaRPr lang="cs-CZ" dirty="0">
                  <a:solidFill>
                    <a:schemeClr val="tx1"/>
                  </a:solidFill>
                  <a:latin typeface="+mj-lt"/>
                  <a:cs typeface="Calibri Light" panose="020F0302020204030204" pitchFamily="34" charset="0"/>
                </a:endParaRPr>
              </a:p>
            </p:txBody>
          </p:sp>
        </p:grpSp>
      </p:grpSp>
      <p:sp>
        <p:nvSpPr>
          <p:cNvPr id="28" name="Obdélník 27"/>
          <p:cNvSpPr/>
          <p:nvPr/>
        </p:nvSpPr>
        <p:spPr>
          <a:xfrm>
            <a:off x="604826" y="819737"/>
            <a:ext cx="914400" cy="3871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1600" dirty="0">
                <a:solidFill>
                  <a:schemeClr val="tx1"/>
                </a:solidFill>
                <a:latin typeface="+mj-lt"/>
              </a:rPr>
              <a:t>N = 94</a:t>
            </a:r>
            <a:endParaRPr lang="en-GB" sz="16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68967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1"/>
          <p:cNvSpPr>
            <a:spLocks noGrp="1"/>
          </p:cNvSpPr>
          <p:nvPr>
            <p:ph type="title"/>
          </p:nvPr>
        </p:nvSpPr>
        <p:spPr>
          <a:xfrm>
            <a:off x="569264" y="187036"/>
            <a:ext cx="11053471" cy="891752"/>
          </a:xfrm>
        </p:spPr>
        <p:txBody>
          <a:bodyPr/>
          <a:lstStyle/>
          <a:p>
            <a:r>
              <a:rPr lang="cs-CZ" dirty="0"/>
              <a:t>Plicní funkce – FEV1 a FVC</a:t>
            </a:r>
            <a:endParaRPr lang="en-GB" dirty="0"/>
          </a:p>
        </p:txBody>
      </p:sp>
      <p:graphicFrame>
        <p:nvGraphicFramePr>
          <p:cNvPr id="6" name="Graf 5"/>
          <p:cNvGraphicFramePr/>
          <p:nvPr>
            <p:extLst>
              <p:ext uri="{D42A27DB-BD31-4B8C-83A1-F6EECF244321}">
                <p14:modId xmlns:p14="http://schemas.microsoft.com/office/powerpoint/2010/main" val="3279923294"/>
              </p:ext>
            </p:extLst>
          </p:nvPr>
        </p:nvGraphicFramePr>
        <p:xfrm>
          <a:off x="371835" y="1530732"/>
          <a:ext cx="2485664" cy="33709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Graf 9"/>
          <p:cNvGraphicFramePr/>
          <p:nvPr>
            <p:extLst>
              <p:ext uri="{D42A27DB-BD31-4B8C-83A1-F6EECF244321}">
                <p14:modId xmlns:p14="http://schemas.microsoft.com/office/powerpoint/2010/main" val="3649808721"/>
              </p:ext>
            </p:extLst>
          </p:nvPr>
        </p:nvGraphicFramePr>
        <p:xfrm>
          <a:off x="2623812" y="1530732"/>
          <a:ext cx="2485664" cy="33709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Graf 10"/>
          <p:cNvGraphicFramePr/>
          <p:nvPr>
            <p:extLst>
              <p:ext uri="{D42A27DB-BD31-4B8C-83A1-F6EECF244321}">
                <p14:modId xmlns:p14="http://schemas.microsoft.com/office/powerpoint/2010/main" val="3502785678"/>
              </p:ext>
            </p:extLst>
          </p:nvPr>
        </p:nvGraphicFramePr>
        <p:xfrm>
          <a:off x="4875788" y="1530732"/>
          <a:ext cx="2485664" cy="33709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Graf 13"/>
          <p:cNvGraphicFramePr/>
          <p:nvPr>
            <p:extLst>
              <p:ext uri="{D42A27DB-BD31-4B8C-83A1-F6EECF244321}">
                <p14:modId xmlns:p14="http://schemas.microsoft.com/office/powerpoint/2010/main" val="3749204148"/>
              </p:ext>
            </p:extLst>
          </p:nvPr>
        </p:nvGraphicFramePr>
        <p:xfrm>
          <a:off x="7127765" y="1530732"/>
          <a:ext cx="2485664" cy="33709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5" name="Graf 14"/>
          <p:cNvGraphicFramePr/>
          <p:nvPr>
            <p:extLst>
              <p:ext uri="{D42A27DB-BD31-4B8C-83A1-F6EECF244321}">
                <p14:modId xmlns:p14="http://schemas.microsoft.com/office/powerpoint/2010/main" val="3573578596"/>
              </p:ext>
            </p:extLst>
          </p:nvPr>
        </p:nvGraphicFramePr>
        <p:xfrm>
          <a:off x="9379741" y="1530732"/>
          <a:ext cx="2485664" cy="33709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6" name="Tabulk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5473089"/>
              </p:ext>
            </p:extLst>
          </p:nvPr>
        </p:nvGraphicFramePr>
        <p:xfrm>
          <a:off x="256595" y="4953609"/>
          <a:ext cx="4201106" cy="11436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96892">
                  <a:extLst>
                    <a:ext uri="{9D8B030D-6E8A-4147-A177-3AD203B41FA5}">
                      <a16:colId xmlns:a16="http://schemas.microsoft.com/office/drawing/2014/main" val="4151712809"/>
                    </a:ext>
                  </a:extLst>
                </a:gridCol>
                <a:gridCol w="1255625">
                  <a:extLst>
                    <a:ext uri="{9D8B030D-6E8A-4147-A177-3AD203B41FA5}">
                      <a16:colId xmlns:a16="http://schemas.microsoft.com/office/drawing/2014/main" val="3894135975"/>
                    </a:ext>
                  </a:extLst>
                </a:gridCol>
                <a:gridCol w="1248589">
                  <a:extLst>
                    <a:ext uri="{9D8B030D-6E8A-4147-A177-3AD203B41FA5}">
                      <a16:colId xmlns:a16="http://schemas.microsoft.com/office/drawing/2014/main" val="3516104855"/>
                    </a:ext>
                  </a:extLst>
                </a:gridCol>
              </a:tblGrid>
              <a:tr h="381232"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 Light" panose="020F0302020204030204" pitchFamily="34" charset="0"/>
                        </a:rPr>
                        <a:t>FEV1</a:t>
                      </a:r>
                      <a:r>
                        <a:rPr lang="cs-CZ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 Light" panose="020F0302020204030204" pitchFamily="34" charset="0"/>
                        </a:rPr>
                        <a:t> (l)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 Light" panose="020F0302020204030204" pitchFamily="34" charset="0"/>
                        </a:rPr>
                        <a:t>FEV1 (%)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164452"/>
                  </a:ext>
                </a:extLst>
              </a:tr>
              <a:tr h="381232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 Light" panose="020F0302020204030204" pitchFamily="34" charset="0"/>
                        </a:rPr>
                        <a:t> Průměr (SD)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 (0,8)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72,6 (20,4)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9415485"/>
                  </a:ext>
                </a:extLst>
              </a:tr>
              <a:tr h="381232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 Light" panose="020F0302020204030204" pitchFamily="34" charset="0"/>
                        </a:rPr>
                        <a:t> Medián (5.–95. percentil)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 (0,9–3,4)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73,0 (40,0–108,0)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1646206"/>
                  </a:ext>
                </a:extLst>
              </a:tr>
            </a:tbl>
          </a:graphicData>
        </a:graphic>
      </p:graphicFrame>
      <p:graphicFrame>
        <p:nvGraphicFramePr>
          <p:cNvPr id="18" name="Tabulka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0847001"/>
              </p:ext>
            </p:extLst>
          </p:nvPr>
        </p:nvGraphicFramePr>
        <p:xfrm>
          <a:off x="4658221" y="4953609"/>
          <a:ext cx="4201106" cy="11436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96892">
                  <a:extLst>
                    <a:ext uri="{9D8B030D-6E8A-4147-A177-3AD203B41FA5}">
                      <a16:colId xmlns:a16="http://schemas.microsoft.com/office/drawing/2014/main" val="4151712809"/>
                    </a:ext>
                  </a:extLst>
                </a:gridCol>
                <a:gridCol w="1255625">
                  <a:extLst>
                    <a:ext uri="{9D8B030D-6E8A-4147-A177-3AD203B41FA5}">
                      <a16:colId xmlns:a16="http://schemas.microsoft.com/office/drawing/2014/main" val="3894135975"/>
                    </a:ext>
                  </a:extLst>
                </a:gridCol>
                <a:gridCol w="1248589">
                  <a:extLst>
                    <a:ext uri="{9D8B030D-6E8A-4147-A177-3AD203B41FA5}">
                      <a16:colId xmlns:a16="http://schemas.microsoft.com/office/drawing/2014/main" val="3516104855"/>
                    </a:ext>
                  </a:extLst>
                </a:gridCol>
              </a:tblGrid>
              <a:tr h="381232"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 Light" panose="020F0302020204030204" pitchFamily="34" charset="0"/>
                        </a:rPr>
                        <a:t>FVC</a:t>
                      </a:r>
                      <a:r>
                        <a:rPr lang="cs-CZ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 Light" panose="020F0302020204030204" pitchFamily="34" charset="0"/>
                        </a:rPr>
                        <a:t> (l)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 Light" panose="020F0302020204030204" pitchFamily="34" charset="0"/>
                        </a:rPr>
                        <a:t>FVC (%)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164452"/>
                  </a:ext>
                </a:extLst>
              </a:tr>
              <a:tr h="381232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 Light" panose="020F0302020204030204" pitchFamily="34" charset="0"/>
                        </a:rPr>
                        <a:t> Průměr (SD)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 (1,0)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89,5 (21,2)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9415485"/>
                  </a:ext>
                </a:extLst>
              </a:tr>
              <a:tr h="381232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 Light" panose="020F0302020204030204" pitchFamily="34" charset="0"/>
                        </a:rPr>
                        <a:t> Medián (5.–95. percentil)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 (1,7–5,1)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92,0 (55,4–120,0)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1646206"/>
                  </a:ext>
                </a:extLst>
              </a:tr>
            </a:tbl>
          </a:graphicData>
        </a:graphic>
      </p:graphicFrame>
      <p:graphicFrame>
        <p:nvGraphicFramePr>
          <p:cNvPr id="19" name="Tabulka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8345203"/>
              </p:ext>
            </p:extLst>
          </p:nvPr>
        </p:nvGraphicFramePr>
        <p:xfrm>
          <a:off x="9059847" y="4953609"/>
          <a:ext cx="2945481" cy="11436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96892">
                  <a:extLst>
                    <a:ext uri="{9D8B030D-6E8A-4147-A177-3AD203B41FA5}">
                      <a16:colId xmlns:a16="http://schemas.microsoft.com/office/drawing/2014/main" val="4151712809"/>
                    </a:ext>
                  </a:extLst>
                </a:gridCol>
                <a:gridCol w="1248589">
                  <a:extLst>
                    <a:ext uri="{9D8B030D-6E8A-4147-A177-3AD203B41FA5}">
                      <a16:colId xmlns:a16="http://schemas.microsoft.com/office/drawing/2014/main" val="3516104855"/>
                    </a:ext>
                  </a:extLst>
                </a:gridCol>
              </a:tblGrid>
              <a:tr h="381232"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 Light" panose="020F0302020204030204" pitchFamily="34" charset="0"/>
                        </a:rPr>
                        <a:t>FEV1/FVC (%)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164452"/>
                  </a:ext>
                </a:extLst>
              </a:tr>
              <a:tr h="381232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 Light" panose="020F0302020204030204" pitchFamily="34" charset="0"/>
                        </a:rPr>
                        <a:t> Průměr (SD)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65,4 (14,1)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9415485"/>
                  </a:ext>
                </a:extLst>
              </a:tr>
              <a:tr h="381232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 Light" panose="020F0302020204030204" pitchFamily="34" charset="0"/>
                        </a:rPr>
                        <a:t> Medián (5.–95. percentil)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65,0 (43,0–90,1)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1646206"/>
                  </a:ext>
                </a:extLst>
              </a:tr>
            </a:tbl>
          </a:graphicData>
        </a:graphic>
      </p:graphicFrame>
      <p:sp>
        <p:nvSpPr>
          <p:cNvPr id="20" name="Obdélník 19"/>
          <p:cNvSpPr/>
          <p:nvPr/>
        </p:nvSpPr>
        <p:spPr>
          <a:xfrm>
            <a:off x="5476799" y="6297583"/>
            <a:ext cx="5519151" cy="29891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solidFill>
                  <a:schemeClr val="tx1"/>
                </a:solidFill>
              </a:rPr>
              <a:t>V grafu jsou znázorněny tyto statistiky: 5. percentil – 25. percentil – medián – 75. percentil – 95. percentil.</a:t>
            </a:r>
            <a:endParaRPr lang="en-GB" sz="900" dirty="0">
              <a:solidFill>
                <a:schemeClr val="tx1"/>
              </a:solidFill>
            </a:endParaRPr>
          </a:p>
        </p:txBody>
      </p:sp>
      <p:sp>
        <p:nvSpPr>
          <p:cNvPr id="13" name="Obdélník 12"/>
          <p:cNvSpPr/>
          <p:nvPr/>
        </p:nvSpPr>
        <p:spPr>
          <a:xfrm>
            <a:off x="604826" y="819737"/>
            <a:ext cx="914400" cy="3871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1600" dirty="0">
                <a:solidFill>
                  <a:schemeClr val="tx1"/>
                </a:solidFill>
                <a:latin typeface="+mj-lt"/>
              </a:rPr>
              <a:t>N = 92*</a:t>
            </a:r>
            <a:endParaRPr lang="en-GB" sz="1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2542788" y="6331625"/>
            <a:ext cx="278634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000" dirty="0"/>
              <a:t>* U dvou pacientů nebyly plicní funkce testovány. </a:t>
            </a:r>
          </a:p>
        </p:txBody>
      </p:sp>
    </p:spTree>
    <p:extLst>
      <p:ext uri="{BB962C8B-B14F-4D97-AF65-F5344CB8AC3E}">
        <p14:creationId xmlns:p14="http://schemas.microsoft.com/office/powerpoint/2010/main" val="24528990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1"/>
          <p:cNvSpPr>
            <a:spLocks noGrp="1"/>
          </p:cNvSpPr>
          <p:nvPr>
            <p:ph type="title"/>
          </p:nvPr>
        </p:nvSpPr>
        <p:spPr>
          <a:xfrm>
            <a:off x="569264" y="187036"/>
            <a:ext cx="11053471" cy="891752"/>
          </a:xfrm>
        </p:spPr>
        <p:txBody>
          <a:bodyPr/>
          <a:lstStyle/>
          <a:p>
            <a:r>
              <a:rPr lang="cs-CZ" dirty="0"/>
              <a:t>Plicní funkce – </a:t>
            </a:r>
            <a:r>
              <a:rPr lang="cs-CZ" dirty="0" err="1"/>
              <a:t>FeNO</a:t>
            </a:r>
            <a:endParaRPr lang="en-GB" dirty="0"/>
          </a:p>
        </p:txBody>
      </p:sp>
      <p:graphicFrame>
        <p:nvGraphicFramePr>
          <p:cNvPr id="13" name="Graf 12"/>
          <p:cNvGraphicFramePr/>
          <p:nvPr>
            <p:extLst>
              <p:ext uri="{D42A27DB-BD31-4B8C-83A1-F6EECF244321}">
                <p14:modId xmlns:p14="http://schemas.microsoft.com/office/powerpoint/2010/main" val="2533764353"/>
              </p:ext>
            </p:extLst>
          </p:nvPr>
        </p:nvGraphicFramePr>
        <p:xfrm>
          <a:off x="598609" y="1269117"/>
          <a:ext cx="4634852" cy="42753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Šipka doprava 16"/>
          <p:cNvSpPr/>
          <p:nvPr/>
        </p:nvSpPr>
        <p:spPr>
          <a:xfrm>
            <a:off x="5069160" y="2845678"/>
            <a:ext cx="1955095" cy="1122219"/>
          </a:xfrm>
          <a:prstGeom prst="rightArrow">
            <a:avLst/>
          </a:prstGeom>
          <a:solidFill>
            <a:schemeClr val="accent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chemeClr val="tx1"/>
                </a:solidFill>
              </a:rPr>
              <a:t>N = 71</a:t>
            </a:r>
            <a:endParaRPr lang="en-GB" sz="1400" dirty="0">
              <a:solidFill>
                <a:schemeClr val="tx1"/>
              </a:solidFill>
            </a:endParaRPr>
          </a:p>
        </p:txBody>
      </p:sp>
      <p:graphicFrame>
        <p:nvGraphicFramePr>
          <p:cNvPr id="21" name="Tabulka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8488602"/>
              </p:ext>
            </p:extLst>
          </p:nvPr>
        </p:nvGraphicFramePr>
        <p:xfrm>
          <a:off x="7312020" y="4953609"/>
          <a:ext cx="3376468" cy="11436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11198">
                  <a:extLst>
                    <a:ext uri="{9D8B030D-6E8A-4147-A177-3AD203B41FA5}">
                      <a16:colId xmlns:a16="http://schemas.microsoft.com/office/drawing/2014/main" val="4151712809"/>
                    </a:ext>
                  </a:extLst>
                </a:gridCol>
                <a:gridCol w="1565270">
                  <a:extLst>
                    <a:ext uri="{9D8B030D-6E8A-4147-A177-3AD203B41FA5}">
                      <a16:colId xmlns:a16="http://schemas.microsoft.com/office/drawing/2014/main" val="3894135975"/>
                    </a:ext>
                  </a:extLst>
                </a:gridCol>
              </a:tblGrid>
              <a:tr h="381232"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 Light" panose="020F0302020204030204" pitchFamily="34" charset="0"/>
                        </a:rPr>
                        <a:t>FeNO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164452"/>
                  </a:ext>
                </a:extLst>
              </a:tr>
              <a:tr h="381232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 Light" panose="020F0302020204030204" pitchFamily="34" charset="0"/>
                        </a:rPr>
                        <a:t> Průměr (SD)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48,8 (38,1)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9415485"/>
                  </a:ext>
                </a:extLst>
              </a:tr>
              <a:tr h="381232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 Light" panose="020F0302020204030204" pitchFamily="34" charset="0"/>
                        </a:rPr>
                        <a:t> Medián (5.–95. percentil)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41,0 (10,0–109,0)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1646206"/>
                  </a:ext>
                </a:extLst>
              </a:tr>
            </a:tbl>
          </a:graphicData>
        </a:graphic>
      </p:graphicFrame>
      <p:graphicFrame>
        <p:nvGraphicFramePr>
          <p:cNvPr id="22" name="Graf 21"/>
          <p:cNvGraphicFramePr/>
          <p:nvPr>
            <p:extLst>
              <p:ext uri="{D42A27DB-BD31-4B8C-83A1-F6EECF244321}">
                <p14:modId xmlns:p14="http://schemas.microsoft.com/office/powerpoint/2010/main" val="1233942315"/>
              </p:ext>
            </p:extLst>
          </p:nvPr>
        </p:nvGraphicFramePr>
        <p:xfrm>
          <a:off x="7312021" y="1530732"/>
          <a:ext cx="3376468" cy="33709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3" name="Obdélník 22"/>
          <p:cNvSpPr/>
          <p:nvPr/>
        </p:nvSpPr>
        <p:spPr>
          <a:xfrm>
            <a:off x="5590310" y="6297583"/>
            <a:ext cx="5101935" cy="29891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solidFill>
                  <a:schemeClr val="tx1"/>
                </a:solidFill>
              </a:rPr>
              <a:t>V grafu jsou znázorněny tyto statistiky: 5. percentil – 25. percentil – medián – 75. percentil – 95. percentil.</a:t>
            </a:r>
            <a:endParaRPr lang="en-GB" sz="900" dirty="0">
              <a:solidFill>
                <a:schemeClr val="tx1"/>
              </a:solidFill>
            </a:endParaRPr>
          </a:p>
        </p:txBody>
      </p:sp>
      <p:grpSp>
        <p:nvGrpSpPr>
          <p:cNvPr id="24" name="Skupina 23"/>
          <p:cNvGrpSpPr/>
          <p:nvPr/>
        </p:nvGrpSpPr>
        <p:grpSpPr>
          <a:xfrm>
            <a:off x="710294" y="5486400"/>
            <a:ext cx="4582887" cy="693729"/>
            <a:chOff x="783031" y="5486400"/>
            <a:chExt cx="4582887" cy="693729"/>
          </a:xfrm>
        </p:grpSpPr>
        <p:grpSp>
          <p:nvGrpSpPr>
            <p:cNvPr id="25" name="Skupina 24"/>
            <p:cNvGrpSpPr/>
            <p:nvPr/>
          </p:nvGrpSpPr>
          <p:grpSpPr>
            <a:xfrm>
              <a:off x="783031" y="5486400"/>
              <a:ext cx="2355583" cy="693729"/>
              <a:chOff x="1787218" y="5655114"/>
              <a:chExt cx="2355583" cy="693729"/>
            </a:xfrm>
          </p:grpSpPr>
          <p:grpSp>
            <p:nvGrpSpPr>
              <p:cNvPr id="31" name="Skupina 30"/>
              <p:cNvGrpSpPr/>
              <p:nvPr/>
            </p:nvGrpSpPr>
            <p:grpSpPr>
              <a:xfrm>
                <a:off x="1787218" y="5655114"/>
                <a:ext cx="2355583" cy="693729"/>
                <a:chOff x="2346931" y="5342540"/>
                <a:chExt cx="2355583" cy="693729"/>
              </a:xfrm>
            </p:grpSpPr>
            <p:sp>
              <p:nvSpPr>
                <p:cNvPr id="33" name="Obdélník 32"/>
                <p:cNvSpPr/>
                <p:nvPr/>
              </p:nvSpPr>
              <p:spPr>
                <a:xfrm>
                  <a:off x="2814931" y="5342540"/>
                  <a:ext cx="1887583" cy="693729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cs-CZ" sz="1400" dirty="0">
                      <a:solidFill>
                        <a:schemeClr val="tx1"/>
                      </a:solidFill>
                      <a:latin typeface="+mj-lt"/>
                      <a:cs typeface="Calibri Light" panose="020F0302020204030204" pitchFamily="34" charset="0"/>
                    </a:rPr>
                    <a:t>Neprovedeno (N = 21)</a:t>
                  </a:r>
                </a:p>
                <a:p>
                  <a:r>
                    <a:rPr lang="cs-CZ" sz="1400" dirty="0">
                      <a:solidFill>
                        <a:schemeClr val="tx1"/>
                      </a:solidFill>
                      <a:latin typeface="+mj-lt"/>
                      <a:cs typeface="Calibri Light" panose="020F0302020204030204" pitchFamily="34" charset="0"/>
                    </a:rPr>
                    <a:t>Provedeno (N = 71)</a:t>
                  </a:r>
                </a:p>
              </p:txBody>
            </p:sp>
            <p:sp>
              <p:nvSpPr>
                <p:cNvPr id="34" name="Obdélník 33"/>
                <p:cNvSpPr/>
                <p:nvPr/>
              </p:nvSpPr>
              <p:spPr>
                <a:xfrm rot="5400000">
                  <a:off x="2490931" y="5355407"/>
                  <a:ext cx="180000" cy="46800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200000"/>
                    </a:lnSpc>
                  </a:pPr>
                  <a:endParaRPr lang="cs-CZ" dirty="0">
                    <a:solidFill>
                      <a:schemeClr val="tx1"/>
                    </a:solidFill>
                    <a:latin typeface="+mj-lt"/>
                    <a:cs typeface="Calibri Light" panose="020F0302020204030204" pitchFamily="34" charset="0"/>
                  </a:endParaRPr>
                </a:p>
              </p:txBody>
            </p:sp>
          </p:grpSp>
          <p:sp>
            <p:nvSpPr>
              <p:cNvPr id="32" name="Obdélník 31"/>
              <p:cNvSpPr/>
              <p:nvPr/>
            </p:nvSpPr>
            <p:spPr>
              <a:xfrm rot="5400000">
                <a:off x="1931218" y="5890065"/>
                <a:ext cx="180000" cy="468000"/>
              </a:xfrm>
              <a:prstGeom prst="rect">
                <a:avLst/>
              </a:prstGeom>
              <a:solidFill>
                <a:schemeClr val="accent2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200000"/>
                  </a:lnSpc>
                </a:pPr>
                <a:endParaRPr lang="cs-CZ" dirty="0">
                  <a:solidFill>
                    <a:schemeClr val="tx1"/>
                  </a:solidFill>
                  <a:latin typeface="+mj-lt"/>
                  <a:cs typeface="Calibri Light" panose="020F0302020204030204" pitchFamily="34" charset="0"/>
                </a:endParaRPr>
              </a:p>
            </p:txBody>
          </p:sp>
        </p:grpSp>
        <p:grpSp>
          <p:nvGrpSpPr>
            <p:cNvPr id="26" name="Skupina 25"/>
            <p:cNvGrpSpPr/>
            <p:nvPr/>
          </p:nvGrpSpPr>
          <p:grpSpPr>
            <a:xfrm>
              <a:off x="3010335" y="5486400"/>
              <a:ext cx="2355583" cy="693729"/>
              <a:chOff x="1787218" y="5655114"/>
              <a:chExt cx="2355583" cy="693729"/>
            </a:xfrm>
          </p:grpSpPr>
          <p:grpSp>
            <p:nvGrpSpPr>
              <p:cNvPr id="27" name="Skupina 26"/>
              <p:cNvGrpSpPr/>
              <p:nvPr/>
            </p:nvGrpSpPr>
            <p:grpSpPr>
              <a:xfrm>
                <a:off x="1787218" y="5655114"/>
                <a:ext cx="2355583" cy="693729"/>
                <a:chOff x="2346931" y="5342540"/>
                <a:chExt cx="2355583" cy="693729"/>
              </a:xfrm>
            </p:grpSpPr>
            <p:sp>
              <p:nvSpPr>
                <p:cNvPr id="29" name="Obdélník 28"/>
                <p:cNvSpPr/>
                <p:nvPr/>
              </p:nvSpPr>
              <p:spPr>
                <a:xfrm>
                  <a:off x="2814931" y="5342540"/>
                  <a:ext cx="1887583" cy="693729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cs-CZ" sz="1400" dirty="0">
                      <a:solidFill>
                        <a:schemeClr val="tx1"/>
                      </a:solidFill>
                      <a:latin typeface="+mj-lt"/>
                      <a:cs typeface="Calibri Light" panose="020F0302020204030204" pitchFamily="34" charset="0"/>
                    </a:rPr>
                    <a:t>Neznámo (N = 1)</a:t>
                  </a:r>
                </a:p>
                <a:p>
                  <a:r>
                    <a:rPr lang="cs-CZ" sz="1400" dirty="0">
                      <a:solidFill>
                        <a:schemeClr val="tx1"/>
                      </a:solidFill>
                      <a:latin typeface="+mj-lt"/>
                      <a:cs typeface="Calibri Light" panose="020F0302020204030204" pitchFamily="34" charset="0"/>
                    </a:rPr>
                    <a:t>Nevyplněno (N = 1)</a:t>
                  </a:r>
                </a:p>
              </p:txBody>
            </p:sp>
            <p:sp>
              <p:nvSpPr>
                <p:cNvPr id="30" name="Obdélník 29"/>
                <p:cNvSpPr/>
                <p:nvPr/>
              </p:nvSpPr>
              <p:spPr>
                <a:xfrm rot="5400000">
                  <a:off x="2490931" y="5355407"/>
                  <a:ext cx="180000" cy="468000"/>
                </a:xfrm>
                <a:prstGeom prst="rect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200000"/>
                    </a:lnSpc>
                  </a:pPr>
                  <a:endParaRPr lang="cs-CZ" dirty="0">
                    <a:solidFill>
                      <a:schemeClr val="tx1"/>
                    </a:solidFill>
                    <a:latin typeface="+mj-lt"/>
                    <a:cs typeface="Calibri Light" panose="020F0302020204030204" pitchFamily="34" charset="0"/>
                  </a:endParaRPr>
                </a:p>
              </p:txBody>
            </p:sp>
          </p:grpSp>
          <p:sp>
            <p:nvSpPr>
              <p:cNvPr id="28" name="Obdélník 27"/>
              <p:cNvSpPr/>
              <p:nvPr/>
            </p:nvSpPr>
            <p:spPr>
              <a:xfrm rot="5400000">
                <a:off x="1931218" y="5890065"/>
                <a:ext cx="180000" cy="4680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200000"/>
                  </a:lnSpc>
                </a:pPr>
                <a:endParaRPr lang="cs-CZ" dirty="0">
                  <a:solidFill>
                    <a:schemeClr val="tx1"/>
                  </a:solidFill>
                  <a:latin typeface="+mj-lt"/>
                  <a:cs typeface="Calibri Light" panose="020F0302020204030204" pitchFamily="34" charset="0"/>
                </a:endParaRPr>
              </a:p>
            </p:txBody>
          </p:sp>
        </p:grpSp>
      </p:grpSp>
      <p:sp>
        <p:nvSpPr>
          <p:cNvPr id="20" name="Obdélník 19"/>
          <p:cNvSpPr/>
          <p:nvPr/>
        </p:nvSpPr>
        <p:spPr>
          <a:xfrm>
            <a:off x="604826" y="819737"/>
            <a:ext cx="914400" cy="3871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1600" dirty="0">
                <a:solidFill>
                  <a:schemeClr val="tx1"/>
                </a:solidFill>
                <a:latin typeface="+mj-lt"/>
              </a:rPr>
              <a:t>N = 94</a:t>
            </a:r>
            <a:endParaRPr lang="en-GB" sz="16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87125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1"/>
          <p:cNvSpPr>
            <a:spLocks noGrp="1"/>
          </p:cNvSpPr>
          <p:nvPr>
            <p:ph type="title"/>
          </p:nvPr>
        </p:nvSpPr>
        <p:spPr>
          <a:xfrm>
            <a:off x="569264" y="187036"/>
            <a:ext cx="11053471" cy="891752"/>
          </a:xfrm>
        </p:spPr>
        <p:txBody>
          <a:bodyPr/>
          <a:lstStyle/>
          <a:p>
            <a:r>
              <a:rPr lang="cs-CZ" dirty="0"/>
              <a:t>Dotazník na kontrolu astmatu – ACT </a:t>
            </a:r>
            <a:endParaRPr lang="en-GB" dirty="0"/>
          </a:p>
        </p:txBody>
      </p:sp>
      <p:graphicFrame>
        <p:nvGraphicFramePr>
          <p:cNvPr id="20" name="Graf 19"/>
          <p:cNvGraphicFramePr/>
          <p:nvPr>
            <p:extLst>
              <p:ext uri="{D42A27DB-BD31-4B8C-83A1-F6EECF244321}">
                <p14:modId xmlns:p14="http://schemas.microsoft.com/office/powerpoint/2010/main" val="1439487395"/>
              </p:ext>
            </p:extLst>
          </p:nvPr>
        </p:nvGraphicFramePr>
        <p:xfrm>
          <a:off x="598609" y="1269117"/>
          <a:ext cx="4634852" cy="42753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35" name="Skupina 34"/>
          <p:cNvGrpSpPr/>
          <p:nvPr/>
        </p:nvGrpSpPr>
        <p:grpSpPr>
          <a:xfrm>
            <a:off x="1587943" y="5486400"/>
            <a:ext cx="2967583" cy="693729"/>
            <a:chOff x="1175218" y="5655114"/>
            <a:chExt cx="2967583" cy="693729"/>
          </a:xfrm>
        </p:grpSpPr>
        <p:grpSp>
          <p:nvGrpSpPr>
            <p:cNvPr id="36" name="Skupina 35"/>
            <p:cNvGrpSpPr/>
            <p:nvPr/>
          </p:nvGrpSpPr>
          <p:grpSpPr>
            <a:xfrm>
              <a:off x="1175218" y="5655114"/>
              <a:ext cx="2967583" cy="693729"/>
              <a:chOff x="1734931" y="5342540"/>
              <a:chExt cx="2967583" cy="693729"/>
            </a:xfrm>
          </p:grpSpPr>
          <p:sp>
            <p:nvSpPr>
              <p:cNvPr id="38" name="Obdélník 37"/>
              <p:cNvSpPr/>
              <p:nvPr/>
            </p:nvSpPr>
            <p:spPr>
              <a:xfrm>
                <a:off x="2814931" y="5342540"/>
                <a:ext cx="1887583" cy="693729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cs-CZ" sz="1400" dirty="0">
                    <a:solidFill>
                      <a:schemeClr val="tx1"/>
                    </a:solidFill>
                    <a:latin typeface="+mj-lt"/>
                    <a:cs typeface="Calibri Light" panose="020F0302020204030204" pitchFamily="34" charset="0"/>
                  </a:rPr>
                  <a:t>Neprovedeno (N = 4)</a:t>
                </a:r>
              </a:p>
              <a:p>
                <a:r>
                  <a:rPr lang="cs-CZ" sz="1400" dirty="0">
                    <a:solidFill>
                      <a:schemeClr val="tx1"/>
                    </a:solidFill>
                    <a:latin typeface="+mj-lt"/>
                    <a:cs typeface="Calibri Light" panose="020F0302020204030204" pitchFamily="34" charset="0"/>
                  </a:rPr>
                  <a:t>Provedeno (N = 90)</a:t>
                </a:r>
              </a:p>
            </p:txBody>
          </p:sp>
          <p:sp>
            <p:nvSpPr>
              <p:cNvPr id="39" name="Obdélník 38"/>
              <p:cNvSpPr/>
              <p:nvPr/>
            </p:nvSpPr>
            <p:spPr>
              <a:xfrm rot="5400000">
                <a:off x="2184931" y="5049407"/>
                <a:ext cx="180000" cy="10800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200000"/>
                  </a:lnSpc>
                </a:pPr>
                <a:endParaRPr lang="cs-CZ" dirty="0">
                  <a:solidFill>
                    <a:schemeClr val="tx1"/>
                  </a:solidFill>
                  <a:latin typeface="+mj-lt"/>
                  <a:cs typeface="Calibri Light" panose="020F0302020204030204" pitchFamily="34" charset="0"/>
                </a:endParaRPr>
              </a:p>
            </p:txBody>
          </p:sp>
        </p:grpSp>
        <p:sp>
          <p:nvSpPr>
            <p:cNvPr id="37" name="Obdélník 36"/>
            <p:cNvSpPr/>
            <p:nvPr/>
          </p:nvSpPr>
          <p:spPr>
            <a:xfrm rot="5400000">
              <a:off x="1625218" y="5584065"/>
              <a:ext cx="180000" cy="108000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200000"/>
                </a:lnSpc>
              </a:pPr>
              <a:endParaRPr lang="cs-CZ" dirty="0">
                <a:solidFill>
                  <a:schemeClr val="tx1"/>
                </a:solidFill>
                <a:latin typeface="+mj-lt"/>
                <a:cs typeface="Calibri Light" panose="020F0302020204030204" pitchFamily="34" charset="0"/>
              </a:endParaRPr>
            </a:p>
          </p:txBody>
        </p:sp>
      </p:grpSp>
      <p:graphicFrame>
        <p:nvGraphicFramePr>
          <p:cNvPr id="43" name="Tabulka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0623381"/>
              </p:ext>
            </p:extLst>
          </p:nvPr>
        </p:nvGraphicFramePr>
        <p:xfrm>
          <a:off x="7312020" y="4953609"/>
          <a:ext cx="3376468" cy="11436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11198">
                  <a:extLst>
                    <a:ext uri="{9D8B030D-6E8A-4147-A177-3AD203B41FA5}">
                      <a16:colId xmlns:a16="http://schemas.microsoft.com/office/drawing/2014/main" val="4151712809"/>
                    </a:ext>
                  </a:extLst>
                </a:gridCol>
                <a:gridCol w="1565270">
                  <a:extLst>
                    <a:ext uri="{9D8B030D-6E8A-4147-A177-3AD203B41FA5}">
                      <a16:colId xmlns:a16="http://schemas.microsoft.com/office/drawing/2014/main" val="3894135975"/>
                    </a:ext>
                  </a:extLst>
                </a:gridCol>
              </a:tblGrid>
              <a:tr h="381232"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Calibri Light" panose="020F03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 Light" panose="020F0302020204030204" pitchFamily="34" charset="0"/>
                        </a:rPr>
                        <a:t>ACT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164452"/>
                  </a:ext>
                </a:extLst>
              </a:tr>
              <a:tr h="381232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 Light" panose="020F0302020204030204" pitchFamily="34" charset="0"/>
                        </a:rPr>
                        <a:t> Průměr (SD)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16,5 (5,7)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9415485"/>
                  </a:ext>
                </a:extLst>
              </a:tr>
              <a:tr h="381232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 Light" panose="020F0302020204030204" pitchFamily="34" charset="0"/>
                        </a:rPr>
                        <a:t> Medián (5.–95. percentil)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17,0 (6,0–24,0)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1646206"/>
                  </a:ext>
                </a:extLst>
              </a:tr>
            </a:tbl>
          </a:graphicData>
        </a:graphic>
      </p:graphicFrame>
      <p:graphicFrame>
        <p:nvGraphicFramePr>
          <p:cNvPr id="44" name="Graf 43"/>
          <p:cNvGraphicFramePr/>
          <p:nvPr>
            <p:extLst>
              <p:ext uri="{D42A27DB-BD31-4B8C-83A1-F6EECF244321}">
                <p14:modId xmlns:p14="http://schemas.microsoft.com/office/powerpoint/2010/main" val="4173250357"/>
              </p:ext>
            </p:extLst>
          </p:nvPr>
        </p:nvGraphicFramePr>
        <p:xfrm>
          <a:off x="7312021" y="1530732"/>
          <a:ext cx="3376468" cy="33709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" name="Obdélník 44"/>
          <p:cNvSpPr/>
          <p:nvPr/>
        </p:nvSpPr>
        <p:spPr>
          <a:xfrm>
            <a:off x="5590310" y="6297583"/>
            <a:ext cx="5101935" cy="29891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solidFill>
                  <a:schemeClr val="tx1"/>
                </a:solidFill>
              </a:rPr>
              <a:t>V grafu jsou znázorněny tyto statistiky: 5. percentil – 25. percentil – medián – 75. percentil – 95. percentil.</a:t>
            </a:r>
            <a:endParaRPr lang="en-GB" sz="900" dirty="0">
              <a:solidFill>
                <a:schemeClr val="tx1"/>
              </a:solidFill>
            </a:endParaRPr>
          </a:p>
        </p:txBody>
      </p:sp>
      <p:sp>
        <p:nvSpPr>
          <p:cNvPr id="46" name="Šipka doprava 45"/>
          <p:cNvSpPr/>
          <p:nvPr/>
        </p:nvSpPr>
        <p:spPr>
          <a:xfrm>
            <a:off x="5069160" y="2845678"/>
            <a:ext cx="1955095" cy="1122219"/>
          </a:xfrm>
          <a:prstGeom prst="rightArrow">
            <a:avLst/>
          </a:prstGeom>
          <a:solidFill>
            <a:schemeClr val="accent4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chemeClr val="tx1"/>
                </a:solidFill>
              </a:rPr>
              <a:t>N = 90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4" name="Obdélník 13"/>
          <p:cNvSpPr/>
          <p:nvPr/>
        </p:nvSpPr>
        <p:spPr>
          <a:xfrm>
            <a:off x="604826" y="819737"/>
            <a:ext cx="914400" cy="3871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1600" dirty="0">
                <a:solidFill>
                  <a:schemeClr val="tx1"/>
                </a:solidFill>
                <a:latin typeface="+mj-lt"/>
              </a:rPr>
              <a:t>N = 94</a:t>
            </a:r>
            <a:endParaRPr lang="en-GB" sz="16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29227167"/>
      </p:ext>
    </p:extLst>
  </p:cSld>
  <p:clrMapOvr>
    <a:masterClrMapping/>
  </p:clrMapOvr>
</p:sld>
</file>

<file path=ppt/theme/theme1.xml><?xml version="1.0" encoding="utf-8"?>
<a:theme xmlns:a="http://schemas.openxmlformats.org/drawingml/2006/main" name="IBA_list_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BA_list_1" id="{8BAA8B7B-72E0-4CDB-88CE-486A41734FC0}" vid="{849950D7-0204-4F58-8460-CD910501C526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IBA_list_1</Template>
  <TotalTime>1352</TotalTime>
  <Words>862</Words>
  <Application>Microsoft Office PowerPoint</Application>
  <PresentationFormat>Širokoúhlá obrazovka</PresentationFormat>
  <Paragraphs>218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Source Sans Pro</vt:lpstr>
      <vt:lpstr>IBA_list_1</vt:lpstr>
      <vt:lpstr>Analýza pacientů  s astmatem </vt:lpstr>
      <vt:lpstr>Pohlaví a věk pacientů</vt:lpstr>
      <vt:lpstr>Centrum a náběr pacientů v čase</vt:lpstr>
      <vt:lpstr>Věk v době diagnózy, typ astmatu</vt:lpstr>
      <vt:lpstr>Počet krevních buněk</vt:lpstr>
      <vt:lpstr>Celkové sérum IgE</vt:lpstr>
      <vt:lpstr>Plicní funkce – FEV1 a FVC</vt:lpstr>
      <vt:lpstr>Plicní funkce – FeNO</vt:lpstr>
      <vt:lpstr>Dotazník na kontrolu astmatu – ACT </vt:lpstr>
      <vt:lpstr>Komorbidity</vt:lpstr>
      <vt:lpstr>Medikace – ICS</vt:lpstr>
      <vt:lpstr>Medikace – ostatní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Štěpánka Jeřábková</dc:creator>
  <cp:lastModifiedBy>rada.sedlak@gmail.com</cp:lastModifiedBy>
  <cp:revision>101</cp:revision>
  <dcterms:created xsi:type="dcterms:W3CDTF">2019-02-21T12:10:06Z</dcterms:created>
  <dcterms:modified xsi:type="dcterms:W3CDTF">2024-06-12T14:31:21Z</dcterms:modified>
</cp:coreProperties>
</file>