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4" r:id="rId2"/>
    <p:sldMasterId id="2147483648" r:id="rId3"/>
  </p:sldMasterIdLst>
  <p:sldIdLst>
    <p:sldId id="256" r:id="rId4"/>
    <p:sldId id="257" r:id="rId5"/>
    <p:sldId id="259" r:id="rId6"/>
    <p:sldId id="260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2" r:id="rId16"/>
    <p:sldId id="276" r:id="rId17"/>
    <p:sldId id="277" r:id="rId18"/>
    <p:sldId id="261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1042D-EE54-43D3-A1D6-B8A6FC16B9BD}" v="93" dt="2021-06-03T19:10:24.837"/>
    <p1510:client id="{710E995D-953D-C715-5ADA-2F8D22EB4004}" v="1686" dt="2021-06-03T23:07:39.499"/>
    <p1510:client id="{7653A008-CB47-3126-C251-2CE6106370D9}" v="139" dt="2021-06-04T10:00:21.207"/>
    <p1510:client id="{7FC48D9B-D5E1-E837-724F-BCFEA3F73DEE}" v="1178" dt="2021-06-03T19:39:44.961"/>
    <p1510:client id="{DEB7A965-7BD0-7B41-0549-71A2483FE449}" v="590" dt="2021-06-04T09:34:14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A895B-1832-A147-AB68-81DD66C62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37BD84-D069-F34F-9C19-701110235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5C908-A412-B34E-AA90-12E76AE8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4E0353-8FCE-1748-BFC1-F5B5D804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164FF-51F2-C748-A0E6-A56C3F88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63B4-D453-FC4E-A838-E3E9929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23BA6-6AE7-FF45-8B45-5D5848C0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7D529-830D-994E-A8EB-E1540BB3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72D2BB-2150-ED4B-BC9D-BE149540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20F325-E76A-0C4D-89D2-C8BC9FC5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877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F097A-4639-824E-9E4E-67FAC01A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D14923-0743-0A45-BA73-1CB428E3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3E602-4F4C-8143-B49C-3E55D009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A528B1-C3AD-094D-B2FC-732D91EB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E2CBAA-545E-3243-8047-B414216E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52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02B2E-3CDA-C844-A5FD-CFB2ABA4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AE0CA-F97B-4A48-9CA4-76ACB8DEC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DF7D2C-5FA4-2348-ABEE-284896FF4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B86D73-31A9-7C48-8833-6B7C0A2A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396CC9-15E8-A849-BAEE-774649B9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8F9A7C-A919-744F-8111-DD7FA444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35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B4ED2-3153-8B4C-858A-A62C6987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38AEF-4B06-A341-8FE0-17FE656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891478-B92D-7B47-9FE8-5696615B4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2C4188-C977-6B4C-BA46-4E3698961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3F56C9-85B1-2D42-935A-4A21D1368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DBDB34-4BE7-D84F-B595-FA6E5DC7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3D186D-37E3-A640-BDBD-BA06D795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95989C-DB44-2042-8CA5-B7796D5D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48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99836-B9A1-8545-973A-80376B84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F2BF2E-094D-AD40-B1F1-AAD61110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5F2F9-7247-9B49-A81B-DCB2F506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85D46C-B86C-624E-8561-EB99A2EE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465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C00E38-A789-AB44-B810-BDE54D59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D3A55D-FE4C-7443-B969-8B8B9D94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CE74D2-038A-B348-A189-D437B22A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62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9C2D8-91A9-B749-8464-F0C9CF0B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F8FBD-9E5A-9648-B310-6F6F78DE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99F9-38FA-584C-8FB4-F6EBD1C00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1AA279-4844-B049-B7EA-18C93BB3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E8D7DF-6B91-D447-89A7-C807691D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4A9E00-56AF-5B49-A7D8-B90306D6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76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0BB47-771A-114A-A4A0-31BEDFE3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B574D8-7464-E74A-BA06-884DDDEF1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2BC6B4-743E-B349-B13E-DAE9015CB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92EE24-480D-B146-9D25-F306DD63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23FD0-7DF7-AF49-9CF5-72673B75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F94642-BFD4-0A46-BDE9-D2447E7F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532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36EA-F2B0-2941-BF45-4D4BA482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C11CEF-F357-BC49-A681-BF676F1AB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AE730-2E9C-BB4B-82DA-5170ACA9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72EC0C-764F-1444-833A-013A0297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4069C-27B5-D04B-AF50-D1549003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9242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79DA81-42F0-8440-A880-4914508AC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BE23EF-EEED-D241-9480-7F50A6A6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5C629C-63CF-8546-9F04-F872689D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E7951B-7A83-BB40-B2CF-8D0A4440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6CFBDB-3668-DF42-9E2F-B21C56F4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1048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FC56F-5F24-0342-B7D9-998D3AF5C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DE7598-B7AE-0641-95A9-FFD385065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299395-7E32-3945-9E40-3D8E0475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A9427-1321-5A46-83CC-DD9E042C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7FCFE-9758-DA4D-B226-3BFC4EF5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872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8BE6F-F8C0-ED43-BCAB-B6E7D9CD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D4D1C-2EC6-CA45-A4BF-49D0061BD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53074C-655F-2642-A69E-D56226A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8892C-E9C2-214D-A28E-73CDF3C7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46F9F6-D41A-3F4B-B94B-123EA995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03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49357-F6B0-C343-A3E7-2D8FEFBA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6C36DE-46DC-8144-B573-38BD82EAA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A88B12-19E5-524D-A3EC-79FF1E16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6B637B-1665-7841-B970-EC3D35A8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3B1D5-7194-5A4D-92F7-D6318AF8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643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96156-E371-5B45-A896-ABF55E62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691D4C-0717-0A4D-8FEC-0C8053FFF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E96072-E1CC-124D-8A16-2DB7D218E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C1BD77-97F7-C443-A8FE-7714EE0B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E9B5A2-2593-F44D-BA09-C0DA0029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D72508-2332-E844-910D-2F0A3136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688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53848-252E-684D-91DB-8CA0ACB0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D6ACCE-1953-1140-917B-6F676E93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E16ECF-7264-2449-AF9C-CB479DE7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F6B155-6C53-E843-B8EB-4E91CA5DB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4A0BE3-45F6-7B47-9731-8A12148E4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FF799C-F157-C44A-8602-BD6A2B84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CDBD6F-490D-D449-8360-63BDB108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BD2FA57-7EB0-4145-9EC8-78E93120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882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9A650-EFB6-9A44-B66F-1C147887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88EA80-1C3F-D942-8DF8-B090AD0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C902C5-195D-D442-BA15-3F7AB4D2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D46D76-CAF5-EE47-8538-E5649CC4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234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57A150-0F04-AA41-A58E-D84930A4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EC4FB0-2C3C-2648-9C3B-6D275AF5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E82CE6-19ED-0641-943B-217BD90A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6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1372F-7DAC-2940-88B5-25AE25DB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2D216D-7B92-8948-99DE-61829E5C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14C0E4-1919-974F-B0F1-F65FE8327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673F1B-6E04-D54F-A0CA-A4A8592F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5CC720-D97F-8341-BD9D-D1861F0C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DA69FE-22D9-B946-876C-5565A85F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84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0F88D-1D2D-E541-A459-50647AE0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D07D38-1BE7-0846-A9A1-C7767D8DB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B74109-FA5A-0E45-AC5F-B0AB10CD5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AA6CC1-DB98-C744-B194-9571AA0E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833DD0-555C-8945-98DB-2611FFEF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2578F3-F3F8-C449-A08F-D99772EC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064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E7C79-B985-E641-A27F-7FE164A8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F22464-631B-6842-9EE3-C5066D3E1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4A1084-5576-6B4A-BC36-6142970E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03F699-6F18-5745-8F94-FAC3E100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B75E4E-B14E-C741-A096-ADDD9476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68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E1818E-C6F5-5446-ADCA-7D98CDB8B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11C28E-3A1E-D54B-82A3-455CD64E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982355-0659-3E4D-AD31-45935445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6F876D-4B93-0041-BA36-88FB07EE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E1EF97-B52D-0D4C-B592-617358CB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80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A848E3-FA95-3747-B8CB-27BB92DE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45582-B74B-3042-9592-2812DD1B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4D643-22AF-F34A-89A5-D99493732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D6340F-6E00-374C-9B1C-76DBFE6E5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65CD67-40F4-B645-AB79-300456427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8F635F-F97D-954C-BB11-E3797562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E3D58-D675-D649-9AE3-38F8A86F5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EF1FE-C7F3-0E4B-A532-E1CBA8CEC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7B3CE2-4234-C14A-BF93-17131CA88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22663-4D8A-8346-A4A3-1A585CAC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3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Jednání týmu NCTA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ECD466-F9DA-4031-AF27-13089235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1" y="659072"/>
            <a:ext cx="5289395" cy="408090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973467C-F41A-4A9B-A6E4-D5DC72F9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44" y="2441588"/>
            <a:ext cx="6729760" cy="4084261"/>
          </a:xfrm>
          <a:prstGeom prst="rect">
            <a:avLst/>
          </a:prstGeom>
        </p:spPr>
      </p:pic>
      <p:pic>
        <p:nvPicPr>
          <p:cNvPr id="5" name="Picture 4" descr="Obsah obrázku text, klipart, vektorová grafika&#10;&#10;Popis se vygeneroval automaticky.">
            <a:extLst>
              <a:ext uri="{FF2B5EF4-FFF2-40B4-BE49-F238E27FC236}">
                <a16:creationId xmlns:a16="http://schemas.microsoft.com/office/drawing/2014/main" id="{9697FDA6-1645-46BF-8619-EDF4F52FE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540" y="503875"/>
            <a:ext cx="1569469" cy="16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0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55099-16B7-5549-89D0-122A24DE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C00000"/>
                </a:solidFill>
              </a:rPr>
              <a:t>What</a:t>
            </a:r>
            <a:r>
              <a:rPr lang="nl-NL" dirty="0">
                <a:solidFill>
                  <a:srgbClr val="C00000"/>
                </a:solidFill>
              </a:rPr>
              <a:t> is SHARP </a:t>
            </a:r>
            <a:r>
              <a:rPr lang="nl-NL" dirty="0" err="1">
                <a:solidFill>
                  <a:srgbClr val="C00000"/>
                </a:solidFill>
              </a:rPr>
              <a:t>central</a:t>
            </a:r>
            <a:r>
              <a:rPr lang="nl-NL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60E66E-1EC1-EC40-969B-055029B94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nl-NL" sz="2400"/>
              <a:t>SHARP Central  </a:t>
            </a:r>
            <a:r>
              <a:rPr lang="nl-NL" sz="2400" dirty="0"/>
              <a:t>is a </a:t>
            </a:r>
            <a:r>
              <a:rPr lang="nl-NL" sz="2400" dirty="0" err="1"/>
              <a:t>central</a:t>
            </a:r>
            <a:r>
              <a:rPr lang="nl-NL" sz="2400" dirty="0"/>
              <a:t> </a:t>
            </a:r>
            <a:r>
              <a:rPr lang="nl-NL" sz="2400" dirty="0" err="1"/>
              <a:t>registry</a:t>
            </a:r>
            <a:r>
              <a:rPr lang="nl-NL" sz="2400" dirty="0"/>
              <a:t> of severe </a:t>
            </a:r>
            <a:r>
              <a:rPr lang="nl-NL" sz="2400" dirty="0" err="1"/>
              <a:t>asthma</a:t>
            </a:r>
            <a:r>
              <a:rPr lang="nl-NL" sz="2400" dirty="0"/>
              <a:t> </a:t>
            </a:r>
            <a:r>
              <a:rPr lang="nl-NL" sz="2400" dirty="0" err="1"/>
              <a:t>patients</a:t>
            </a:r>
            <a:r>
              <a:rPr lang="nl-NL" sz="2400" dirty="0"/>
              <a:t> in Europe </a:t>
            </a:r>
            <a:r>
              <a:rPr lang="nl-NL" sz="2400" dirty="0" err="1"/>
              <a:t>and</a:t>
            </a:r>
            <a:r>
              <a:rPr lang="nl-NL" sz="2400" dirty="0"/>
              <a:t> was </a:t>
            </a:r>
            <a:r>
              <a:rPr lang="nl-NL" sz="2400" dirty="0" err="1"/>
              <a:t>founded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SHARP CRC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facilitate</a:t>
            </a:r>
            <a:r>
              <a:rPr lang="nl-NL" sz="2400" dirty="0"/>
              <a:t> </a:t>
            </a:r>
            <a:r>
              <a:rPr lang="nl-NL" sz="2400" dirty="0" err="1"/>
              <a:t>countries</a:t>
            </a:r>
            <a:r>
              <a:rPr lang="nl-NL" sz="2400" dirty="0"/>
              <a:t> </a:t>
            </a:r>
            <a:r>
              <a:rPr lang="nl-NL" sz="2400" dirty="0" err="1"/>
              <a:t>that</a:t>
            </a:r>
            <a:r>
              <a:rPr lang="nl-NL" sz="2400" dirty="0"/>
              <a:t> </a:t>
            </a:r>
            <a:r>
              <a:rPr lang="nl-NL" sz="2400" dirty="0" err="1"/>
              <a:t>did</a:t>
            </a:r>
            <a:r>
              <a:rPr lang="nl-NL" sz="2400" dirty="0"/>
              <a:t>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yet</a:t>
            </a:r>
            <a:r>
              <a:rPr lang="nl-NL" sz="2400" dirty="0"/>
              <a:t> have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own</a:t>
            </a:r>
            <a:r>
              <a:rPr lang="nl-NL" sz="2400" dirty="0"/>
              <a:t> severe </a:t>
            </a:r>
            <a:r>
              <a:rPr lang="nl-NL" sz="2400" dirty="0" err="1"/>
              <a:t>asthma</a:t>
            </a:r>
            <a:r>
              <a:rPr lang="nl-NL" sz="2400" dirty="0"/>
              <a:t> </a:t>
            </a:r>
            <a:r>
              <a:rPr lang="nl-NL" sz="2400" dirty="0" err="1"/>
              <a:t>registry</a:t>
            </a:r>
            <a:r>
              <a:rPr lang="nl-NL" sz="2400" dirty="0"/>
              <a:t>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nl-NL" sz="2400" dirty="0" err="1"/>
              <a:t>Properties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registry</a:t>
            </a:r>
            <a:r>
              <a:rPr lang="nl-NL" sz="2400" dirty="0"/>
              <a:t> are:</a:t>
            </a:r>
          </a:p>
          <a:p>
            <a:pPr>
              <a:spcBef>
                <a:spcPts val="1600"/>
              </a:spcBef>
            </a:pPr>
            <a:r>
              <a:rPr lang="nl-NL" sz="2400" dirty="0" err="1"/>
              <a:t>each</a:t>
            </a:r>
            <a:r>
              <a:rPr lang="nl-NL" sz="2400" dirty="0"/>
              <a:t> country </a:t>
            </a:r>
            <a:r>
              <a:rPr lang="nl-NL" sz="2400" dirty="0" err="1"/>
              <a:t>that</a:t>
            </a:r>
            <a:r>
              <a:rPr lang="nl-NL" sz="2400" dirty="0"/>
              <a:t> is a member of SHARP </a:t>
            </a:r>
            <a:r>
              <a:rPr lang="nl-NL" sz="2400" dirty="0" err="1"/>
              <a:t>central</a:t>
            </a:r>
            <a:r>
              <a:rPr lang="nl-NL" sz="2400" dirty="0"/>
              <a:t> has </a:t>
            </a:r>
            <a:r>
              <a:rPr lang="nl-NL" sz="2400" dirty="0" err="1"/>
              <a:t>its</a:t>
            </a:r>
            <a:r>
              <a:rPr lang="nl-NL" sz="2400" dirty="0"/>
              <a:t> </a:t>
            </a:r>
            <a:r>
              <a:rPr lang="nl-NL" sz="2400" dirty="0" err="1"/>
              <a:t>own</a:t>
            </a:r>
            <a:r>
              <a:rPr lang="nl-NL" sz="2400" dirty="0"/>
              <a:t> database</a:t>
            </a:r>
          </a:p>
          <a:p>
            <a:pPr>
              <a:spcBef>
                <a:spcPts val="1600"/>
              </a:spcBef>
            </a:pPr>
            <a:r>
              <a:rPr lang="nl-NL" sz="2400" dirty="0" err="1"/>
              <a:t>each</a:t>
            </a:r>
            <a:r>
              <a:rPr lang="nl-NL" sz="2400" dirty="0"/>
              <a:t> country has </a:t>
            </a:r>
            <a:r>
              <a:rPr lang="nl-NL" sz="2400" dirty="0" err="1"/>
              <a:t>unlimited</a:t>
            </a:r>
            <a:r>
              <a:rPr lang="nl-NL" sz="2400" dirty="0"/>
              <a:t> access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its</a:t>
            </a:r>
            <a:r>
              <a:rPr lang="nl-NL" sz="2400" dirty="0"/>
              <a:t> </a:t>
            </a:r>
            <a:r>
              <a:rPr lang="nl-NL" sz="2400" dirty="0" err="1"/>
              <a:t>own</a:t>
            </a:r>
            <a:r>
              <a:rPr lang="nl-NL" sz="2400" dirty="0"/>
              <a:t> data at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times</a:t>
            </a:r>
            <a:endParaRPr lang="nl-NL" sz="2400" dirty="0"/>
          </a:p>
          <a:p>
            <a:pPr>
              <a:spcBef>
                <a:spcPts val="1600"/>
              </a:spcBef>
            </a:pPr>
            <a:r>
              <a:rPr lang="nl-NL" sz="2400" dirty="0"/>
              <a:t>a </a:t>
            </a:r>
            <a:r>
              <a:rPr lang="nl-NL" sz="2400" dirty="0" err="1"/>
              <a:t>fixed</a:t>
            </a:r>
            <a:r>
              <a:rPr lang="nl-NL" sz="2400" dirty="0"/>
              <a:t> set of </a:t>
            </a:r>
            <a:r>
              <a:rPr lang="nl-NL" sz="2400" dirty="0" err="1"/>
              <a:t>pseudonymised</a:t>
            </a:r>
            <a:r>
              <a:rPr lang="nl-NL" sz="2400" dirty="0"/>
              <a:t> </a:t>
            </a:r>
            <a:r>
              <a:rPr lang="nl-NL" sz="2400" dirty="0" err="1"/>
              <a:t>patient</a:t>
            </a:r>
            <a:r>
              <a:rPr lang="nl-NL" sz="2400" dirty="0"/>
              <a:t> data is </a:t>
            </a:r>
            <a:r>
              <a:rPr lang="nl-NL" sz="2400" dirty="0" err="1"/>
              <a:t>entered</a:t>
            </a:r>
            <a:r>
              <a:rPr lang="nl-NL" sz="2400" dirty="0"/>
              <a:t> via a uniform e-CRF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annual</a:t>
            </a:r>
            <a:r>
              <a:rPr lang="nl-NL" sz="2400" dirty="0"/>
              <a:t> follow-up (copy of Dutch RAPSODI).</a:t>
            </a:r>
          </a:p>
          <a:p>
            <a:pPr>
              <a:spcBef>
                <a:spcPts val="1600"/>
              </a:spcBef>
            </a:pPr>
            <a:r>
              <a:rPr lang="nl-NL" sz="2400" dirty="0"/>
              <a:t>data is </a:t>
            </a:r>
            <a:r>
              <a:rPr lang="nl-NL" sz="2400" dirty="0" err="1"/>
              <a:t>suitable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communication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SHARP </a:t>
            </a:r>
            <a:r>
              <a:rPr lang="nl-NL" sz="2400" dirty="0" err="1"/>
              <a:t>federated</a:t>
            </a:r>
            <a:r>
              <a:rPr lang="nl-NL" sz="2400" dirty="0"/>
              <a:t> analysis platform.</a:t>
            </a:r>
          </a:p>
        </p:txBody>
      </p:sp>
    </p:spTree>
    <p:extLst>
      <p:ext uri="{BB962C8B-B14F-4D97-AF65-F5344CB8AC3E}">
        <p14:creationId xmlns:p14="http://schemas.microsoft.com/office/powerpoint/2010/main" val="341878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D4122-0036-544C-8363-CA055B78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C00000"/>
                </a:solidFill>
              </a:rPr>
              <a:t>What</a:t>
            </a:r>
            <a:r>
              <a:rPr lang="nl-NL" dirty="0">
                <a:solidFill>
                  <a:srgbClr val="C00000"/>
                </a:solidFill>
              </a:rPr>
              <a:t> are </a:t>
            </a:r>
            <a:r>
              <a:rPr lang="nl-NL" dirty="0" err="1">
                <a:solidFill>
                  <a:srgbClr val="C00000"/>
                </a:solidFill>
              </a:rPr>
              <a:t>the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 err="1">
                <a:solidFill>
                  <a:srgbClr val="C00000"/>
                </a:solidFill>
              </a:rPr>
              <a:t>advantages</a:t>
            </a:r>
            <a:r>
              <a:rPr lang="nl-NL" dirty="0">
                <a:solidFill>
                  <a:srgbClr val="C00000"/>
                </a:solidFill>
              </a:rPr>
              <a:t> of SHARP </a:t>
            </a:r>
            <a:r>
              <a:rPr lang="nl-NL" dirty="0" err="1">
                <a:solidFill>
                  <a:srgbClr val="C00000"/>
                </a:solidFill>
              </a:rPr>
              <a:t>central</a:t>
            </a:r>
            <a:r>
              <a:rPr lang="nl-NL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ACAD5E-0C5F-7A40-8FD8-2A61F96D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eCRF</a:t>
            </a:r>
            <a:r>
              <a:rPr lang="nl-NL" dirty="0"/>
              <a:t> is ready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use</a:t>
            </a:r>
            <a:endParaRPr lang="nl-NL" dirty="0"/>
          </a:p>
          <a:p>
            <a:r>
              <a:rPr lang="nl-NL" dirty="0" err="1"/>
              <a:t>the</a:t>
            </a:r>
            <a:r>
              <a:rPr lang="nl-NL" dirty="0"/>
              <a:t> e-CRF is user-</a:t>
            </a:r>
            <a:r>
              <a:rPr lang="nl-NL" dirty="0" err="1"/>
              <a:t>friendly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has been </a:t>
            </a:r>
            <a:r>
              <a:rPr lang="nl-NL" dirty="0" err="1"/>
              <a:t>extensively</a:t>
            </a:r>
            <a:r>
              <a:rPr lang="nl-NL" dirty="0"/>
              <a:t> </a:t>
            </a:r>
            <a:r>
              <a:rPr lang="nl-NL" dirty="0" err="1"/>
              <a:t>tested</a:t>
            </a:r>
            <a:r>
              <a:rPr lang="nl-NL" dirty="0"/>
              <a:t> in </a:t>
            </a:r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practice</a:t>
            </a:r>
            <a:endParaRPr lang="nl-NL" dirty="0"/>
          </a:p>
          <a:p>
            <a:r>
              <a:rPr lang="nl-NL" dirty="0" err="1"/>
              <a:t>the</a:t>
            </a:r>
            <a:r>
              <a:rPr lang="nl-NL" dirty="0"/>
              <a:t> data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entered</a:t>
            </a:r>
            <a:r>
              <a:rPr lang="nl-NL" dirty="0"/>
              <a:t> is congruent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common SHARP data model</a:t>
            </a:r>
          </a:p>
          <a:p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database is free</a:t>
            </a:r>
          </a:p>
          <a:p>
            <a:r>
              <a:rPr lang="nl-NL" dirty="0"/>
              <a:t>data are </a:t>
            </a:r>
            <a:r>
              <a:rPr lang="nl-NL" dirty="0" err="1"/>
              <a:t>accessible</a:t>
            </a:r>
            <a:r>
              <a:rPr lang="nl-NL" dirty="0"/>
              <a:t> at </a:t>
            </a:r>
            <a:r>
              <a:rPr lang="nl-NL" dirty="0" err="1"/>
              <a:t>any</a:t>
            </a:r>
            <a:r>
              <a:rPr lang="nl-NL" dirty="0"/>
              <a:t> time </a:t>
            </a:r>
            <a:r>
              <a:rPr lang="nl-NL" dirty="0" err="1"/>
              <a:t>by</a:t>
            </a:r>
            <a:r>
              <a:rPr lang="nl-NL" dirty="0"/>
              <a:t> country</a:t>
            </a:r>
          </a:p>
          <a:p>
            <a:r>
              <a:rPr lang="nl-NL" dirty="0"/>
              <a:t>data have </a:t>
            </a:r>
            <a:r>
              <a:rPr lang="nl-NL" dirty="0" err="1"/>
              <a:t>already</a:t>
            </a:r>
            <a:r>
              <a:rPr lang="nl-NL" dirty="0"/>
              <a:t> been </a:t>
            </a:r>
            <a:r>
              <a:rPr lang="nl-NL" dirty="0" err="1"/>
              <a:t>translated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OMOP common data model</a:t>
            </a:r>
          </a:p>
        </p:txBody>
      </p:sp>
    </p:spTree>
    <p:extLst>
      <p:ext uri="{BB962C8B-B14F-4D97-AF65-F5344CB8AC3E}">
        <p14:creationId xmlns:p14="http://schemas.microsoft.com/office/powerpoint/2010/main" val="297997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7DA67-DC32-E14C-B698-C4FDC16E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C</a:t>
            </a:r>
            <a:r>
              <a:rPr lang="nl-NL">
                <a:solidFill>
                  <a:srgbClr val="C00000"/>
                </a:solidFill>
              </a:rPr>
              <a:t>onclusions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C9349-14EC-EC44-9E22-9E03F87E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Joining</a:t>
            </a:r>
            <a:r>
              <a:rPr lang="nl-NL" dirty="0"/>
              <a:t> SHARP </a:t>
            </a:r>
            <a:r>
              <a:rPr lang="nl-NL" dirty="0" err="1"/>
              <a:t>central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best </a:t>
            </a:r>
            <a:r>
              <a:rPr lang="nl-NL" dirty="0" err="1"/>
              <a:t>choice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have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severe </a:t>
            </a:r>
            <a:r>
              <a:rPr lang="nl-NL" dirty="0" err="1"/>
              <a:t>asthma</a:t>
            </a:r>
            <a:r>
              <a:rPr lang="nl-NL" dirty="0"/>
              <a:t> </a:t>
            </a:r>
            <a:r>
              <a:rPr lang="nl-NL" dirty="0" err="1"/>
              <a:t>registry</a:t>
            </a:r>
            <a:endParaRPr lang="nl-NL" dirty="0"/>
          </a:p>
          <a:p>
            <a:r>
              <a:rPr lang="nl-NL" dirty="0"/>
              <a:t>For </a:t>
            </a:r>
            <a:r>
              <a:rPr lang="nl-NL" dirty="0" err="1"/>
              <a:t>countries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have </a:t>
            </a:r>
            <a:r>
              <a:rPr lang="nl-NL" dirty="0" err="1"/>
              <a:t>already</a:t>
            </a:r>
            <a:r>
              <a:rPr lang="nl-NL" dirty="0"/>
              <a:t> a </a:t>
            </a:r>
            <a:r>
              <a:rPr lang="nl-NL" dirty="0" err="1"/>
              <a:t>registry</a:t>
            </a:r>
            <a:r>
              <a:rPr lang="nl-NL" dirty="0"/>
              <a:t> </a:t>
            </a:r>
            <a:r>
              <a:rPr lang="nl-NL" dirty="0" err="1"/>
              <a:t>switiching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option </a:t>
            </a:r>
          </a:p>
          <a:p>
            <a:pPr lvl="1"/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or maintenance of </a:t>
            </a:r>
            <a:r>
              <a:rPr lang="nl-NL" dirty="0" err="1"/>
              <a:t>the</a:t>
            </a:r>
            <a:r>
              <a:rPr lang="nl-NL" dirty="0"/>
              <a:t> database are high</a:t>
            </a:r>
          </a:p>
          <a:p>
            <a:pPr lvl="1"/>
            <a:r>
              <a:rPr lang="nl-NL" dirty="0" err="1"/>
              <a:t>If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data is </a:t>
            </a:r>
            <a:r>
              <a:rPr lang="nl-NL" dirty="0" err="1"/>
              <a:t>limited</a:t>
            </a:r>
            <a:r>
              <a:rPr lang="nl-NL" dirty="0"/>
              <a:t>, </a:t>
            </a:r>
            <a:r>
              <a:rPr lang="nl-NL" dirty="0" err="1"/>
              <a:t>complicated</a:t>
            </a:r>
            <a:r>
              <a:rPr lang="nl-NL" dirty="0"/>
              <a:t>, time-</a:t>
            </a:r>
            <a:r>
              <a:rPr lang="nl-NL" dirty="0" err="1"/>
              <a:t>consuming</a:t>
            </a:r>
            <a:r>
              <a:rPr lang="nl-NL" dirty="0"/>
              <a:t> or </a:t>
            </a:r>
            <a:r>
              <a:rPr lang="nl-NL" dirty="0" err="1"/>
              <a:t>expensive</a:t>
            </a:r>
            <a:endParaRPr lang="nl-NL" dirty="0"/>
          </a:p>
          <a:p>
            <a:pPr lvl="1"/>
            <a:r>
              <a:rPr lang="nl-NL" dirty="0" err="1"/>
              <a:t>If</a:t>
            </a:r>
            <a:r>
              <a:rPr lang="nl-NL" dirty="0"/>
              <a:t> transferring of </a:t>
            </a:r>
            <a:r>
              <a:rPr lang="nl-NL" dirty="0" err="1"/>
              <a:t>existing</a:t>
            </a:r>
            <a:r>
              <a:rPr lang="nl-NL" dirty="0"/>
              <a:t> data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eCRF</a:t>
            </a:r>
            <a:r>
              <a:rPr lang="nl-NL" dirty="0"/>
              <a:t> of SHARP </a:t>
            </a:r>
            <a:r>
              <a:rPr lang="nl-NL"/>
              <a:t>Central 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(</a:t>
            </a:r>
            <a:r>
              <a:rPr lang="nl-NL" dirty="0" err="1"/>
              <a:t>paid</a:t>
            </a:r>
            <a:r>
              <a:rPr lang="nl-NL" dirty="0"/>
              <a:t>) student</a:t>
            </a:r>
          </a:p>
          <a:p>
            <a:pPr lvl="1"/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(</a:t>
            </a:r>
            <a:r>
              <a:rPr lang="nl-NL" dirty="0" err="1"/>
              <a:t>by</a:t>
            </a:r>
            <a:r>
              <a:rPr lang="nl-NL" dirty="0"/>
              <a:t> contract) or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expensive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harmonize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database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Federated Analysis Platform (FAP)</a:t>
            </a:r>
          </a:p>
        </p:txBody>
      </p:sp>
    </p:spTree>
    <p:extLst>
      <p:ext uri="{BB962C8B-B14F-4D97-AF65-F5344CB8AC3E}">
        <p14:creationId xmlns:p14="http://schemas.microsoft.com/office/powerpoint/2010/main" val="206484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BC602-4936-49D5-B073-74F0918D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Výzkumné projekty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10D08-5451-4324-A272-AAA48930E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1"/>
            <a:r>
              <a:rPr lang="cs-CZ" sz="3200" dirty="0" err="1">
                <a:ea typeface="+mn-lt"/>
                <a:cs typeface="+mn-lt"/>
              </a:rPr>
              <a:t>Farmakoekonomika</a:t>
            </a:r>
            <a:r>
              <a:rPr lang="cs-CZ" sz="3200" dirty="0">
                <a:ea typeface="+mn-lt"/>
                <a:cs typeface="+mn-lt"/>
              </a:rPr>
              <a:t> – FEKOTA</a:t>
            </a:r>
            <a:endParaRPr lang="en-US" sz="3200">
              <a:ea typeface="+mn-lt"/>
              <a:cs typeface="+mn-lt"/>
            </a:endParaRPr>
          </a:p>
          <a:p>
            <a:pPr lvl="2"/>
            <a:r>
              <a:rPr lang="cs-CZ" sz="2800" dirty="0">
                <a:ea typeface="+mn-lt"/>
                <a:cs typeface="+mn-lt"/>
              </a:rPr>
              <a:t>FNHK</a:t>
            </a:r>
          </a:p>
          <a:p>
            <a:pPr lvl="2"/>
            <a:r>
              <a:rPr lang="cs-CZ" sz="2800" dirty="0">
                <a:ea typeface="+mn-lt"/>
                <a:cs typeface="+mn-lt"/>
              </a:rPr>
              <a:t>FN Plzeň</a:t>
            </a:r>
          </a:p>
          <a:p>
            <a:pPr lvl="2"/>
            <a:r>
              <a:rPr lang="cs-CZ" sz="2800" dirty="0">
                <a:ea typeface="+mn-lt"/>
                <a:cs typeface="+mn-lt"/>
              </a:rPr>
              <a:t>FTN Praha</a:t>
            </a:r>
          </a:p>
          <a:p>
            <a:pPr lvl="2"/>
            <a:r>
              <a:rPr lang="cs-CZ" sz="2800" dirty="0">
                <a:ea typeface="+mn-lt"/>
                <a:cs typeface="+mn-lt"/>
              </a:rPr>
              <a:t>Další......?</a:t>
            </a:r>
          </a:p>
          <a:p>
            <a:pPr lvl="1"/>
            <a:r>
              <a:rPr lang="cs-CZ" sz="3200" dirty="0">
                <a:ea typeface="+mn-lt"/>
                <a:cs typeface="+mn-lt"/>
              </a:rPr>
              <a:t>COVID a TRA</a:t>
            </a:r>
            <a:endParaRPr lang="en-US" sz="3200" dirty="0">
              <a:ea typeface="+mn-lt"/>
              <a:cs typeface="+mn-lt"/>
            </a:endParaRPr>
          </a:p>
          <a:p>
            <a:pPr lvl="2"/>
            <a:r>
              <a:rPr lang="en-US" sz="2800" dirty="0">
                <a:ea typeface="+mn-lt"/>
                <a:cs typeface="+mn-lt"/>
              </a:rPr>
              <a:t>FNHK</a:t>
            </a:r>
          </a:p>
          <a:p>
            <a:pPr lvl="2"/>
            <a:r>
              <a:rPr lang="en-US" sz="2800" dirty="0">
                <a:ea typeface="+mn-lt"/>
                <a:cs typeface="+mn-lt"/>
              </a:rPr>
              <a:t>FN </a:t>
            </a:r>
            <a:r>
              <a:rPr lang="en-US" sz="2800" dirty="0" err="1">
                <a:ea typeface="+mn-lt"/>
                <a:cs typeface="+mn-lt"/>
              </a:rPr>
              <a:t>Plzeň</a:t>
            </a:r>
          </a:p>
          <a:p>
            <a:pPr lvl="1"/>
            <a:r>
              <a:rPr lang="cs-CZ" sz="3200" dirty="0">
                <a:ea typeface="+mn-lt"/>
                <a:cs typeface="+mn-lt"/>
              </a:rPr>
              <a:t>CESAR</a:t>
            </a:r>
            <a:endParaRPr lang="en-US" sz="3200">
              <a:ea typeface="+mn-lt"/>
              <a:cs typeface="+mn-lt"/>
            </a:endParaRPr>
          </a:p>
          <a:p>
            <a:pPr lvl="2"/>
            <a:r>
              <a:rPr lang="cs-CZ" sz="2800" dirty="0">
                <a:ea typeface="+mn-lt"/>
                <a:cs typeface="+mn-lt"/>
              </a:rPr>
              <a:t>Všichni </a:t>
            </a:r>
          </a:p>
          <a:p>
            <a:pPr lvl="1"/>
            <a:r>
              <a:rPr lang="cs-CZ" sz="3200" dirty="0">
                <a:ea typeface="+mn-lt"/>
                <a:cs typeface="+mn-lt"/>
              </a:rPr>
              <a:t>SAQ validizace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cs-CZ" sz="2800" dirty="0">
                <a:cs typeface="Calibri"/>
              </a:rPr>
              <a:t>Má někdo zkušenosti ? </a:t>
            </a:r>
          </a:p>
          <a:p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71F23F-6A22-4B2A-87F6-BEBB90CA8818}"/>
              </a:ext>
            </a:extLst>
          </p:cNvPr>
          <p:cNvSpPr txBox="1"/>
          <p:nvPr/>
        </p:nvSpPr>
        <p:spPr>
          <a:xfrm>
            <a:off x="6970295" y="1716504"/>
            <a:ext cx="4374147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800" dirty="0">
                <a:cs typeface="Calibri"/>
              </a:rPr>
              <a:t>Úmrtí na COVID</a:t>
            </a:r>
            <a:endParaRPr lang="cs-CZ" dirty="0"/>
          </a:p>
          <a:p>
            <a:pPr marL="742950" lvl="1" indent="-285750">
              <a:buFont typeface="Arial"/>
              <a:buChar char="•"/>
            </a:pPr>
            <a:r>
              <a:rPr lang="cs-CZ" sz="2800" dirty="0">
                <a:cs typeface="Calibri" panose="020F0502020204030204"/>
              </a:rPr>
              <a:t> popis případů</a:t>
            </a:r>
          </a:p>
          <a:p>
            <a:pPr marL="285750" indent="-285750">
              <a:buFont typeface="Arial"/>
              <a:buChar char="•"/>
            </a:pPr>
            <a:r>
              <a:rPr lang="cs-CZ" sz="2800" dirty="0">
                <a:cs typeface="Calibri" panose="020F0502020204030204"/>
              </a:rPr>
              <a:t>Switch </a:t>
            </a:r>
            <a:r>
              <a:rPr lang="cs-CZ" sz="2800" dirty="0" err="1">
                <a:cs typeface="Calibri" panose="020F0502020204030204"/>
              </a:rPr>
              <a:t>biologik</a:t>
            </a:r>
            <a:endParaRPr lang="cs-CZ" sz="2800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cs-CZ" sz="2800" dirty="0">
                <a:cs typeface="Calibri" panose="020F0502020204030204"/>
              </a:rPr>
              <a:t>vlastní dotazník na sledování příčin změn a hodnocení efektu</a:t>
            </a:r>
          </a:p>
          <a:p>
            <a:pPr marL="285750" indent="-285750">
              <a:buFont typeface="Arial"/>
              <a:buChar char="•"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9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FE610-E670-4EC3-8C43-89AC997F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Pacientská organizace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FF131-2A30-4DD0-BB41-25D83820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cs typeface="Calibri"/>
              </a:rPr>
              <a:t>Promotovat</a:t>
            </a:r>
            <a:r>
              <a:rPr lang="cs-CZ" dirty="0">
                <a:cs typeface="Calibri"/>
              </a:rPr>
              <a:t> ČOPN v centrech</a:t>
            </a:r>
          </a:p>
          <a:p>
            <a:r>
              <a:rPr lang="cs-CZ" dirty="0">
                <a:cs typeface="Calibri"/>
              </a:rPr>
              <a:t>Aktivní dotaz na členství - ptát se na návštěvách</a:t>
            </a:r>
          </a:p>
          <a:p>
            <a:r>
              <a:rPr lang="cs-CZ" b="1" dirty="0">
                <a:cs typeface="Calibri"/>
              </a:rPr>
              <a:t>Cíl: Nejméně 2 pacienti za centrum </a:t>
            </a:r>
          </a:p>
          <a:p>
            <a:r>
              <a:rPr lang="cs-CZ" b="1" dirty="0">
                <a:cs typeface="Calibri"/>
              </a:rPr>
              <a:t>Sociální sítě - Facebook, Instagram, Twitter</a:t>
            </a:r>
          </a:p>
          <a:p>
            <a:r>
              <a:rPr lang="cs-CZ" dirty="0" err="1">
                <a:cs typeface="Calibri"/>
              </a:rPr>
              <a:t>English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speaker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29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0C280-F5FC-4C11-8104-D4E8CC70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Další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FD70B0-00A7-4137-BA4E-BBEC0AD49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cs typeface="Calibri"/>
              </a:rPr>
              <a:t>Biologika</a:t>
            </a:r>
            <a:r>
              <a:rPr lang="cs-CZ" dirty="0">
                <a:cs typeface="Calibri"/>
              </a:rPr>
              <a:t> v ČR</a:t>
            </a:r>
          </a:p>
          <a:p>
            <a:r>
              <a:rPr lang="cs-CZ">
                <a:cs typeface="Calibri"/>
              </a:rPr>
              <a:t>Pomoc centrům - Jihlava ! Pardubice ! VFN </a:t>
            </a:r>
          </a:p>
          <a:p>
            <a:r>
              <a:rPr lang="cs-CZ">
                <a:cs typeface="Calibri"/>
              </a:rPr>
              <a:t>Data zveřejníme ? Poskytnutí firmám ?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15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918BBC8-CBD4-4B26-AA56-E092B0B75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41331"/>
              </p:ext>
            </p:extLst>
          </p:nvPr>
        </p:nvGraphicFramePr>
        <p:xfrm>
          <a:off x="373811" y="345056"/>
          <a:ext cx="11445870" cy="624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645">
                  <a:extLst>
                    <a:ext uri="{9D8B030D-6E8A-4147-A177-3AD203B41FA5}">
                      <a16:colId xmlns:a16="http://schemas.microsoft.com/office/drawing/2014/main" val="701325034"/>
                    </a:ext>
                  </a:extLst>
                </a:gridCol>
                <a:gridCol w="1907645">
                  <a:extLst>
                    <a:ext uri="{9D8B030D-6E8A-4147-A177-3AD203B41FA5}">
                      <a16:colId xmlns:a16="http://schemas.microsoft.com/office/drawing/2014/main" val="2639843084"/>
                    </a:ext>
                  </a:extLst>
                </a:gridCol>
                <a:gridCol w="1907645">
                  <a:extLst>
                    <a:ext uri="{9D8B030D-6E8A-4147-A177-3AD203B41FA5}">
                      <a16:colId xmlns:a16="http://schemas.microsoft.com/office/drawing/2014/main" val="3572775224"/>
                    </a:ext>
                  </a:extLst>
                </a:gridCol>
                <a:gridCol w="1907645">
                  <a:extLst>
                    <a:ext uri="{9D8B030D-6E8A-4147-A177-3AD203B41FA5}">
                      <a16:colId xmlns:a16="http://schemas.microsoft.com/office/drawing/2014/main" val="2566091431"/>
                    </a:ext>
                  </a:extLst>
                </a:gridCol>
                <a:gridCol w="1907645">
                  <a:extLst>
                    <a:ext uri="{9D8B030D-6E8A-4147-A177-3AD203B41FA5}">
                      <a16:colId xmlns:a16="http://schemas.microsoft.com/office/drawing/2014/main" val="2825216487"/>
                    </a:ext>
                  </a:extLst>
                </a:gridCol>
                <a:gridCol w="1907645">
                  <a:extLst>
                    <a:ext uri="{9D8B030D-6E8A-4147-A177-3AD203B41FA5}">
                      <a16:colId xmlns:a16="http://schemas.microsoft.com/office/drawing/2014/main" val="3364832488"/>
                    </a:ext>
                  </a:extLst>
                </a:gridCol>
              </a:tblGrid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CENTRUM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OMALIZUMAB</a:t>
                      </a:r>
                      <a:endParaRPr lang="cs-CZ" sz="1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MEPOLIZUMAB</a:t>
                      </a:r>
                      <a:endParaRPr lang="cs-CZ" sz="1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RESLIZUMAB</a:t>
                      </a:r>
                      <a:endParaRPr lang="cs-CZ" sz="1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BENRALIZUMAB</a:t>
                      </a:r>
                      <a:endParaRPr lang="cs-CZ" sz="1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DUPILUMAB</a:t>
                      </a:r>
                      <a:endParaRPr lang="cs-CZ" sz="1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1969034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PHA BUL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85641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PHA FTN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35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881664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NJIC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8397464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ZLI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192733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ČBU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2490575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FN HK PK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2024832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FN HK UK2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4577129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FN HK UK1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964807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PHA MO ALG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3110151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PHA MO PLC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475422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FN OSTR ALG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17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603509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FN OSTR PNE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6242639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BNO ALG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6360850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BNO PNE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143817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PLZ ALG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691016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PLZ PNE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49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25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548643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OLO ALG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19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6719638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OLO PNE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17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706704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UNL ALG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9292797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800" dirty="0">
                          <a:effectLst/>
                        </a:rPr>
                        <a:t>UNL PNE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15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504474"/>
                  </a:ext>
                </a:extLst>
              </a:tr>
              <a:tr h="280181">
                <a:tc>
                  <a:txBody>
                    <a:bodyPr/>
                    <a:lstStyle/>
                    <a:p>
                      <a:pPr fontAlgn="b"/>
                      <a:r>
                        <a:rPr lang="cs-CZ" sz="1100" dirty="0">
                          <a:effectLst/>
                          <a:latin typeface="Calibri"/>
                        </a:rPr>
                        <a:t>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>
                          <a:effectLst/>
                        </a:rPr>
                        <a:t>318</a:t>
                      </a:r>
                      <a:endParaRPr lang="cs-CZ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>
                          <a:effectLst/>
                        </a:rPr>
                        <a:t>281</a:t>
                      </a:r>
                      <a:endParaRPr lang="cs-CZ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>
                          <a:effectLst/>
                        </a:rPr>
                        <a:t>10</a:t>
                      </a:r>
                      <a:endParaRPr lang="cs-CZ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>
                          <a:effectLst/>
                        </a:rPr>
                        <a:t>129</a:t>
                      </a:r>
                      <a:endParaRPr lang="cs-CZ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>
                          <a:effectLst/>
                        </a:rPr>
                        <a:t>15</a:t>
                      </a:r>
                      <a:endParaRPr lang="cs-CZ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37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91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D0211-949C-4432-99A8-2CE18885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88110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rgbClr val="4472C4"/>
                </a:solidFill>
                <a:latin typeface="Broadway"/>
                <a:cs typeface="Calibri Light"/>
              </a:rPr>
              <a:t>Témata</a:t>
            </a:r>
            <a:endParaRPr lang="cs-CZ" dirty="0">
              <a:solidFill>
                <a:srgbClr val="4472C4"/>
              </a:solidFill>
              <a:latin typeface="Broadway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021C7-3479-4179-BC3C-FA835D94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84400"/>
            <a:ext cx="7228172" cy="4734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cs typeface="Calibri"/>
              </a:rPr>
              <a:t>Finance NCTA</a:t>
            </a:r>
          </a:p>
          <a:p>
            <a:pPr lvl="1"/>
            <a:r>
              <a:rPr lang="cs-CZ" sz="1800" dirty="0">
                <a:cs typeface="Calibri"/>
              </a:rPr>
              <a:t>Kongres</a:t>
            </a:r>
          </a:p>
          <a:p>
            <a:pPr lvl="1"/>
            <a:r>
              <a:rPr lang="cs-CZ" sz="1800" dirty="0">
                <a:cs typeface="Calibri"/>
              </a:rPr>
              <a:t>Registr</a:t>
            </a:r>
          </a:p>
          <a:p>
            <a:pPr lvl="1"/>
            <a:r>
              <a:rPr lang="cs-CZ" sz="1800" dirty="0">
                <a:ea typeface="+mn-lt"/>
                <a:cs typeface="+mn-lt"/>
              </a:rPr>
              <a:t>Změna grafické podoby</a:t>
            </a:r>
          </a:p>
          <a:p>
            <a:r>
              <a:rPr lang="cs-CZ" sz="2400" dirty="0">
                <a:ea typeface="+mn-lt"/>
                <a:cs typeface="+mn-lt"/>
              </a:rPr>
              <a:t>Webové stránky</a:t>
            </a:r>
            <a:endParaRPr lang="en-US" sz="2400" dirty="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Registr CESAR jak dál - GAN x CASTOR</a:t>
            </a:r>
            <a:endParaRPr lang="en-US" sz="2400" dirty="0">
              <a:ea typeface="+mn-lt"/>
              <a:cs typeface="+mn-lt"/>
            </a:endParaRPr>
          </a:p>
          <a:p>
            <a:r>
              <a:rPr lang="cs-CZ" sz="2400" dirty="0">
                <a:cs typeface="Calibri"/>
              </a:rPr>
              <a:t>Výzkumné projekty</a:t>
            </a:r>
          </a:p>
          <a:p>
            <a:pPr lvl="1"/>
            <a:r>
              <a:rPr lang="cs-CZ" sz="1800" dirty="0" err="1">
                <a:cs typeface="Calibri"/>
              </a:rPr>
              <a:t>Farmakoekonomika</a:t>
            </a:r>
            <a:r>
              <a:rPr lang="cs-CZ" sz="1800" dirty="0">
                <a:cs typeface="Calibri"/>
              </a:rPr>
              <a:t> – FEKOTA</a:t>
            </a:r>
          </a:p>
          <a:p>
            <a:pPr lvl="1"/>
            <a:r>
              <a:rPr lang="cs-CZ" sz="1800" dirty="0">
                <a:cs typeface="Calibri"/>
              </a:rPr>
              <a:t>COVID a TRA </a:t>
            </a:r>
          </a:p>
          <a:p>
            <a:pPr lvl="1"/>
            <a:r>
              <a:rPr lang="cs-CZ" sz="1800" dirty="0">
                <a:cs typeface="Calibri"/>
              </a:rPr>
              <a:t>CESAR</a:t>
            </a:r>
          </a:p>
          <a:p>
            <a:pPr lvl="1"/>
            <a:r>
              <a:rPr lang="cs-CZ" sz="1800" dirty="0">
                <a:cs typeface="Calibri"/>
              </a:rPr>
              <a:t>SAQ validizace</a:t>
            </a:r>
          </a:p>
          <a:p>
            <a:r>
              <a:rPr lang="cs-CZ" sz="2400" dirty="0">
                <a:cs typeface="Calibri"/>
              </a:rPr>
              <a:t>Pacientská skupina</a:t>
            </a:r>
          </a:p>
          <a:p>
            <a:pPr lvl="1"/>
            <a:endParaRPr lang="cs-CZ" sz="1800" dirty="0">
              <a:cs typeface="Calibri"/>
            </a:endParaRPr>
          </a:p>
        </p:txBody>
      </p:sp>
      <p:pic>
        <p:nvPicPr>
          <p:cNvPr id="5" name="Picture 4" descr="Barevné potištěné stránky">
            <a:extLst>
              <a:ext uri="{FF2B5EF4-FFF2-40B4-BE49-F238E27FC236}">
                <a16:creationId xmlns:a16="http://schemas.microsoft.com/office/drawing/2014/main" id="{11B5FC89-24AA-4788-9C1C-79662260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50" r="-3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BC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6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A4D1C-57E6-944C-98E5-5FDBFC48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4472C4"/>
                </a:solidFill>
                <a:latin typeface="Broadway"/>
              </a:rPr>
              <a:t>Finance</a:t>
            </a:r>
            <a:endParaRPr lang="cs-CZ" b="1" dirty="0">
              <a:solidFill>
                <a:srgbClr val="4472C4"/>
              </a:solidFill>
              <a:latin typeface="Broadway"/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68E16-5A17-284C-BF8D-854BFD58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941"/>
            <a:ext cx="11050337" cy="51400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2019 	- centra rozhodla o spolupráci s CRO IBA spin </a:t>
            </a:r>
            <a:r>
              <a:rPr lang="cs-CZ" b="1" dirty="0" err="1"/>
              <a:t>off</a:t>
            </a:r>
            <a:r>
              <a:rPr lang="cs-CZ" b="1" dirty="0"/>
              <a:t> s.r.o.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/>
              <a:t>2020 	- registr získal podporu 200.000,- Kč od GSK, </a:t>
            </a:r>
            <a:r>
              <a:rPr lang="cs-CZ" b="1" dirty="0" err="1"/>
              <a:t>AstraZeneca</a:t>
            </a:r>
            <a:r>
              <a:rPr lang="cs-CZ" b="1" dirty="0"/>
              <a:t>, </a:t>
            </a:r>
            <a:r>
              <a:rPr lang="cs-CZ" b="1" dirty="0" err="1"/>
              <a:t>Sanofi</a:t>
            </a:r>
            <a:r>
              <a:rPr lang="cs-CZ" b="1" dirty="0"/>
              <a:t> 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/>
              <a:t>2021 	- registr získal podporu 200.000,- Kč od GSK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/>
              <a:t>2021 - podařilo se vyjednat slevu za licenci GAN</a:t>
            </a:r>
            <a:endParaRPr lang="cs-CZ" b="1" dirty="0">
              <a:cs typeface="Calibri" panose="020F0502020204030204"/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Příjmy 2019-2021 - 900.000,-, výdaje dosud cca 300 tis 2019, 200 tis 2000, v plánu 396 tis 2021 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/>
              <a:t>Zůstatek po výdajích 2021 cca +/- 0 Kč, ale jednáme se sponzory (AZ, TEVA, NOVARTIS)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Roční výdaje 396.300,- Kč/rok - roční náklady – licence GAN 160.000,- Kč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/>
              <a:t>                                                      - fixní náklady IBA 168.000</a:t>
            </a:r>
            <a:endParaRPr lang="cs-CZ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b="1" dirty="0"/>
              <a:t>                                                      - výplaty lékařům 50.000,- tj. celkem 396.300,- Kč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/>
              <a:t>                                                        (Nový Jičín, FTN Praha, FNHK, FN Motol, FN Plzeň)</a:t>
            </a:r>
            <a:endParaRPr lang="cs-CZ" b="1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  <a:p>
            <a:pPr marL="0" indent="0">
              <a:buNone/>
            </a:pPr>
            <a:r>
              <a:rPr lang="cs-CZ" b="1" dirty="0">
                <a:cs typeface="Calibri"/>
              </a:rPr>
              <a:t>Finance – Kongres – agentura Hanzo - zůstatek cca 18 tisíc - plán WEB </a:t>
            </a:r>
            <a:r>
              <a:rPr lang="cs-CZ" b="1" dirty="0" err="1">
                <a:cs typeface="Calibri" panose="020F0502020204030204"/>
              </a:rPr>
              <a:t>Visuo</a:t>
            </a:r>
            <a:endParaRPr lang="cs-CZ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232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EEDF4-FB18-497A-9AE2-C6BCACD9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Broadway"/>
                <a:cs typeface="Calibri Light"/>
              </a:rPr>
              <a:t>Webová stránka</a:t>
            </a:r>
            <a:endParaRPr lang="cs-CZ" dirty="0">
              <a:solidFill>
                <a:schemeClr val="accent1"/>
              </a:solidFill>
              <a:latin typeface="Broadway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03E59F-594A-4E94-B7CE-848D7B06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Přeregistrace z IBA MUNI</a:t>
            </a:r>
          </a:p>
          <a:p>
            <a:r>
              <a:rPr lang="cs-CZ" dirty="0">
                <a:cs typeface="Calibri"/>
              </a:rPr>
              <a:t>Agentura VISUO</a:t>
            </a:r>
          </a:p>
          <a:p>
            <a:r>
              <a:rPr lang="cs-CZ" dirty="0">
                <a:cs typeface="Calibri"/>
              </a:rPr>
              <a:t>Cca 30 tisíc - web, nový grafický návrh, logo, hosting, aktualizace webu</a:t>
            </a:r>
          </a:p>
          <a:p>
            <a:r>
              <a:rPr lang="cs-CZ" dirty="0" err="1">
                <a:cs typeface="Calibri"/>
              </a:rPr>
              <a:t>Info</a:t>
            </a:r>
            <a:r>
              <a:rPr lang="cs-CZ" dirty="0">
                <a:cs typeface="Calibri"/>
              </a:rPr>
              <a:t> materiály pro pacienty </a:t>
            </a:r>
          </a:p>
        </p:txBody>
      </p:sp>
    </p:spTree>
    <p:extLst>
      <p:ext uri="{BB962C8B-B14F-4D97-AF65-F5344CB8AC3E}">
        <p14:creationId xmlns:p14="http://schemas.microsoft.com/office/powerpoint/2010/main" val="27466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23CF7-0BA2-C346-B46E-2F861B27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4472C4"/>
                </a:solidFill>
                <a:latin typeface="Broadway"/>
              </a:rPr>
              <a:t>Další osud registru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7127E-D84F-5C4F-A2B1-5B42C3153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Spolupráce s GAN – Německo + Švýcarsko</a:t>
            </a:r>
          </a:p>
          <a:p>
            <a:pPr lvl="1"/>
            <a:r>
              <a:rPr lang="cs-CZ" dirty="0"/>
              <a:t>vědecký registr, </a:t>
            </a:r>
            <a:r>
              <a:rPr lang="cs-CZ" dirty="0" err="1"/>
              <a:t>follow</a:t>
            </a:r>
            <a:r>
              <a:rPr lang="cs-CZ" dirty="0"/>
              <a:t> up á 1 rok, prestižní spolupráce, podepsány rámcové dohody via CRO s 9 z 15 center </a:t>
            </a:r>
          </a:p>
          <a:p>
            <a:pPr lvl="1"/>
            <a:r>
              <a:rPr lang="cs-CZ" dirty="0"/>
              <a:t>nevýhoda – financování – roční náklady 400 tisíc Kč</a:t>
            </a:r>
          </a:p>
          <a:p>
            <a:r>
              <a:rPr lang="cs-CZ" dirty="0"/>
              <a:t>Další možnosti</a:t>
            </a:r>
          </a:p>
          <a:p>
            <a:pPr marL="0" indent="0">
              <a:buNone/>
            </a:pPr>
            <a:r>
              <a:rPr lang="cs-CZ" dirty="0"/>
              <a:t>A: Registr GAN beze změn - nadále </a:t>
            </a: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 dirty="0"/>
              <a:t>B: </a:t>
            </a:r>
            <a:r>
              <a:rPr lang="cs-CZ" dirty="0">
                <a:ea typeface="+mn-lt"/>
                <a:cs typeface="+mn-lt"/>
              </a:rPr>
              <a:t>Ukončení registru 2021 – výplaty odměn lékařům a přechod</a:t>
            </a:r>
            <a:r>
              <a:rPr lang="cs-CZ" dirty="0"/>
              <a:t> center ČR na SHARP </a:t>
            </a:r>
            <a:r>
              <a:rPr lang="cs-CZ" dirty="0" err="1"/>
              <a:t>Central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CRO prostředník (IBA) ano / ne ? odměny lékařům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14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3A19DCC-46E0-D642-8D55-93532D0C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895475"/>
            <a:ext cx="8724900" cy="45974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34C73EF-3440-C141-8CB2-140D0EF8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SHARP </a:t>
            </a:r>
            <a:r>
              <a:rPr lang="cs-CZ" dirty="0" err="1"/>
              <a:t>Central</a:t>
            </a:r>
            <a:br>
              <a:rPr lang="cs-CZ" dirty="0"/>
            </a:br>
            <a:r>
              <a:rPr lang="cs-CZ" sz="2800" dirty="0"/>
              <a:t>FAP </a:t>
            </a:r>
            <a:r>
              <a:rPr lang="cs-CZ" sz="2800" dirty="0" err="1"/>
              <a:t>project</a:t>
            </a:r>
            <a:r>
              <a:rPr lang="cs-CZ" sz="2800" dirty="0"/>
              <a:t> (</a:t>
            </a:r>
            <a:r>
              <a:rPr lang="cs-CZ" sz="2800" dirty="0" err="1"/>
              <a:t>Federated</a:t>
            </a:r>
            <a:r>
              <a:rPr lang="cs-CZ" sz="2800" dirty="0"/>
              <a:t> </a:t>
            </a:r>
            <a:r>
              <a:rPr lang="cs-CZ" sz="2800" dirty="0" err="1"/>
              <a:t>Analysis</a:t>
            </a:r>
            <a:r>
              <a:rPr lang="cs-CZ" sz="2800" dirty="0"/>
              <a:t> Project)</a:t>
            </a:r>
            <a:endParaRPr lang="cs-CZ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C7E025ED-75DD-4807-A513-E8B729A17E8B}"/>
              </a:ext>
            </a:extLst>
          </p:cNvPr>
          <p:cNvSpPr/>
          <p:nvPr/>
        </p:nvSpPr>
        <p:spPr>
          <a:xfrm>
            <a:off x="7547295" y="1465092"/>
            <a:ext cx="481263" cy="975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CACEDA1-EC89-4098-8510-A0574EBECD05}"/>
              </a:ext>
            </a:extLst>
          </p:cNvPr>
          <p:cNvSpPr/>
          <p:nvPr/>
        </p:nvSpPr>
        <p:spPr>
          <a:xfrm>
            <a:off x="759072" y="3231802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nahoru 6">
            <a:extLst>
              <a:ext uri="{FF2B5EF4-FFF2-40B4-BE49-F238E27FC236}">
                <a16:creationId xmlns:a16="http://schemas.microsoft.com/office/drawing/2014/main" id="{9D96A57F-E603-4472-9D4C-FE7551155F28}"/>
              </a:ext>
            </a:extLst>
          </p:cNvPr>
          <p:cNvSpPr/>
          <p:nvPr/>
        </p:nvSpPr>
        <p:spPr>
          <a:xfrm rot="-3540000">
            <a:off x="5787676" y="4518105"/>
            <a:ext cx="481263" cy="9758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9759-8148-45EA-AD27-1AE259E81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SHARP CENTRAL </a:t>
            </a:r>
            <a:r>
              <a:rPr lang="en-US" dirty="0" err="1">
                <a:cs typeface="Calibri Light"/>
              </a:rPr>
              <a:t>nebo</a:t>
            </a:r>
            <a:r>
              <a:rPr lang="en-US" dirty="0">
                <a:cs typeface="Calibri Light"/>
              </a:rPr>
              <a:t> GAN ?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3677D6-F492-473D-AFCE-0903D9C0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65" y="4106937"/>
            <a:ext cx="26765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87E0B01-2D96-354E-A7D6-019B7756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69" y="2255555"/>
            <a:ext cx="5684905" cy="3203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CB30FEF-F67F-6744-A0AF-3A59CC7881AC}"/>
              </a:ext>
            </a:extLst>
          </p:cNvPr>
          <p:cNvSpPr txBox="1">
            <a:spLocks/>
          </p:cNvSpPr>
          <p:nvPr/>
        </p:nvSpPr>
        <p:spPr>
          <a:xfrm>
            <a:off x="482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SHARP Central</a:t>
            </a:r>
            <a:br>
              <a:rPr lang="cs-CZ"/>
            </a:br>
            <a:r>
              <a:rPr lang="cs-CZ" sz="2800"/>
              <a:t>FAP project (Federated Analysis Project)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FD86CE-1AF7-4AD5-A175-AD9993BF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2" y="1495864"/>
            <a:ext cx="5503126" cy="51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9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231295-C488-5245-85C9-7233ECA4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483600" cy="6248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BBEA23C-00A2-1E4F-9C3C-B07895B6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9" r="8730" b="3283"/>
          <a:stretch/>
        </p:blipFill>
        <p:spPr>
          <a:xfrm>
            <a:off x="9783234" y="1083733"/>
            <a:ext cx="14604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4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Širokoúhlá obrazovka</PresentationFormat>
  <Paragraphs>226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Broadway</vt:lpstr>
      <vt:lpstr>Calibri</vt:lpstr>
      <vt:lpstr>Calibri Light</vt:lpstr>
      <vt:lpstr>Motiv systému Office</vt:lpstr>
      <vt:lpstr>Motiv Office</vt:lpstr>
      <vt:lpstr>Kantoorthema</vt:lpstr>
      <vt:lpstr>Jednání týmu NCTA</vt:lpstr>
      <vt:lpstr>Témata</vt:lpstr>
      <vt:lpstr>Finance</vt:lpstr>
      <vt:lpstr>Webová stránka</vt:lpstr>
      <vt:lpstr>Další osud registru ?</vt:lpstr>
      <vt:lpstr>SHARP Central FAP project (Federated Analysis Project)</vt:lpstr>
      <vt:lpstr>SHARP CENTRAL nebo GAN ?</vt:lpstr>
      <vt:lpstr>Prezentace aplikace PowerPoint</vt:lpstr>
      <vt:lpstr>Prezentace aplikace PowerPoint</vt:lpstr>
      <vt:lpstr>Prezentace aplikace PowerPoint</vt:lpstr>
      <vt:lpstr>What is SHARP central?</vt:lpstr>
      <vt:lpstr>What are the advantages of SHARP central?</vt:lpstr>
      <vt:lpstr>Conclusions</vt:lpstr>
      <vt:lpstr>Výzkumné projekty</vt:lpstr>
      <vt:lpstr>Pacientská organizace</vt:lpstr>
      <vt:lpstr>Další témata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</dc:title>
  <dc:creator>Radovan Sedlák</dc:creator>
  <cp:lastModifiedBy>rada.sedlak@gmail.com</cp:lastModifiedBy>
  <cp:revision>179</cp:revision>
  <dcterms:created xsi:type="dcterms:W3CDTF">2021-06-03T19:07:12Z</dcterms:created>
  <dcterms:modified xsi:type="dcterms:W3CDTF">2024-06-12T09:36:07Z</dcterms:modified>
</cp:coreProperties>
</file>