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2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84" r:id="rId4"/>
    <p:sldId id="262" r:id="rId5"/>
    <p:sldId id="286" r:id="rId6"/>
    <p:sldId id="288" r:id="rId7"/>
    <p:sldId id="285" r:id="rId8"/>
    <p:sldId id="374" r:id="rId9"/>
    <p:sldId id="279" r:id="rId10"/>
    <p:sldId id="271" r:id="rId11"/>
    <p:sldId id="272" r:id="rId12"/>
    <p:sldId id="368" r:id="rId13"/>
    <p:sldId id="361" r:id="rId14"/>
    <p:sldId id="362" r:id="rId15"/>
    <p:sldId id="370" r:id="rId16"/>
    <p:sldId id="346" r:id="rId17"/>
    <p:sldId id="342" r:id="rId18"/>
    <p:sldId id="371" r:id="rId19"/>
    <p:sldId id="373" r:id="rId20"/>
    <p:sldId id="363" r:id="rId21"/>
    <p:sldId id="369" r:id="rId22"/>
    <p:sldId id="366" r:id="rId23"/>
    <p:sldId id="367" r:id="rId24"/>
    <p:sldId id="364" r:id="rId25"/>
    <p:sldId id="356" r:id="rId26"/>
    <p:sldId id="259" r:id="rId27"/>
    <p:sldId id="260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9900"/>
    <a:srgbClr val="FFFF00"/>
    <a:srgbClr val="9900CC"/>
    <a:srgbClr val="FF66FF"/>
    <a:srgbClr val="0033CC"/>
    <a:srgbClr val="BBC3D0"/>
    <a:srgbClr val="AFB4BC"/>
    <a:srgbClr val="E0E0E0"/>
    <a:srgbClr val="E09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Graf%203%20v%20aplikaci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Se&#353;it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ta&#357;ka\Downloads\N&#225;rodn&#237;%20centrum%20pro%20t&#283;&#382;k&#233;%20astma%20v%20roce%202021-2022(1-2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44D-4D4F-8EF9-7F897202A0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44D-4D4F-8EF9-7F897202A0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48-4592-ABC7-6DA22884E15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plic</c:v>
                </c:pt>
                <c:pt idx="1">
                  <c:v>za centrum (AKI + plic: ÚnL)</c:v>
                </c:pt>
                <c:pt idx="2">
                  <c:v>AKI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13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D-4D4F-8EF9-7F897202A0C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'[Graf 3 v aplikaci Microsoft PowerPoint]List1'!$B$1</c:f>
              <c:strCache>
                <c:ptCount val="1"/>
                <c:pt idx="0">
                  <c:v>počet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FAD-4E14-BAAF-4EE166FB1F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AD-4E14-BAAF-4EE166FB1F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FAD-4E14-BAAF-4EE166FB1F4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 3 v aplikaci Microsoft PowerPoint]List1'!$A$2:$A$4</c:f>
              <c:strCache>
                <c:ptCount val="3"/>
                <c:pt idx="0">
                  <c:v>AKI</c:v>
                </c:pt>
                <c:pt idx="1">
                  <c:v>Plic</c:v>
                </c:pt>
                <c:pt idx="2">
                  <c:v>AKI+plic</c:v>
                </c:pt>
              </c:strCache>
            </c:strRef>
          </c:cat>
          <c:val>
            <c:numRef>
              <c:f>'[Graf 3 v aplikaci Microsoft PowerPoint]List1'!$B$2:$B$4</c:f>
              <c:numCache>
                <c:formatCode>General</c:formatCode>
                <c:ptCount val="3"/>
                <c:pt idx="0">
                  <c:v>368</c:v>
                </c:pt>
                <c:pt idx="1">
                  <c:v>1480</c:v>
                </c:pt>
                <c:pt idx="2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AD-4E14-BAAF-4EE166FB1F4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AKI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omalizumab</c:v>
                </c:pt>
                <c:pt idx="1">
                  <c:v>mepolizumab</c:v>
                </c:pt>
                <c:pt idx="2">
                  <c:v>benralizumab</c:v>
                </c:pt>
                <c:pt idx="3">
                  <c:v>reslizumab</c:v>
                </c:pt>
                <c:pt idx="4">
                  <c:v>dupilumab</c:v>
                </c:pt>
                <c:pt idx="5">
                  <c:v>tezepelu,ab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97</c:v>
                </c:pt>
                <c:pt idx="1">
                  <c:v>93</c:v>
                </c:pt>
                <c:pt idx="2">
                  <c:v>46</c:v>
                </c:pt>
                <c:pt idx="3">
                  <c:v>1</c:v>
                </c:pt>
                <c:pt idx="4">
                  <c:v>36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1-48F3-AADB-CBAA493132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Plic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omalizumab</c:v>
                </c:pt>
                <c:pt idx="1">
                  <c:v>mepolizumab</c:v>
                </c:pt>
                <c:pt idx="2">
                  <c:v>benralizumab</c:v>
                </c:pt>
                <c:pt idx="3">
                  <c:v>reslizumab</c:v>
                </c:pt>
                <c:pt idx="4">
                  <c:v>dupilumab</c:v>
                </c:pt>
                <c:pt idx="5">
                  <c:v>tezepelu,ab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202</c:v>
                </c:pt>
                <c:pt idx="1">
                  <c:v>281</c:v>
                </c:pt>
                <c:pt idx="2">
                  <c:v>197</c:v>
                </c:pt>
                <c:pt idx="3">
                  <c:v>9</c:v>
                </c:pt>
                <c:pt idx="4">
                  <c:v>66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1-48F3-AADB-CBAA493132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20655720"/>
        <c:axId val="420654080"/>
      </c:barChart>
      <c:catAx>
        <c:axId val="42065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0654080"/>
        <c:crosses val="autoZero"/>
        <c:auto val="1"/>
        <c:lblAlgn val="ctr"/>
        <c:lblOffset val="100"/>
        <c:noMultiLvlLbl val="0"/>
      </c:catAx>
      <c:valAx>
        <c:axId val="42065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065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týdny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List1!$A$2:$A$20</c:f>
              <c:strCache>
                <c:ptCount val="19"/>
                <c:pt idx="0">
                  <c:v>Plzeň - plic</c:v>
                </c:pt>
                <c:pt idx="1">
                  <c:v>Hradec Králové - plic</c:v>
                </c:pt>
                <c:pt idx="2">
                  <c:v>Plzeň - AKI</c:v>
                </c:pt>
                <c:pt idx="3">
                  <c:v>Hradec Králové - AKI</c:v>
                </c:pt>
                <c:pt idx="4">
                  <c:v>Zlín - plic</c:v>
                </c:pt>
                <c:pt idx="5">
                  <c:v>Ostrava - AKI</c:v>
                </c:pt>
                <c:pt idx="6">
                  <c:v>Ústí nad Labem - AKI</c:v>
                </c:pt>
                <c:pt idx="7">
                  <c:v>Brno - AKI</c:v>
                </c:pt>
                <c:pt idx="8">
                  <c:v>Praha - Motol - plic</c:v>
                </c:pt>
                <c:pt idx="9">
                  <c:v>Praha - Thomayerova - plic</c:v>
                </c:pt>
                <c:pt idx="10">
                  <c:v>Pardubice - plic</c:v>
                </c:pt>
                <c:pt idx="11">
                  <c:v>Olomouc - plic</c:v>
                </c:pt>
                <c:pt idx="12">
                  <c:v>Olomouc - AKI</c:v>
                </c:pt>
                <c:pt idx="13">
                  <c:v>Jihlava - plic</c:v>
                </c:pt>
                <c:pt idx="14">
                  <c:v>Brno - plic</c:v>
                </c:pt>
                <c:pt idx="15">
                  <c:v>Ostrava - plic</c:v>
                </c:pt>
                <c:pt idx="16">
                  <c:v>Praha - Bulovka - plic</c:v>
                </c:pt>
                <c:pt idx="17">
                  <c:v>České Budějovice - plic</c:v>
                </c:pt>
                <c:pt idx="18">
                  <c:v>Nový Jičín </c:v>
                </c:pt>
              </c:strCache>
            </c:strRef>
          </c:cat>
          <c:val>
            <c:numRef>
              <c:f>List1!$B$2:$B$20</c:f>
              <c:numCache>
                <c:formatCode>General</c:formatCode>
                <c:ptCount val="19"/>
                <c:pt idx="0">
                  <c:v>24</c:v>
                </c:pt>
                <c:pt idx="1">
                  <c:v>24</c:v>
                </c:pt>
                <c:pt idx="2">
                  <c:v>12</c:v>
                </c:pt>
                <c:pt idx="3">
                  <c:v>12</c:v>
                </c:pt>
                <c:pt idx="4">
                  <c:v>8</c:v>
                </c:pt>
                <c:pt idx="5">
                  <c:v>8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1-4E6F-B339-2296ACF93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8434431"/>
        <c:axId val="648423199"/>
      </c:barChart>
      <c:catAx>
        <c:axId val="648434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8423199"/>
        <c:crosses val="autoZero"/>
        <c:auto val="1"/>
        <c:lblAlgn val="ctr"/>
        <c:lblOffset val="100"/>
        <c:noMultiLvlLbl val="0"/>
      </c:catAx>
      <c:valAx>
        <c:axId val="648423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8434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45-47B9-87DF-BD2D6BE967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45-47B9-87DF-BD2D6BE967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45-47B9-87DF-BD2D6BE967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neodp.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45-47B9-87DF-BD2D6BE9672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96-4D6E-BF10-3BC4F001B9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96-4D6E-BF10-3BC4F001B9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96-4D6E-BF10-3BC4F001B9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neodp.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13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96-4D6E-BF10-3BC4F001B9B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9C-40A5-959A-D353C42F4D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9C-40A5-959A-D353C42F4D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9C-40A5-959A-D353C42F4D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neodp.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13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9C-40A5-959A-D353C42F4D0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19">
          <cx:pt idx="0">9446826</cx:pt>
          <cx:pt idx="1">9446826</cx:pt>
          <cx:pt idx="2">9446826</cx:pt>
          <cx:pt idx="3">7021969947630764033</cx:pt>
          <cx:pt idx="4">7021359548019507201</cx:pt>
          <cx:pt idx="5">7021359548019507201</cx:pt>
          <cx:pt idx="6">7018296547750182913</cx:pt>
          <cx:pt idx="7">7021836179481821185</cx:pt>
          <cx:pt idx="8">7021836179481821185</cx:pt>
          <cx:pt idx="9">7021840205627785217</cx:pt>
          <cx:pt idx="10">7021907068403580929</cx:pt>
          <cx:pt idx="11">7021953185128382465</cx:pt>
          <cx:pt idx="12">7021953185128382465</cx:pt>
          <cx:pt idx="13">7023448716396724225</cx:pt>
          <cx:pt idx="14">7023448716396724225</cx:pt>
          <cx:pt idx="15">7023492693925822465</cx:pt>
          <cx:pt idx="16">7023574826082107393</cx:pt>
          <cx:pt idx="17">7023574826082107393</cx:pt>
          <cx:pt idx="18">7023484318437605377</cx:pt>
        </cx:lvl>
      </cx:strDim>
      <cx:strDim type="cat">
        <cx:f>List1!$A$1:$A$19</cx:f>
        <cx:lvl ptCount="19">
          <cx:pt idx="0">Prague</cx:pt>
          <cx:pt idx="1">Prague</cx:pt>
          <cx:pt idx="2">Prague</cx:pt>
          <cx:pt idx="3">České Budějovice</cx:pt>
          <cx:pt idx="4">Pilsen</cx:pt>
          <cx:pt idx="5">Pilsen</cx:pt>
          <cx:pt idx="6">Ústí nad Labem</cx:pt>
          <cx:pt idx="7">Hradec Králové</cx:pt>
          <cx:pt idx="8">Hradec Králové</cx:pt>
          <cx:pt idx="9">Pardubice</cx:pt>
          <cx:pt idx="10">Jihlava</cx:pt>
          <cx:pt idx="11">Brno</cx:pt>
          <cx:pt idx="12">Brno</cx:pt>
          <cx:pt idx="13">Olomouc</cx:pt>
          <cx:pt idx="14">Olomouc</cx:pt>
          <cx:pt idx="15">Zlín</cx:pt>
          <cx:pt idx="16">Ostrava</cx:pt>
          <cx:pt idx="17">Ostrava</cx:pt>
          <cx:pt idx="18">Nový Jičín</cx:pt>
        </cx:lvl>
      </cx:strDim>
      <cx:numDim type="colorVal">
        <cx:f>List1!$B$1:$B$19</cx:f>
        <cx:lvl ptCount="19" formatCode="Všeobecný">
          <cx:pt idx="0">10</cx:pt>
          <cx:pt idx="1">10</cx:pt>
          <cx:pt idx="2">10</cx:pt>
          <cx:pt idx="3">10</cx:pt>
          <cx:pt idx="4">10</cx:pt>
          <cx:pt idx="5">10</cx:pt>
          <cx:pt idx="6">10</cx:pt>
          <cx:pt idx="7">10</cx:pt>
          <cx:pt idx="8">10</cx:pt>
          <cx:pt idx="9">10</cx:pt>
          <cx:pt idx="10">10</cx:pt>
          <cx:pt idx="11">10</cx:pt>
          <cx:pt idx="12">10</cx:pt>
          <cx:pt idx="13">10</cx:pt>
          <cx:pt idx="14">10</cx:pt>
          <cx:pt idx="15">10</cx:pt>
          <cx:pt idx="16">10</cx:pt>
          <cx:pt idx="17">10</cx:pt>
          <cx:pt idx="18">10</cx:pt>
        </cx:lvl>
      </cx:numDim>
    </cx:data>
  </cx:chartData>
  <cx:chart>
    <cx:title pos="t" align="ctr" overlay="0"/>
    <cx:plotArea>
      <cx:plotAreaRegion>
        <cx:series layoutId="regionMap" uniqueId="{D2820A22-D0A9-4109-A9A3-8C918C16EE66}">
          <cx:dataId val="0"/>
          <cx:layoutPr>
            <cx:geography cultureLanguage="cs-CZ" cultureRegion="CZ" attribution="Používá technologii Bing.">
              <cx:geoCache provider="{E9337A44-BEBE-4D9F-B70C-5C5E7DAFC167}">
                <cx:binary>lHrbcqQ6uuarrFjXw1ocJIE6uveFBOTJZ7uqXL4hbJdLIIEECAnBE8zFPNbMe83v7rW7d+8d0zMT
UZXhTEhSSPq//zvw5/fwp/f+43X+JQy9tn96D3/5tV2W8U+//27f24/h1f42dO+zsebn8tu7GX43
P3927x+//5hf106L39M4Qb+/t6/z8hF+/bc/w9XEhylfl9dKL92y3buPeXv4sK5f7L88+n84+MvH
Xy/ztI0ff/m1N++vPVz01z8+Pf34y695nCYZphgVcUJxnMN4fv3l9/94tT9Ovnkd4BJ3/f7xv/77
//UCH692+cuvSfYbQigjNEtIEidxjn79Zf3440hKc5THMU3zPENZ8esv2sxL+5dfEf0tL3JKi4RS
RNKCwniscf9+KI4z+CJNEIbBFn+fsTvTb8Lov8/RH+9/0W64M51eLNwpJb/+Mv7tvL/fOUkpoiTL
SIxJRuH4++sDLAucnvw3leqAGu8ML/oyfoEXpI4Es2Q9d8l5wEw2gW0H+CQ1LYPDrqngdU2+24kN
X/wbvvEtFx3LSekvHXOH4rw/qyk6DzfTObTf5xN97OOFbw/9l3k7bIJJw6a8JLE+FviynAbFUH6l
PshT27N9+Fk8FZL5Fs7gY1vR575lkxs5RQdvebNyYSLWTsMdGQNvyWszjffkvOTvM6mKaWAbuRv2
M0me4Q+lDEedYI2oO5tyMRyVLlH8VITrbiJlsT2J5DreI5a4gQ/5wO16ihaGqmU5i/4cm587ZQPr
I5YtBeuXoaZJXKm3+CV6XPORk/twq970ELg954+6YfbBfDRDxMK37qhI3Z+i44x5fIPu/ZXOynBB
383KTBDcX9ZDagP3j8XPsS21CJe14N3Aom99wQwqnTsWQ1yL6RlJtl6ngs+Ky5jZnvfDR0Ia7nfN
Vvo695R3ZOXEYjb1fM1YrN7aKbDpwz+NfY3z7j7St/06ld3MY8Kz+I1szyY8L9sRN5Ut1FXafSlE
KUNcbpJNX3qF+dTxCFU2psfGwNQVB0ddhfzT0A0XE+/MEVuhvj9OSJedw9Vk3uN+Y4uwTFN8Sgtd
Dm3LNoqYyfThc/ek0p5op+o5l9WiPdNbwqS7NtnTngemlo2p7h3WKo0FG2jVoTsi7gMy54Y+d62q
Yf1abd/W7JpMiBF0XuVxSwZO4HcEeYvb42TPQxaxmDBlYd1qdR7ao0MsnLYZpmXnMWzoJ/+jDTfm
dbyappzBNJzctcYDGxfmBVNJyyI319k5q+Km1FVc9/H9eicXFoJkmJZxdkdf7FWDvp6zL8PjVDBU
wJI3PwgtadMxe4nuBskKNpVIKEZYwo293kbEOlL1MPJ5bvgYzphWdmj46p7SST5sbjq19K7Iph/W
jVWbPccIftNld0t8Nllg664Pdn5q4js7XRuLqiYRzOSw6ZLAYvuEulK8wISZ8RI6tvnXbuIWSnXO
uMhLE6aqgzVAacQseUojVZvsQLdTE24ovp9dx6J55RbzzEvWmvNkHig6GcP9cC3EY+Ja1ssnoSKG
UMM2gWCz1WtbRfhbZiM2qpbZpmHxrO+E1QdU+C+INky8CFV+Lguq4F/R+tpQX6Y04eGiS3tTRFX7
Hb1mxdl4XCm5MYvfoDC3CXbodfrd+adoGlnmExa284afu5xZ857Olrn4DHugA6DKGTIbbBl/jHF3
a7KGw94BFBCkYUV6bWXEXAd7Ee0H0wNE3KX0h5340J/pelknngzuuk38k8Z71Ya27vd1YXEwNSkK
W3ZRzwdYNgVISCQpTf8O5bCkz3Jfy7zQBzOhh83rS9fl9QSwkzpztcPQlhnBfqmkR5d0TwCJMOuG
51XgE97P00zKECV8A3yL1obPy8AmdO2SjGX6vW/NJezpt8ytJYbtveQz8/tTIkiZZjPDEWznAl19
zrhf1rL9rA6oPnqabof3kX1D5Zge48dieXLhOYZFs41ggs4M3qrpaXBn2JJx9Fbkb0NxsO40kJkZ
85QKy9GI2eCma5vvP23TQ90MMBlPaGp4D1vWyecm5XF0P2G+LWVszGvjq07wMa4b1D4EmOiVx4+N
4+3YHrKtWpMykHId0p75N/ptbt7m70ZwssWVFWXR88WKGmPADjaQqZSD4glJ+f7QnYbkrniO7vFL
HNuyFVmpvuTHdrsULU/vaVLwqeWzZ+amfZz9j/ltupfpnZDPamfJu2m5CztfMoZ77hGMawIMOgS5
173leGFZw6KmXMMZudOyldH4tkTmYkNe0o3Ln8lu+PZD94ys9pY4vj7DzPTymG18RFDNz4XkAqag
g2sk3N2q3DIxsgVKI3fMT8c+4xhDT9yqgpSWblWf6kOWfgvdRUXcxBOLs2Oy8DG9wvHE97mMR55s
UaXb7YzDWU5XPoO+CnvdyIrk+hyR7Ng1h3U5xNGhiNVh0fR2QO/jckXoYbPXAVqKOOaotLBpMnJa
n530rHkMXzVsAJhr+n0kio09z37ID68dT74az/KWJy3Xc22u6Dkc4m/IlIZ2RzHXdudZC0UzVFN8
mLE+kHR6Sk33TNT1tj1km7537e20l5viZr5dx1Ln1ZZdt2E+Tt6xGACAdlXnbuR6Cg10tZslJpdp
kYcsuerapRxlKczJ+DrOmf/uch5GRn+4hU1rnRMuNKNPY3gWCyMbghlvWGNKqSNm+hJDYW4S5t10
RzM5HgG2ZpF8cj65TcKNhykyfmAkc9DLroHbbNnZEQZ8ZvbXNK/29hj56zR7dr1luBCMTCmnQBMS
KJh+PwPozOvTGAkGZw7rc4oSPqR3a3No9pkV4v2zWRnx/olXDeWF+awtKPpBuqr3iEVRYJ+XWlHD
B+SPQDhsf9xUylf0ZNqZ2ew7AebRjC0jQ8uAdMFdLcXdLMvha3zuogoBHAgoB2jHMFS4duOeG4kY
DWdoDYq+wc8r/5SmfwVhP7yTRJdNZ9lnn81gmvIJWmL0JkktGyAt7vxX8vv732j4P5HKdzNucyfa
P3j439/+25MZ4N+fP7/zjw8/ifw/3l3/uwL4l2cdPswnybb/+aR/ujIw3D9G9ykS/unNf1EM/5HF
/78e/CfB8G6cXj71h+iM/ifSj/+VSPif/+PDKvOfz/9DExS/FQRoP81pCpoDESDdf2iC9LeYEmD9
tADBUBToH5oAJ7/FuCiKHBUJKSjC2T80QfEbRtAzaYLhaxij/P9HE2Qxzv+LKPir9MiLIqVZluL0
n0XBbgIMTRYa4NUblqcrTxatL6sNM1/G4rRaOdZkiH0ZxfLe2G+DVS2PO79XY+Y63hb7Z0mqjWcF
OokBJWzZmq9pMqjTstBqbIfHJcJNubcdLbflQcaKNzjWz+oB0/UdO5OckxDdwxcu8SBP+SJyhqdt
4KpIL2LRExBPAHVTYEaiSbIsTp/meSuTREH371nmZFuaIn51opc8Q2XU9aTq2rhhLlGWmwl7NiNd
AMPqbv3c4gcdJ1yko2ZtVExl1PQz34Ku973hxTj623wH7h5kd9Y4Bkqp1MPuRMdVPlx6NeeggGx7
INYBaDULZetob/JxCazvLgNKd4bdcnFZT+qlFwUQY9qUcQNka6StZT2FJr2E7FmoohQ4P5MC/0yn
3Z3d2H9rEgPsch3Ybtuf1g7Py5imh3XbCU/lcVWaliIdbnNPVzZhek2D5tIXvmqWOS11yvo4N1WP
6cynLK/ottLDlOxvso++ZYPdmS5snchwtvFW0VQDfxTr89zjY4NqpT9auaKDTMjIN+jBraWgiOiw
lgW0Oy9BAJjk1Kzy3NEs5oN2X6wSx8mEF4RPGyWvUAkYNJ2qt3nuL0OgnGhpocvOa7XQljmht3po
iu8F8i0zSpHjIrL7Zl3qdR5eVDYvzNz3KnnsOtWzXqWhbHr95oq8Y0QnD3J1HhSqZcEMI5upDEzv
va1pE0pNsrQiagwMTdJzbeztIKOhXnw3lHkHNx3oPd67jvl+i8o9k8eG3nRy+zLb9BjpQXCagHZQ
Rp6XJOyfM+wvQ+aBGhMBvAbRwzoB1cVARqZOjFVvYFei6MMQWbD0PC/rN5GSjFEvU5buL6Tbz7Hd
QM5Sfz0u4k3r9mqPCn1y63Zqm2bjUTvFLA/i+9g7wiXaHUtHmG3lww3qphOewrVIzQ0VZjnkeOXr
OCasyPx1S+zPPRM3DUbHtahVLJpTlnIt8u64BSMY1O7zCPyUyz400Go0HzLEtzjqGJqBo4LGjdmw
F8DxenE2RFRJhl42nUjmmmiC9ooMs1N3nOB/rPxY98KdoJ/TKzcREOtAsQnQk7AlIBZk+hU69pUX
+Mr5nQ2hyOt+k5VDNK7MBsigdhJq7XHM5DaBBaDyb1HuEp4u5HYf54tYx+upGLmYrOK5GgKzGkc8
7YuO4w4AYJgWKHi8yipN8r7CbSTLtoiOIW3TKuoukWi6ev/R43Y+ZaBwxg6206wU6Bq5VKbYYU42
Uo/dnlw3aLnfGqCM7dnPeVKDHBj5PtIrrb2uunxEPLoiYYhuRLgS8ZhcS+nONnX2aHt1JlkYqige
mjIxoOVt9tisCChb97QA5lVxRsbTlKjv695USLiYbQGDN+KKR0+pO8Q5sLTVgZaKMj0e1lSPZzk7
EDnWHzFuYxABVJbAIrVo5CXRDvE9n2HHY7ArtlWydO6Lssm322HYO5BoG6fxUHsUwORI9TFN12MD
MjZH2avu4ubgjKhk2G+hivcyb4pTFkCL51FGmUUJmB6i7cpuICtrO6RYY93XnRrEe/yk83nh+VC8
+3hcWUSXxybeuwpU2DI6Jj4XJS8azwrUv8ts+xKa9SHJgZcoYZKrNGp2uPEFyPfNDEKpQcndiOlN
loX3rANG59M1rtpERk+xwGz0T/OW29vEC3/Xj0sdL1hdsE9vQjubA8rcj2EYcOU9VZdt64F1B01A
T8wDm60mnAbAKe/XLwQXpRTJWOVqjqopKwYGMCg5ygda5k/GNhbqPY44oE4ZFbm7lYbcNDu58i5x
x7n19ynwtlmrDmYbXSnpiirH7W28Rc/L3iOWrYC8XpOd0bT/4Va/n/Z94kIkvqZA3MBpChdiU+h6
i+MpGpfTBGSbtT2Qy2TNtxLBaz32QrJlJdGR7sWHdOBPSOn3Mh3IxvfvsC8008Adb33aHkWbFcfI
jrdzaOZyyKaHwieU2zyrJEGeS7XLMr8NeJhhEZGqxrn50gEmOlU0B7nK6bQAogWXnEOE+6rtmmO+
ri/gm9U4wmBB2QGKIv60dLoRHVo58DyAOl2M3bjuNNTxbAiTHSiuvAmHnO4/Y7u+gpfS8zRPqmQQ
D/OKbqNiQDWmxalZ2qIap/x1oHhjhYdV3PrxkmTuShmvjo5eaCf2Q+Qvssc3U97LQ1c4RrP2BFT6
RUY/A83uegRSPnSrrqxJHglZTrqnjkmLz65bJiZQ8dVERoFaSJh3bXNMSPuQj6uu3QB7PUqOuk1x
iUwKviZCHcNKqqtu344kFetjPuInM7eEBz+bMpcNOs4BcNzuOVfDNh/RNvNsSfZ6L3zG5mZBF0Dm
Q6LXpSwmO1zUvqy3DYZSkHgvZaHwa5fnFZEuf90I6LhEHvpFu9d0ic79rviUquJJbjZUaJRTuZNo
ZGjUutLZtNWFx6YUu46rwXblEIb0uGYwhrBKXTXwWtLpJSzZzF2HImh/IAW9XPvTGHcns2p75fqJ
JUYu3CEl63XPCNOmuWli6D4+jlquwIaZrKhsWJPT3urXASfmFPU4BafFXvvO6lKMTtdZF475vvqr
LckXpmUH6LqCh9CO87ULsqnHBjuGffE6Zl1/TNQyA8ATV659BvaBa0q1FdNlhxKIBaWnDm3nncbb
yaa22jr4uQkraOygvmMN4nhsZ5CSrXG8g/ZQYmVyQNnF10jamBVthuvQxg+0X36iIPqbkWYvxe7C
wYdc1WEeps+mGh/T5WqNBKppRlMupbL13G7R9Sjwwe6T/DZ7/emCoamK9sFyueOJLcAPfUO2W63j
Q4OH5Frk9BYYfqV21Z/WREkwM4JncZsfk1aGelzAEVDUSSbBgf/bTwwOlblJFesCWY9oSdCD2adq
R1N7JM1abXPeA+nIwftDgy+H7YvsyghP8bkf9MxSv/YPaB46JnTrznLzlIcC2SNdN56orOPUrytr
hpXWZN8fydZYlky9Oo4RVGs0NJfR7OsxLyZxVtMPYibKdzKKM9bblcEGHzTodJPs/hxnhT0rZG6Q
W68guNDX1hB1Fwkofe3yqz3b63iC/i8b6fjiFsFXNYVjMrYT7/fwCupiv6Zrcj21+qx2pI9mBgGR
b2OFsvgU+/EhblRxKaL51BMiLwPuTVnaZnIX3CVtDf1W8Ka3023UietODUtt+s5eCOnFcd6RhR0c
5jpGYPzHcYpr5QXMyVxtfqRlM/evMNDo6Ob8hAerz3ucfvSJLCqqt8+S2uxFohYc2ozoasRddGgS
927XbimbJFKl74ujXvuojNWU8H1F89UyxufUrOCWxXqu5im6lfMib/bNlJnApVvzM8QOH/F+CPvw
baUmsEIvV4O1goVkBj+EZDxswLOMjL6Odlgqu3/KiFAcfDsVZeilA8t8vmCynULaHDUJC1/X+MV0
S8qkx77OwGELQ8AlGYypFhEOaKbg80YAw54AW/rMZMbuKulNVy2+YbSHGGTbAD0SMP0RnetP9zi3
KXRHDPRhJnW3F7gaDHJ8i8x56cNeZ/Nh2fKxTC0EEy6yt3IHHWMiqRgAw4ebNIv89AF8tAdHTbDW
g8u6InWeSK/K0ExHHy1ADbpu5rJZr+elAY3QfzXjZBmi+q1LaFtOswORlO7L0USu4dJmI1duUhzN
cVami9xe+1sZb2waRwuSSSelA3Ri0ViKJI3KYoxDuQkoPKmzlenVAj1tircezYaveLtvxvx2FMFx
F61fmzmZ2LZsX6gdwUMftqKMwrCUaVHIyihyQlt0RzXkEVEG5jF45wkF80uUfl4ACMb5Mdd3G+iy
LKKE29HJalxjz7t9v91wMR0CoYDTq7rKfceavPWPe695NtG8bGciS7KE93zS7WlJR9BDGp0h6vFF
kVzirXka5Co+ReTFNRAb0C0r6fgTRenRYGDJc2I+zV/NR7CKhPVJmWxAqqfEvIxpXoFoHxnGyVKr
prlsQ/a4uKBuon4xoBN/oi8IOGK5jgaxdY3woR1JHWfiugHfvQyxrZLDIPXAkJZfXBskp20OZuYM
3NPOmn+OIOwYTFdtOt7He8uzjR5CP2dAoEWocsif3LSDSA/kNQIEE76IeE5SB7+HPprv0n9dQ6+Y
XeEenJoGjj3iWjrPTbNNJ7THBzHl36mPeJZAkKbX5usIeVaPgTftn9K//eh6+Fusa2Uyf78v0Nlz
MY+XdtW3Ahl6yoM9x9BZM7yzSHQZT8lwvxGA4m6EwjJNPS/TK47Qy9yrGk/NoQumypappmkCpnVb
bHzz27vdsp+RM5exhe9twUOnicF+J3YESut7ZnMooUERcxARDOoNbJae22UqeOvSr0Wh2D4JoGBi
v/cSEjUl1ltvZHaiGmRoF/um6sEtHcGeK01Oz6qh46kI+SEj5m5SUQOph9fMN9n7mIzy4ArFVzID
x8rVWguXItZDRMgUkCmuMEQRvTlkRk8VbeRtiNFBdRAWRpM++hYMibgbnsQ+3o4KQ2uhr3SKvs+5
CoBG6ofHEYGUo7tui08VkUK+pcanJiqOGY5v7DL6o8sbxPy6VEk0H5LOHbAVrzma5lOB1HPYqasz
FL5PjQAlV/hLtI+vdtSQdaaQqZk0kpcZ+t7Qmy9Lm/wQFOh8JpKFde20MRGNcHvYPLWjaljegD0z
ReCOdGvPkxQUZ7+NE9SfX8owO1NHAyYsUnGFUg3pQQ8eSmcIZW4Gw3rXYLLP6BbLNoZUeLzbcg+C
Yn4FYx1S7ME4GIYPEMjNwGAhbk6KV0X69FiATwwy8BBjMImbzfVVhnDZG9HwfLkLBXVAW0UDKNzy
RcqqBVnNkfUD71Ywr8nw1XRDfPBYNiXJp59KgfoAA0oNMq7n8VHrNIPCJDtfF4C6BOK7BJj1IQej
KRJ0gvTL/wjJaM8WOCvHqn1RSsjDlOpTY4v8SFwPqUaNmn2toibbuNHAAvYxYs30Se07/T1N+tsc
W8p2AY4x+HY88nCYQEKWaVTRbk3YLkl2NpCT6qaBEN77k4ZnGE5b7NOSiN7wPO08b9EwcADcvjLu
XET3Yzf6kqTb42x96aZatjCYvQ+PQZG3OXZJhaXZATUjHvf2u9hFibL+4rX4kXUQi+gObI49f1Hg
0oAN9zONcVYLHFuWr1RX1EKzHIv54q35iqdO8ZBvF7CSHtYCzBsN4WCOYcGQlQOkfRDAD1PiD+Pe
VrPoMBjlcEZqjeRSrCwVyVTGMahwQrjDY8ezpqnadV7qPmkgCQpQQGNDvhQOHBYPPR/Yth3PQPqv
p91spw3Zh93u7kvvoqZWZpmqAR5EcCZfnrKk2lMJyYid1rM37tLRz5w1BrXpYpuyLS1uySJnPiPx
MiNcr3L+miv1rvb0xraQ//rXvu9U6Xq1sD4bPaP6BhgFIAjxodLgoS0aJ2zDCrQKemkVVtWq5U2B
4DEE/BkX7Aa/TVH61uxQ/32+lhY+4f3nkxkvajInLySkvzaUhBZNiQGgS93j/TAM4q5xW36Dw3DQ
SXvITZIB25ieRA8eEZnE3YIgMp1nOcBdepbJtfb9bKHH61CN6XIAZb2QQX0VK6Q0m+8eTAJmTNG2
4apFuwRjFZ7fWDpRkd13h60wsJTTZwtFbTXarVyUaI4kubEF9LFCxh3r0jGrIyS/AdCWSmJxvSfR
HS7S9rI6W9RBQ4qz7eFn6KLLFokVnhsJdb/ORZV6wDbbZJDlIciM9hWmps8hidvbu7DlvAHHj+2h
a5iS4yNxkEp3IHJOwDvATonf1ZRZliaorfMJQvomS4HVFG2JCPgzCJjWtgCWp7ZA5T6Rw9SPw9lG
p6LLoxJR+pmcgXs9A87X/bRAipgtfMFbmW12ZfPehUNSzOWSwiMIY9R/c0l7hA52lDECZhW+ZYVp
y1ysMZcuA+2GzGVR/bGdgNURnCV1j8nC1ADCyss7IwMAK1wYfhkaxLz0dQ52F3LLduVx8Q3tuS1d
t+4HJYAHOQK2JvRReERClnNs4DERZL9JNQ/XOjVgucvxkM/6igaiLqB270cUBb7s+kVPW3uVxOLr
6pePzLAlMdBl+va6yRd9E9HmeoUsHPfqCjz4pJrSnDDo9q9mFXGZOCBicqhH1AzwyIP95pT/aVEA
g31RNxJcn3qh8ws2SweWNlDcYcwrFUbLCVjJ/5ud80iynLu281Q4ATCAA3OALszFNXnTu8oOIiuz
Ct57DEVqqamGRkENTB9+MfhIik8RryN1HhtF8jeZ1xzss/da39qe6MoDzXnuWcPs+Fse7cQQ7ztq
Kq/o0ZVsBAUPosnrBr6tbF1+z0q+3ItcPVG3zlwSt6Iy5gMumN86ikDSLxp/1pC3ZFkD9jSZt2XZ
IVHNzp/Shct5a+7Rt+EcFq6xphq4URXhSWdJ/UhdUM6K+izXcnphGjnGur35qYgzb5bZ74GzH+fr
49jPtLVq9psj0nii7zZPi+YD9Wf1EgYWLJDUtdWMgqyrg5vkljdwvR3ttUX8QSLzm6pImTHb2h+X
JPVSR7uvonRFy+L/LYnxoSr1TWI3D/koF89OR8Xrc+V7s6r7UnJZxhrKh71NaKblYRHN1Z6YVGRt
Hs2qel4K0XmGyIpgNS9120e3hYnzUBeFXz0p1YjAbs/ufjnqU/oqrIOTI/6p5aAcynwt3VzGQ2hH
wo+TOT0am8j9GInBVeFK1G4trvH0KVs796t0OSQiu/D01YEqdcXrsmnyyoe8zgdPaZdPEIncddo4
lNGoHhc9OajpBkSzbLWb8lyWsVWc8wzJPG3Mo9Vr/HaOBxNL2dwNTst5rMqrKsr8mo1gRNpYd2GM
bh4pjnNY0QfrbqJLyYCKHFEWbjzmTajUhWduuXbQ0uHa6PoUdou4S7Xo2aRGeZXC0TXiLz3J0EdU
JXenOhKhVIrnamSO0QQtg7pkj0NUUFbmqvHSZcfg+KVHxYJDKG179NvBOCepKoKxj3n0EZQw6WnS
kxrcILG+UcqF15qJ31vbqZrSDa1qEyedwd7S1o+mn+aDSLMy7PIZsX2+oR/AptfQYMd6BdPSokc+
4e5Q6kJ6Siav3ABaUGv149zOxT6FfcQirQ52NntpvvhDpGhnab4yW2AfW3dcePSInXWJ49XGw3a0
kMptuotdvFV2HIhZL4NBpF+FMRuulkOnqJt+F01D4o/2wAmdENU1tNfCdSK0mL4wlnAbygu6xIqL
AnY36Mv2IAr9qdCHY1kf5DDOIBFNecqd+UNY8ZvTtEuQdG+ak08ulphFieXfFs3DGltv6YjEVjTa
4K/Svu1T+lBLZcygl/emXrqpgXuoFrBvzdA/Fb2TebWgEWgHffNEMqaBOjuPppDHosA20RT+5a3K
vSSKqbY2z0C+MK0kNmNWZmfyABtRcQK6zdeG9jH5qRoxqsyWTujgce82I/CMaq6YIuJnq12yGcph
yjkjc9se7Kp03DZLmiPu5aHeqhdjnXLks+nQiOJNS6f2cpoKs3PznJupHCvf2jp5sG+0Rv3uB9Sl
rcektEYOl6L0NANRYClcIttsjYdpjIOR755rLg3TCstjEfprOdzpJtZn1Lhxtr5NdRGhramxVwj5
OA+TxXjs5B4+gB+VmXO/I4xq+ewMWFjqXIwXLTbKQ9Suuqek1YcqJi/a7AHuE+up7m1+edOVvq52
L/YyPGursLy2rdHFmj6mLVQgZkwB/cQo3s367TahCjKJJ0uwjqqnI8/ANWI4lQwb6FSVq3VvjWnr
blWebFq0c0OHvtQClGlaDzNncbbKzyw1vlqrrZDdedwSaX3YjQZUqPS2O1Ayp5aj0jX4U4MFUzlL
02ZGymt/UiAUM4wkGvfmSSYQb0s836PP38hYXDWNXtLMoDWiCB00MZOwc+KgatKPRGmuef1zG8O8
napD2cm3pBxu1W3sQmHkH1ui/+ada167iKe4YvaL9OlxxdQ8TrHzu+iWi4iQrCr5ruNfRlH3UCzj
jaOj8OXj/Fit2Y2irdy0o2cWY3fJrepURok8VebMIOw0SxD3+psaMZmZXePV+3W167ZVrQq3kq10
hbGsntWqs1cm4jbRVs1LRw2r3bCaUOtBZ7Rt8VJls/w0j5m3Oti8Oc1cyzlkdSUuVgds1mi+XY5T
WNlwk6M+5b6lLFejwatoegd6VI3eemNkglL1tzQ2uYZVOo8tuyv0iHlrTeJbfoDbLM1wKelHhnX7
rtcKJUBgmmEUvq1qG7vdqLde3pqVazfF17D153ktIr9fxt/FALzWzzQljsxfVNmKUxU9Vamic+X+
Kk2nPhsifdsKt5yOuVb33qzNrrnia81cfLRpHVeQ0kZ3+pDDFmZaEZSp8T7VhhZYWo92S9GYnO9h
mk9zxXktVvOrGzow2WR7b5LcAB5amDQSWzIYZJa76epDrLajK6Uj4fxgU7OuGtzNaj+zOkI8KJ73
Cw5RvOF+sgwjpCj4rTvK4UdltE4gRyTPTHRumcxPepeuYZ4UXiPlDZIchEOTnikwX301HbSkc0Jh
2ej/O3pnxdS8am2hbWnQtfm1KxQLwcm6a5LqwRjHN8Oi9W5EO4dGnWXe2ItzEUd0QoZytfFRupmn
ccgit6uTk5VK+vAIgS5C/eo282lZtNKPu8rv6pymSUvnk+jL12pEW8gd8ZYXxW8l0y/NNr6mZf0+
j0np6QUTVN+u154mq87boEtAC4RKj7FUq41k8K1WuYqCf8rW8auSaN/ttznT8pgdk6bViVutLS+Z
0tTHdINJlMPN4PS5u8pYPaymNL1pZYpKHQMXi+RAMA7qgbI3niYluqts+zWhrTJH5b2LnC0ooFQ8
sx++qjJ9183YCXMDlcCoj2plIKqeQIIXTy3H0rcZq71haXxdpndSs2B8i+zciRgepC6ApJSz1q+H
oSnHwLGldGcGCGcu/GWaEz+qewzx06iWk8vljlDjtwmc5rDMXaAhL43pKR7AORdDiKCs5G9Zcpfr
m8ZXWBb3zWL4c9kMnlNIjh42Bi5z7A7gXJngCTRoZpe+OC2J/SVH67yYuHOzYydBzqQf6Cpe/BiP
7UWbJy9nhnLr0sZ0M9WLjOLTGmsMJDrvY5ql1y10F73IL4PFSGApuOaakn3PUjF9bbMg54vhfeHs
HITB52w4ZQML04y+VLfPvAHLr5KqwEJm3LMsBea+6LETu73jtNsDhFtV2bVLdT1MbYFNnjO4N46x
HYX51Zim9KisObCbzAPLjI1QGfO3XlcjL0+TKljS5n6sJu4dik8gmKUPRjUWblplflpEzYm+Z4VF
nENbMXhljSYYaWhhi5+dIoFtYhs9EzcY9VhgOpjNq1jge+ax8gwqE+9f3/zcyp+qxV68cq5nHKmB
a71awOvt6Ic4FLJ5WwdkIGegCVv49LV1EDdLrD9uxDVQOyrHrdS48OO9PMdc4EFtdUCJ9lPeVoa/
wBNgEtKT2W3mRxbYq5PcDb0cvahXg65POFhJ33lWnjh+BRfkZxtwiyazHmuGQ7lqmltrgw3tZI+e
E6OUGzJ6srAsm1pWPnLgW6kQH9AWFIbucTbm3s+ThHanGn7Lpr2rrEGibG0jkuJ2zLqy5znK4htV
hpWINw+qYvVKrTpp+NRnS9FutUW8pt3sggVFh1WZvvhmQ8NRVDzr/XOL/W4aP6MCZWIKRkfxp9ww
XFvWutdnH62m3VbrJDzF2VQXS75wV67Lcj7XOGgDqE/gjMY71s4jzEB1aEftaY6eUdpyb3W+NXGS
VytRTuqqK0980cdcaV6rZv7eJhmIsT+MgmlStNju7QBMBP5VBjJ7S0yOnmHzOXIyaI66+bAs+k2v
Y7gLnFe33uzCNRIlbPWuOahjfl+Z+lVpMvrPWnL8rG+1x9isnYoMzhRd25yowT5OjcC2nfHSOqvl
jxLCiYeQOT2Y5xTxTk0qX0BMuVpT7e6LAY6mfSvURnCM6q3eiqAycBi2BWqntPFjTYbgZPue4sE3
yxJATuOld5t6k7UDFrr+MkRxe+gV7Zrb/a+WKuxvg2TkTNvai0flIUqT39lmhUUu7XMVDYdsGiBC
XbM3Ef6gA6ys8QbsGqWvb6WKtClmqT/POsqjlWCLiZuyLUt0v/5Tm0i/QK961mSUl0Yt3KW0skMx
yQyk+JCsm6fwzjyYm9h1DE34hnRizzCRVJ2FzrbWV7w8oTGHOjDZ2yLHED8umYrmIPGuPHtwPnIt
/s50+ToDVWlO/WaC8sTW95Y3pT8JuDmhnLOmsE5m3bzocfQFKLJcpi1zAkc3vhTdeAIXPEdNi/u5
VY/FZMqTkRo0P0kyeBw6ygk1xhSvppHm7tBkCXK86L0NZ83Q9PIpd5Zv9FQlVAz9WpgkhbhJv9fa
UIINKRpSB+J4nUCn4zIOlXj8uSio4kjN127/gih+CXJoX4T2uAiw4KIgmgIUlkM2pnsR6uzWDlR7
qI9KTVPaTI+jAtOB3x7zCjO/rsrOsycLTHrM4PpR8YEfaZ9ADbG3iGiAZahiL/dmDCrH810XG4Gq
uD/ZtUJSYt6e9W0O424+pTw9PMlWTu5m2ishkqJmDN/zD7OH3liTqAgULZLhyKlyyQCUTUufcbsu
m0omB827Ek3paiaZKFrGB5lT82euW5JotIzZuoZdz9xoTsOLMycLHU0+u3beL9CZpheVleIXaZa4
Bc9J1wlMyaZ/FJmhuokVa0A9owDLlye0tNjD0LqLjPhSNHhpjuBXlXOsM7s5XiTJD2zXop3eF4Fd
UkGDuUAcmluMxUzPnttuV1IVmxybsHK+TGOH+avtriw2g4F9HlytKFXPqn+oEwCIuvWhLuv00MSD
p45V5g00HIi2jk8Wo7qxVD4Qwc/1maytwnRttCyvOKjellrJsbGaL0s6TCZD5LiZBTk1SMqr0xu3
WJeHpCbmodaQI2Wkb7dJCcEkl/aaZ9uL7OpTm1l8Ov3TNGW3GZ2AtczpDRSKXzqjdUpj2hfdZGAy
uuQbMOetlOJ2TrsEG8vKPVUUVz78zitVkEnbicJqcLhlHO0kKRiEQiyyL0xuPI/nJX3TkhJFoEIN
kPHoRtN0sIHW/dqce2YkeUmn7iWat9btkmMuEePKpT4m3FeHZU0Ix0R2y1c1zZzsNJC1UxKQc34W
63xNF1TCdkfD0+bFnJKaEh+lntjq90TfbUnCKHXLyF8hGBsyrb1iXt5WOIATLo6l4U+NfEEPw6q6
rf7crG/RnLwDQMAOoLNqC6SbObShUvYBnmZyM6c/Ils2p2ZFjQApyxTnscWrTHaeYeTcZTR7JzJ8
5PBgzIx1lYd0ULZgGqvGTaM0AB8sg0TIyjWJ6cXJfaNaE9ENkcOz0DgsxnjJItyTtmGelktOTGuK
L4IZ9mxr7fOktaROxh66KpFBY+ysyWi78VD6ULp0WBH0bq6jCW24unkMEYwJvN+Uw7lVRhuFLD60
RSUZI+eawxr9snLrkZGBnr7vTxqVqajMx2IDvgNAosmLqsotq9Mw1w+l84KQh52/qhgwXB9KZIo7
lEKauaVuPYi9X51IvroZchYsgmwJCnM+jKO36AjrffYdKzjO0sQegndwZ/4yeuc8Yg2Jj1WbGRmM
N0PNfxfF8lpKo/SUcey8RIAw5I4Wn+FhnzZdYQjn0zY7UObFgHWOV4QojYGsVjs3KY3yGGno2kvp
G8lsu05dzryvTAmkpWBhdlZopTrHrRAHddY6gpUm/ve8nZvBkp6Wgn10WwH6m5KpbKqTyJ3pRl2L
YOGSUtUh0OW4PdL8bo9OjyrVZZmLZ5KBv62jO+7fSYLuEUfzeBDmfF1GcltWVvADFEdjJmDCRa1d
fKVnvBzH6ZTazc+yi3hKQPnm2YEzGwhrDAs4dwczGSt1UNpjHS5KVnjpuzP2N1JrbKb15G1uYFP7
svihWd0Fj/G1MGBLqnz9KSd5GeoijLfh2nG96VCx67KEXIeniBRTt4wfhcRpjCJiPbl0CrRIZpPU
cl6GLH6YqhVXs0d9GQvre6Tl94Se4GPbH+08QR6WDZYeAuYMsd50WXvuKtUfDeUxT7PDNgw3Ri4P
BvJCZI856lCZh+UwXymVCwPUCYQbHhuPhoLaJ0doRt/J0jLIFKbBNDMRCLb6p2KW3toDNLeG/SzN
+HEz0saPls7xueXfF0UmN5XiHFrRDacu1/eLaLc8OpBb83uYlTWImgy4O5/VMFHEm9PytpQIBlYn
+NakPbk2YYV6ss5u3jA1FwJ0auy/xDhfLXgjoDzAg1zIs0j78dCrFs8Z7SpzQeXrGpJ4XFznokCS
GKURdDbjUDvHbwr5Iz3DupkT48fS89AqUuWCsiw/1zpCLlv9O8r06BhVKD9Zo+jBhtfp6ZZWXDJz
rYNpHf1moGTBiYXIRmee+AfRYhq3JXWnxV1LGgWV0TZVt8kkVVpkxAF1M0RKZbo1CvnLNqIKZdBq
UEL4o126iDE2eRtm40zNuBtVXXcxv34ZRfoRpYs8dJNxjsR0ih04kcQyQGaZcpDvUa2M/uyc5jLd
LjHYrq9PwF3LvZNwGvMKxW51yACocqaW8Ey5EwQlSmsuvcwC0a2i6SFu84a4QVn6YkztcJW4aubm
TY3NLVnCDPQGULQWqVczAgwbkTOwWooYE75LQidfkrdihVE1sv0d/WGmFqB4KSPtUhCEUjT5VM7c
0E2TP66S5qtaBz6aODkQSECDms6pOQJzQevbhrRxR3ctNVgXDZPDeBz67rTqkL62TqZ0iNQsiJSy
Pa5K8oF64pedchPXzjnLMhKWmUZvQSAADzY+mdNMMHvnha5LP3zGafqoFL16KqGit907IRi1eFTr
3pMJHSt6NVrGmp/ozZ6auhzIpT0tThruWmmQGDsAjUO/5syq8RIbEB9MLItsvbpJby0lSvzMSb6E
rWF9hYVulYQ69aAYjF9ii7KgtRNExuJTVQ1EoolRKl09UyFsqVXEDXTRi1uxWIdIxM4ZjuymNXCg
a70My00+9mMeLsIhZVdvr3LINt+e8t+pQy9faVQpZ0d8hHhuty0+FXHYxd6gvEYa5EMkIuHOdaGe
oxTXpeBSWlu+EtzqjqiqkjAu4Kup4q7UaMILGgsE8pEOQ0VJMTTydLLllLawiNMZaC8ONr1M/aaR
qOe5uOYOgly6vQq9dGWJdGGDC2oWYTjabtde5Y1MzfK2qI13ujNqFE3gmW5pfkhyIPkmWo7YjpM7
2lMRMjMHQNLffVNooYJhGG804Un6AjFZ8dCaDL4VdhAIKYPS1oZUxnMizXASInabEkWZ8/JbjSkM
dqs/ZtAoTMffyczVo1cgMmrNiFvUzVevqFxpelT4W2TdJJs2uoqNYr1yM0RjOvqbsvNr2gT0WbrD
oH8rlX7qCPTNOVETMZDKHRYsOqsN5aT8GDJ65XE7OQoWXb/LJGSVjr2oNteSReVG2ZIEVqL5sZL2
N8OiBELAIKlVspDTDC0tNzBY0oUSDKoymO9zQZh7c34vdW9eBYyr2sFy5EmphY11MySvY5mcW+7d
eLFLf1S2n8Q3nxIr+W52eb0cC9R2T5ui6Ly1/Sv5DlTS+uCYzkdj2+X/44je/7/03b9e16FBjlrE
3KSp7v9TIwr376/r+Mt/6Ye//I8/VZ/ff7r5/Pmr/IdM3h///j/9qL+G9Iw/a+znIIlnCFs3DMkv
+dviDtZvWBYZPIswHrPr3xZ3mOqfLUcK8numFNLU/25xx/63MOkI1pkgnoa0rP9ISE9a/Pp/Wtxh
sTyEXyYsUxiW3Bd7/P3ijrwf9QqhiYzz7iZNFN77FXfM4DFWtxKdB9dq0wHATmxYYOhUmRT39Kt8
N/qRLpdQOFPqJqEMkhObF+L5aix7WXtWy2NNjG3/L7ASuCivJ1a7E6Mlo7BVj4i1pddCPY3iXShB
REFp48O+VqMSHiRG/8N2QvL+sfVzHq75ykAzPNvrwotqr7NtBKt1b//xe1KysTkZVSNHRtTe2+19
Tr72hQ6RDPZlA6wOaEED+CdSu4MBAuK070tWP5Cepcysojm30X1JS79vn1h2fiM7VnFQskyC0eu6
3FETmv60i6579ncmRKc2X/sahnm9Srgiu78OneEmmM846nuWHvsNgy5Z3/P8mDoQUB9/LEHRz7wm
3qahhOjEdoxYuDwTjGctheWouCk/+nF12U7Bh2KYz1yx/CmQ6nhfvcmeBsL6u+1BVjfe+AJ4T/uO
gvLYa8+jmh/gRrXEes6bHKD8SgpYQWzdcjNwTFTls7a+w6TtX2LNegT9HCuz391s0edMzCq132ve
st3yoto6bJ2RpHpJo0huaOZm1pThxIirkpLuSzZ1OM61criwdT4G/Wrv3/I+FVU+Lw6t8bCq7+rM
ZDVD8ePWxNMDWmjIv8YSFeO8Dc5l4nZgZ0SjXiK4BxJ86CDFU5Q2l0ZTw8YwUchMSIr8GV88c2bw
lR5XpTiMxpuoMsJgEHLKHzECfmbOAgFIoImzkhxtXlm7qXe8CBYtsNbDoOWulisrStLtPgdQJdZD
n3zcjyu9Je4kjM7w1MV8crikSva11Y+YrEFcYYmB8qBKEl9l2QHbMwh1syrD5pvvIxIQTkwD88zZ
58vtLdLtJOZpTSpYGKjNQE0jDj9/eUKBamDPeCl1Rq9hDEFUG/sjFBEO57gLSIj9jLIeYl/Fofy0
DNiHBfezvuynXFUGIOF7XoEaGSc2KeTNlYfD6t73jRg5P9e2jtATT3bLuVaRjdbnyHjn5eKYg/Qg
5seHGStneU5TsSt9QEvnGmPTuFcBKEtQKnXk5iUnzj/Z0sYrPbGh1/2kWiTb+eVWzJfcGGejfeZQ
sUeEbDsJ8wYgwdiuW1yHZfdeOsgr8zv/zPYxYiTEuQP4X9KeE8LQrnuyXJvPtgot7gR7Mp3ftteD
fS/I/nHGlbyBDTrxg+32awPY43S2AGts3uHw8OeMz8/uloxLPaZjs0OeZvYK9Su/gGUTbJPZU/U7
5Tcs7wTe/9hyEnMM4ODRtubzGr3z6VEJrCb/g2Q3dXnYP8JMfSYAbzRXnaZFg9Yb7PsZHmst65vV
OdvR4Lc4/q1en3vTvOm15I7tIZTEnsgLhSYy72MQsuK0P7Aciv390Oda+neUIEJEh0gfUAfDUi/9
dl8AQNhnRnyzqaTxQ5x/ie1e1PUlr776zAzUhcUeSuwlgXF07pOH6mV4Se+eFPZhgKadOQT73hQs
MQYldqakPoWKzs2Q5k25vqsFRz/9WoezwQTGi6S99hYT+cb49aPZ3lWxuIuh3hIZcoskvsMbVsdA
n9mLVO+hwisLHJb6dmruDdbgxEloesnDOG+XTJ8OC26JV+T5weH4/rHfgPNZseooowJEQ2DyiPFt
CyBJPnAtCWRMR+rrURVyaEzugA1gfkKAztgJYadHIDcMG4zn9oulPs7GfggK6QI09SyJZ/B9Ucv5
OiyIpA2HAU9MPbMsYdSGgMU3eylGxjNGIwBCLDmv+xdPJRCsX9nXp6wMIxW5b3ixx341z+Rn7uPU
uKyj6XcDZZX9JBY6RcLDoSFpkgK7bjlbLMLcXn+zsEEY3c889V+a7XPfyGCx6AHFiqVKV3U6Vy+0
x4GJ+A/uynG+ba4KWUz5IpM7BwNXu/AV2/UhUrALg8KwKdec6Jq9MaHWfS08octBpQUuuXHJro1h
/b7vzKm6i+BIG3dMxc5R1Xg2C3ZNiXtz6a4DozxIZkCIGK50eGnIsd8rpyUkwyxmos+Kx9iXUlP2
1VC+vLGIKS6vTveSV25/jF8hfufhxXxmmmfPFDtyivU2LsBSa5cdTP3oWywCcX6lL/pPC+elKX4Q
uqzLs/rbui73qxrfPMTMfV8CtED6eI2ohi1fY5GH8UP/0ek33btdny0+rZdMuPFj/WBPp+Kg3PXc
a+9r0/nbU3mJtsHXT+KB1AHtx0j0/LkjEcQJ5/vlT/RHHvKKU2BDcdp9Hsg5Oe77xeIH1eD2UoJ9
e82+/yJfTBTAX+uDSWFJ2nG/Ctn6s99bYEi2NbGThyRL9M7DOjj3XXZGDuaCOsYfVJn9dmRjEiVy
NMagxDOc8LPq26Lz6Y569UrFTGVzQ42OBHkw2oWcO0RwXAS8DAedo8ufyvw8Jzidy3l/sSzsUMcv
Xu6+b8rSvC4+5uozt4wp7wcKRCtAqTnh25WzvkXEcyDYpNTc/i5VUnYqGX885i3XRQQWUY7KiYPJ
T6mJ7WNIZvillPn9uk/GjomKlWii3g6x/jkJgIGIuX0zlT+WS8GWXLvICLR+x6nzYJGSoaGDgrv+
51aPv1sD+Pldokum/dClX8PfTwSOYVi2oJn+9weKY/E5VUwU5f/8r/1Q/+m++0w+/+WP+NsggT1n
Oo7QTVNnbmCnx18HCePPgv/sw4LJfWlZ/zBIaJKm31EpGpbNdsJ/2/bh/JmlgKqDrsI/YEnN+Y8M
EprJr/+nQUJidBsG60NI9gMl/eMgMeugWdpSd54SmxPbpsSBLQHtOdHoniGkwvJtaSQ917o+2x2P
qi4tNRTxyoqLMa6vRgEB2K4NqeVe+dVHuMZdhO2B8cyutLKavUpf46Az1g/s77O5avHNlMZ+3+A6
IHXqI8D4NAnW72jRFIq5JnRFdM936vqRmQP7Q1lBgkqS8Qgd9OWd5HYsCWmPsO1l0QXNJl6HTPml
6YMezKrN4oikI46ntwIRn5fYoH3bZnnTLnLzkgkAzhjI3BEw5AuDk+yupaWxyTBiYB+cIvPnyAzz
HSdvYu1zMmzDi9Ja91uj9QcyRRed7SKN1KKD2QB3VGncs5ouL09GXvGa4n4OysZBk6E11430adGm
K1l3vxR67kPgCi/t6LftmRZibueXZBaGP8x9erGrvnJbDCGWReSqayaMVWTo/LWjU8pN8l3wu+oN
YYRLbbX20YD6O2Wj87AK+Z015ELN2exOi1xZDdIhh6vULDqRYW2hXrL6ZhhszOANmmqK0yNpElq/
gg5FV+tjna7vAG3yTu2lPFZsCAF53CJ/7PbeFaWZXjDOgg1x2Z4abzKdzd8q85P9IyrKduEZYzRc
HZKTzJPlrUBAjhSRfyiV8znKJKw1dkS0wuCDVOMsJNz/M+lJ1dqio5XSG/1YpJ3pylWGsh9/b3n/
Oi0t05bj12yEdBeH5HNT1qGdCN0vhgVOJVJrPnBGkWIa4bU75OAmjt81u9RDJLbK+8+y+Hdl8V/L
LUKzEdOlg9iBKK/Z/9fFR8fu8/vX158u3V/+W1FPf/nvf18ZJZ7J//Gj/lolzT87KgXSsRCTeeq0
f6uS5p8ReqiAGl08f28vhX/dk4qmIliCakldUC3ZoUoB/eueVP6WZpFZQrO1dPs/WiWdfQPsP1VJ
29BxzQEtKMiGUP+xStoxtpi0y4nNLIjdLINsWnLcH2bxSUpH/V2xmOycvmSqcz+99S9a+dFYur+9
ydvCuOKYVHf2K1JC111tNfaHu8P0E4c+sl8P0T2O+rdN1LwzEy+6Jjfp29T0R+u2Bm6ESrstzut4
yM2LM4TKZbwAe8MHuvODHbYrGwbvhh8r9niBxcDiLyV96orq2I69S0M89yT51St5tGBDTRk7gY/+
R8vEQrCaWNg2JUeHiWjWSpenX9DEozIgRdifCCA0/Ilxz3TGItj/vfh1j8XpbqpXlL9gmt+i/hLx
Dui7ZnYeMEv9L/bOLLl5JNnSW+kNIA3zYNZ2H0iAM0VKoiSKLzCJkjAPxAzs6a6iN9ZfMLOqMiv7
1tDPZaX6UwMJAoFAhPvxc46rppdZRzzfgHhk9E1wGf0zOQF5OjyGa7gYsLFwDWsP7iAgEiAH9mmG
Ah8e49MmpBG2oWax66zIja3N1OHiGazgXZopUo0ZG9M0eP1D92VBmUNs9jh25lrL4SQG1StALDzj
AW4p0HL4Il9qzAyGC1Yo3XMAE+D2oG8sDOWM6ZhSRt/GS/hfHkE23iaiIrwLa+U5jC0wBYr381LQ
PZ+M5z66zbozQEYIg2mmb+K1+VIiXyRWpnSRHDrWsHI2UWrTwxMjqb2hDZKrY2RPe4Uacghf9Tx9
YYwQmA2eOY9p/FAlnqI/aqRuJPLJvoyWADgkXXn2Ur/61pwh12+Qw0231OalHV+KHJrpnGwJu5BH
ScHgwysZ7yF6JMHvgCa0eW/vrWiOzek5xa0Lix9FX46MNpiXhvAY+wQFFONRw9CAcoDHdSrwMW5Y
8sGoU4DKfReaJfr5aVzLz021LZRthVSlHiA7vVGDZhOKGsN1sqPuHJZPCU6FONaq0SM2myrA2Wh7
4isut4EODK63u25AG4XYcaaF+fEWr5wOdlI0YA+kzdLvm3MxP/NvMhe0bbPanndHzbo4RCBk365E
qtiPs/wYXyML1Xy3qBs2HDgRuAmbzU6tgQmSyqaIPutfyKsK3AiIvNfKABmzbZ6BBuWsX+D2p+ya
Qx38JBv1tYe80f8oVIhJ+QVyDwsYPxecmcCubDxjhGXkXHaUTTB6AILa1WhWzKDgA6qu2WprHzPH
FHYS2dZXdcgeJFYCmXzQTbs12mZQiwhKO4rQHam185FmXjVcpG+zXQtdEYRTuGh4GU8kc3V5FlK1
iBLXvGl4Mmwb6j3VRxySTAMzpUX9JmuH+NvfppNHyDUqbmLhmMwcHss94UO9Dh/t6TPDgLL/nvRZ
vAWlQkuY1/iIaUCjOHia4FHFTo5Jc30XFT0V8S9o7A/oS2zNBd178P0FFVHnzWcg6ubs289j8SpT
BuWSpy8dsa8TffaDpwWuVnu1n6+qYqany1Q31laGzwA+pjPDXwbhWsrxUzm0JRZPXMO41ANER7GH
7lnKp60+IQDyd8Z4h1YSaYm1FeyaBy21N2Tkb8Ug/I1SADdJxxyyW2V6/moX+XJQkgclWTolyVGZ
SU+aZ8ytZeq8SXp7CMOF9DJNe5AzWG8Ly6lcP9nq1cMYnG7VUWu3Zr93YPzXJvTFcp2MKH03avmd
t7AE4D34SyOlqofnao8chELxQireVArdw3yaXKBK+KtGUwO9Iq+okMS7hbSRQ5dZsqu/un2N+clV
1w0ezznZcju5uHK9+urkmgkc1GneHgHw4huz6at/S1ciixvcal8i/EB8lkwr+U3ZF/Iiy08GM0ix
XZMV7+b6HWzTfpvDhfDhpC6mIV2wJGbxdpQX8N9eMQacR8UiQWU675xl+5qG8qoh/89nAVpx7RAe
KQA3hyT5zmwv2JTJo29GS4fiE1QxonMmK/acMG3dELnQD9nnLHsKXgd52/bSk1Uva8ulQo1hheRv
b2FzAkOUXwZDLBIlLn5u1O8Dz7ZAdNcAwbjiICGKYaQY34YAMmfjsyMjr6DIP62c4dJQXysp/M8L
GxwMQ+sHZHn1RfHx8nB7yQJ+KL2pma0veENQ823Qjs4qZS493RAehMqmS8jPMRnlzEvXaN0k8nTp
I0sXRbSsqgHpVrbqdeQzhyz0cMbL/C8nlPe+IJS5WIpK9WAjQKgvfvsANldUGJrLc8fnPqzRU0n+
PtijiFr1afhu5o3BZhutMRhwNuYq9CABuPDGNk3iRhDFAygP5aHDg8RaO8MnJr49wgC2lvzCw4h6
Myk2A7Xv3poV+JhiVwPjqh93ubJ1EFgHnl5rDxWuqNq6SPd2tBi5GqcCAHX9ya2kldGfzOQAa9Kz
QQ6UQ9zqm1LO35Mq9nTUbbdI/w5lgBrUA1HGEhxw7c5j7pm3ZK0W2JesBrz4jHKtBt0hKtmdZwZV
/P4FnjU+ddlnnSGqyedwW1IDQk6JuwJwcvRZ4KMzZQtrXcO+N71OhaKZ9Q/CpxnqCY41puugIoEv
fZvUWRSRDw4e9dtb9ZnLWQRMgpIjkkS5ZWw+GlxnCeapGtnuCNXYwOEY4cgSNrkb2C9OZ2xKHIT1
7ssBEWoRNs1TuGHpkM2D+iTqT71hrG835a2Vimim2QIbnamfA1jJLL8g3jBX5pZ9TYWXzbBiNo1/
kTbXMbqG9YY79Tu0owBp9ll5VGDYfqkXFRctRHur25P13OsxKPEs/y5GtOeYCs5UZ4lSpevCJ9kJ
DtJHhNRsplnlQ8mzg2Wi7/UTyZ8MusMTHziLKcg2Pk4qQTgHmEsxMMp/Rkt9VcMU4k8dnDqbnReZ
k8WkxVuTHaQtZoiPIwxwk9uzsMnQ5i0p6EXm5kSoYR+sZi/t/Idq7qDVf9X2tapA9Zipz8qmVA7l
3nxQIEN/9tDziHuQ42cH/YG7KZ36t+JZDtOluaWckaI4QOSvDrs4dv+TEf3zjIhUw0Y7ojmmpSL0
+IcZ0SEtEM1e/y4R+vMRfkuErF802aCUxgdoJC/23xIh6xdVxucVJMm0DMtWsGX9W8MIE6azQaL0
/4CLDEO2AZlAmBRDpVr9F0/cP3j70nLjt59/3zBCUbU/ZUJgWHAzbUsGoKL4LfCk3xWeo7xGVod3
JNvWivAeXJR0Abti1TkKO4rv4sP+oE7VGliG+J6qnQFUi4+bc6Z2Q8WImiIZBKJdti2RE2CqKAqP
snriTXyN072E3Lcnk2j4RrKhiorQdOEj8Dk68xveDy/FWN7IGdAdWd7dXJ/sRT/eK21ytxCVuJtx
5OvXkNS0jgLlpVzGR4i6GRZspDFnUTwHuA3KK+dQfHAN5DwDQoPUJW+iKEZlQz9zChQfOQvMz6YL
RY1xSSWDE+LKqUPyEfYHNujUcrhiZdiky45R8Mw9qn7rC+PM2tqnS+UYWLB0Xq2Fsq2VYiGaA8yd
q6SinsM8gpq9/tjOLRxoWxa/cyvdZtGHdAgJfufaNUMtgEXjuv4cIWJtur20CSxp3y37rfIM0ELG
AHplnMIXP3of9pPXuml8Npb4zS6DA6Ygs2CRLRQkJ/0C2YOLomKG3pnIhdynKk+mgWZzHSys4T06
W5scx7AW2Zu9xtAPAm48zhFg1p92RX0jgxY2C56Nef4Afdqloroo4TX5rvU+HbVnCesse8/mvA4h
wSAm3SY/CSzx4sNgMQoRCszLFpMkylc2G9aDBv3qYteVyBa5DdQTwfsTav2kkdxgagfCPIFiqdqL
G25/MI34Iqwn/+WL31lmgTnM7dEOqYKPJw5B8Z3CgUmFgYGlXk6tASCf91BuhyNQsqulc24zID+p
lmmegTaFVbj4FQV3/Pkcj7kt+0fS5FLZUkp7oUBFBUm6XcvXTMUIHN1wEocrJob4dS+KqsD6YPFY
MoDoM0E4KFMCd/eZE25x8hb1Air5ebQSJQDsHiwvtY58zwcyJ0mkPjhFJmCeiiOQfZNec95Fd2VM
shUNHTg2H8Lr+Z4MuhBvcBDVpmIi8zsGUeT7IodPMaRzGQUmMZdC3a5M8M73T4HiE61g9M4HScGK
M+dUqNhoh4KGH4wARuNTcmVoRpw4eThGsDUenKhrmelcE0+QfBlUazHIZz67h1XBffBDNMcXniKK
hpyU/RGg9PYEawIrLYr396eIH8VrIH9Xtz3nyvvMrnsI6N5hUc6YETh4BnDDYkABA7/7Ndvjsehm
5BtutqyX3fNwKh4KeU01hi9OVlzXnSLxK0oh1iSiLSYC34mqOC1FoGCMLXl2LxpRUL+lTMs3/iK4
+KWyFHf+49d5REbCCWZiYcMRTJSM+ACupfjIVowRJmwfvx4fbON+dVzXdNGxbWYLJ5VasSZxzfyW
44uD3dcv/Sz+x11mAuHi4enwW3lJ/c6feY+odgYXYBPYJDXJBJyCesPJMSuidwnWcAYFZ8QZUceC
M/QIE1bxRnoXDTAYKEghF3Ef37kRf+ngw58oujVMc4hsDOIe7QQ9dFh3Zd7IqyEscC78xNt55Bg5
6Z0Z1HYbzpJLZirxr9bu+QsMn/vEZCLzC2Gaf+GgcGBYCrn38aaPYLOIeSfKe2Kw1D1DiuhP/MDR
g4ugWnA5LJQsl7yQ34uZJT7f98YlU4vxrKthrUjtTJ/Mk7JDiySZL9GDIO8qFCc/yrMMFfWGB/UP
cEKjkvMVa1zFgZo96faMUYLRBjsL1EbChxBZPPEb7mMd8jd4A6JAD79nXspEcaB1Kt1RBkqNS6tB
zdi4MWaQSuSOByT9A3VW+T18Zpl+LN9v7VVWN02D+eicfjpcnP+afedfGFSjH9cmlFfYSuwi6TXE
uRaufvlmrSwZefNMUV6QMDl0NMgB/79ghJbDDAdG6PA13hYf4lTCGb2ZGA13/DLJ7nHXKdRZ9ygl
x+Cq/ISjV2csmdUTHm74+bM31UuJirKcumTdBVVZtFJE0xR8qXSuLUAs3EbkvfJKQOjQlOLcHmPb
mKvFTCW1w2mVkByR+BJ3kNrtPD6yX3g2NFrBIV7hz4FJySQBRi7K/IfqOYQVZW7cvkTFXrBfIFew
3jFXREOEdiPmriz6rFifdw4DM5v6/WCDNwI17Sn79/anaKHCvm/f+kdIFWKNhmgB3QE1DzalIg5g
jdfPQxahJiOhE/OfKTZdaJQChu/KVGIwwVEQcs05Ii8Wz4jlMWlY6aEpMKtqUzCxcLKbwUMTz1II
0Aa/bcO/cnLl8RHBQG0tiBIE2hlkR3VY3TJTzEoeWS6KE1dwryMV9t8mPDdgerEqCMKZ4/ENE1gs
IHs9FmsEZ8AVMHMJg6CSiQWCF0Bg4wr1VnR54IOZ6kxwZjt9HyC+EAmxZPFLTvZ+fncOmc977hsd
SwKkoQm/gdV0YbWE+QFngnvw6+PGE0fzBt355AroN+GX7aovT5w3o8Rb2EegTIDrstqKB42zNT1E
mvB1TH+fdMjV1RhB/z7hHrEA8mmBlIoIi0vhX5ZFsUqxOAzL+p11jBdwEnwqX1yqiLbe9bPY6WJX
k7gXHq/lft3PmVdymAKLY5XS9A3k64auUBTtYcVwOixtfAnqmu354i84lcsIfQVFRiy9AcN1Z4no
3Yl7xZIRu6W+CM0t6xQfIr4ufBJj0tZn44dMlzMR5D4Oxg7AjONs5PrESMAMMZQzU5Shmy7Su3yP
Hc0j7m+zHHsabGJq1wKWYn1e3K+It0rvWiduUNcypAin7704uMzJypeCLwJnZYoXfHxQiQeAD58u
fCjbKMMBUwo6FP2yYLDB1WGoGFCVhVt9va/Libai3il4hnkNrvkuAll/wSVy3VAvaWJkFydUgpa8
vLfcgRLFsNuffBxHFcQndgpT34gZNmzYV9rxyBc3k7smuJY8hUySHP6fuFlnBoqHRHQFiYutiIPr
DSfISLLbs42FRMdDlQmiRvxSOMNvk1lcwG0v/hUbEwfgpqbyGhcVyP97+0r6Os+F36wH6qc+s3oL
7mXwSMcBvDRFJyPiFbaE+yvvAXvUtovwJjo0MenzOnSVZ2JqnlNz2hCaEMQ0Gvj0t7mtD7LBTkVc
hBRIxIjMIp6YOyekvvIQEcDwwd24p9aD9fRe0NW50TDE2PzFXmZAZ8R7V4QRzFZOnd8IapWYw/6S
905h4jFWjE2msWjZCJwAF2AYionHExvA7hA1C9Ymnm9u4K8PAPeAR7Lfiy92+glIVIRg3Z6B/DUA
EWWVEbiH2fPrdKApiy51GEcdM3s6wKRjgvaQ5HnYiHYcfElIRSy60jEqE36uFGCrF86Le8fsKkBa
+G66YAw24st65C/iyYQuxkJTKa7xLLIlCHTdifsJwYZpSohHVDgsxfAjpPr14WRY7kELQSXjLbIy
lqKbfmbceZ5gXfGYMAC8LDSsxa8zddqLiFBwUWDfQONi4AhEUwWgWtxbqkJG0D1zfsyT+xPA9fAh
g1ikGHeOxauYGnwjRj50OQB//w/o8M9BB8yiZDwRTdWybIOK5z8iqRw/qq/2ky6bfwc7/PkYf62/
UpnVZVnWABlwteTov7FUjF9AFmQLlopu2HSKBBD4W/0VeooiYArV1CHD/6H+CqtE0S3Z0S3V5KT/
HdjBFlSYP9VfOaBq6KAcsqKAuPwedZAmGXvVumfD/KFv274ilhlx7tR/wK8N62O4pmtlZ2Evbmy7
XbwOyjexPlz5q9U+A3Uj0YQoVgxk98/d0TmI7Lq8Yk7yjMGL/Nm+1fQKJIgfZ6j+Amgj3+Fj+q0/
maa8KNEy/3Q7Wy7n+cm/pON0SFF3HmuYMYvyxXhPWZBJ8CCCIK/0Z8ZOei7yL7SXCzhvYL7oOJ0v
Gz/4+0phnMViIQhuNXgx+wqb7lKKKVqyfsHghXcvAuNuA/03co7sLXK3wqAUavNYP/X1johDHQD1
lIul0eKERFTfKHAPSXahhYrNKqcHR9Dyf/i6NBwjfiEM16mLRnrx2ueYdFkYo0Fr6Qx192uayIez
wDSqYByzuE10fJv2aPCsd4AcI9JmVvd4i0+2vtRsjwVQEDaRK2PNMcwc9uB7yijNBCNUka0ju+9N
aDKzVe4sddx8YupSIplQcBL1yF+JEPhRQDD4HClsU3YSH1jCRIZcawQ1pA+qBUFPhXI5iloxygSV
EDpWjs1ai64G6CxpCtJZL6eGI2yHeQ0aBAp3bDDWsVXuaXQeQKGnuQnL/0yMYcIwCOafGFVBrWb4
K7p0sSCSvsPg61FGsYCzOvKvpmdX4gLGkYXPGTqRb96T93bOCLEGk/hUw1la2BQ7GH9Cl+KlSB7Y
nBl0AjARiRKcJuoGCz2P2g4wirPCqtJLGmM7acY65TpAkzgwu4FImlgt+UHnVNWeG884E/bVmfGU
ILZE14sbDb+IJXnd+PDbGSNCLNHkLxpu61oDIJbhnYv3t2QXGCouLVypYilifzF3OuTfpEOjr5rd
akoXFeab2w4CTnWAf+UaPkyGj/7Jb5w9C7yblNfyJCL2gAYNXMwN8lcOx1MahFHuvEDU0U9ks6if
CKcINYqiuNr2PaizymlV6dXcb27rfiffECkgzNIH/12gJ0JNIPe9KwKmSf5o5JdohAYUXO9CE3Zo
ghazOgsGvqB2EyNRh6QrBz75gnSOn1v7qmWEmHA1+X13qrmLI7pMPNHgQSf27gbRimAxqpIFrxI5
p3wmfGLwTPTJTtnQZ3AjQlW7GdE44gkif3afxO9jQasi9mjBa4BMyr5JTiGixWDBLeXfuuRZRBJJ
lhwJTEb0qoTgrR91vcdxg3iCpo+kJhn3ltAJoz3K/GueWbVdBd4tXPtHqrhNZdMhwkVJcCachiE2
0y64xuCe8C3RwWR6pG0VscpiWAXLYDk8Yjro0p+R+vuDebKyr/ZdXzefUulFe+6rMkOQWC/yrXp0
kPbjVvpoZd8hNat03+KB164gcZ3sMluVJIO3nTFvyl2/yrbtBneL2XTAz29vBN/mU7gbNz1rmby0
n8JNS52ix426Ib8/pD9ZsqC+hQfytFHXBV0XIusVIXL5Wbwo4QPmAUBREG/xHYVvoVjnPHOxzRuj
z/hTsmCa41iIWSqI59r6pHtTQw8rP5yP+1J2luVbHMtvfr4zmu9E3urhxYLikFsnpevcSm0Qftwo
1sKp7WU3xDYb80VwMCpwdhksm1DfId5MVOzxkCbPNJOozHWmdJfkax1Rt6G5tEuIO9fqUNfHLGnw
39MCI2FcHzZ0/XGLGHq71q6dl1vwhKPeXFe+y75a3Khe9UgCBENRG1e+6MZkrzMVMwrEli3y7EjB
x+ehYY6M69TqXqMOzaIfjk8481gwGgtXbn4yiUmWtD84R3NAAE6afYVSsry93n7K80hLksKmA4Bd
7ECAIUiAf9B/k45cWMcucC+U8nV48L8qkwoZrTdj3GsQz2jL6i080CrXYJW19jCWoVXWj83ROk9X
+NZW/yg/FltpbSXLeF+shmsOA3MmKDVFhE8RkMRHvNahu2vPCTYjlMBX2itigU0JjKsATyM0rs7B
W9RAWezWWB6Em3jb4nDglwdnQ+uhz5Z5GePkvgyLBSYN2Lcsxy3XTAOLreZlBwPw7pNrzl6z7sN/
LHck+FRfiRSbYzkvaQqNa28TrTwHzRWVsyr17CvkmJqux+VmfMa+GYdnSr9409JbaB+zh9U5HPi1
fqidF/1sL6Z9+W3BwDj4dHyCSHBMb09BaO+FV7LIr5FpgEGYIIGAAKJZo1PhLA6DpjnH0ZW1nnCa
9IAc1/kkM9MjvHUW04UFiXWZpILUXnS0FToHln5TPRbNCREouUVF4bAKaC3SHfLxRDZOKDwqx2EZ
0dBHEMnhXAGnOjiWUTVmoy5Ll7a6ftXSoM0QQEpgdygB3Fxax/iDCOI6GY7Ivu4BvCba4hIqVDBt
/dFw1fEMwsCJ3Zx4EXD/6OrawxSXIxotQ4mB3p5pX3JAutDfIQvdAxkQaeB0pjMuFykhleKMILCP
a43WHEd/lm5U37XHndAZg7lHb4PgST3jzDjp+H/yUIPTutBBT6n0kxhrc/oxfsZrFZ+L6obp/ojb
7g6vn/n0WK6Klzp9CB5RaOwy2oXgX7cFvGguySOGrW90gpppVNknrOFO2Uu+lV7ahg0xklaaVa0x
Dl130FjC+fBWrixn3lrmQj+ET6b2gp+EEMnQggta0atoMjaLIHyAWNOqmIpv+aoQI94wBppeqr31
rmUfiUGM4FOZmq1KYMEBEH0F2BmstON/kpJ/ISlxZEiRZCYaHHZHhZz5PzPnN1EId/4PZHlBCf3T
Ef6akpiaoqDAheWuyeQfv0tJDBiiDmRRBYoNf/trSqI7v6DV5Zj0zjQ1JP0USX+jhPInuOkYYysw
1NW7OPffqISiAv5TSuLIkFUtiqq2ITKzP6YkdCLMbCPCFaXvpRn2aZvILraCsFABlTqV5TainYWF
e24g0dOWUJZwobu2PfjYrdqLYkprIwaifAbQSANZoCGodNRryogmalTJqOitRHhcQIsElWijYstK
JlXvKRCftiEmvvXaG5iDghNLOD6K+tM9eCwIwIhM6UCWW0sRRWeYdUdEk6A1osRzGxL8xk70a/II
woNRgt1GzBlLxlpgCbLyc6+JiMqAdbRHAeKhfjqJOIwu0QLvBYYl27fJM/Lm6ECNQnfTmiZki1Ng
ftL0cYGUMIHtZZSraOsseg0xZSZ/ANYCGFBZopvjAYAH67ilactLobTryR2osAqFJ0ab20ai3zqk
S/S0SeSsWl1eygpNJ9H9or8ROQcDem8wn8Mu0nP0diA8Fq6eVT4rnwO4geqSbVqqMctIGhdbz1Sr
8ItooLtTeZXVZQVKRJoxHEI6JMhzydyhwappEt/wN1EhXMQNpEQWYsKJVNklN86IDpfQ3ZqFk3pK
vGIzssxhLdOFvYBpEf9MT350VMp+VeVftDEzq8dc2YOUN+peX1gbTrt2dZfyJU5cjdu/YzE801Ui
xo2+tb7ki7buP0tcV3UDvdvVQPdVfo2s+kUTn3KddwWats1/4LNEW/pY97fZEM60khcYRO/zLLw6
HwJ6dNbwO2Wr48OqNxpRyDjDp/aj1kNcoZhde7HjVq2bhQLVhE3omsJvl2QDddnRovEpTdGbA2aR
xncrw8hENXAOsn33OPwENh1reP0c/wSaG9Vxi8bTPEZW4yXjQpUWNdIEdsCm/gwzgFqLOcx07FF+
J6TldkGLNJrEm9bExXwIMLQrNFiEIJcDnD6PdEjjdSRa8abrPYHysnnJe7JuOLR26clvEB4xtNMI
Kez8tQswTTwj/FJw23iShPoc10tcAJfghRrTaSDhBr/DNGjFwUjtWkIqEEBAOU98EgmmaChdoQIV
2mIby45ak2Y23d3NtHtOkDiqQeuZ5SULm287ZWtkk+0rrgW5b7sX2lehVwUvSwvTzWt0rijZTMU+
ptTuhCY7AcTVJ/pJRaub5ntFhg91WMy1dk9aB23IHZ/alfMee9Kwyh+DZ/x0PjUr/BRdnEVyzwiE
1GVkB/IfnaSyw9BY2NocR4yxeCpu5/6ddpfENHTvQ2+DJQ1iEb2+QB2E3DtiA4V3uDSiy8H+pvIg
OCW0ce8tanO4DM3MeFVj6uOc6yc5BO2miyBEhGmN97VfaUhsaASrEh89q8mqwyVLloY1TVHJ31D4
AmYI5ARnmrrAvAia8ziDWSsdbtAl6eTkbC0HHWPkde8OnWlZCbHBqSEaI47DwwiBI00wKM8BFWoG
4hvXUH1ytJn1QZehGVdOj4SDxECMY7IIx2L7n437X9m46R5BbwbcLWxVN/8hhYl2ln/sZS127b9/
+2+7tvmL2BHZm7G5UDXYUX/dtc1fdAcHDNoo2RYf9zfuksqGDZFKNtjOsfX4/Y4NAQn9BtIP2UKC
8m+BiLSu/vsdmzYecKfYtoERCRH4pN+DiGNI12UguJaZ5lPudWnYhP8ovWAyL0/MBxI9HThEJvPy
xyVmdEvY8WqxzRA5zXTf1+YN/HI6wS5TDNUK7D6xTu/RUl8nrB1otjS+Rg/yxezSlfYMsUd+CvAt
goGK1DxT8TozVK+pt6ENqDCfCvg5dLBZ3zJ75TSYC+mvSY+PJOTuNVJuigByBkNjgn7vvOJVil9z
O3ha9KT5weHWG2cngP1yWyTpFW8p0BBzHcfYcIr8Fz6Gla2jfa/TrcvBnlzbBnA1+9sc1qafokLH
/rNXD377ExlwUl2nvOQ+PdvinaysTZP8/ljdzjdhxhv15cawumvogzkt0hooEBN7fJHg56bDQv0g
R63DZo/pBOVlzGWro6ivYHm4zm60yNCxbKXn7CWFnvkk7+wVTSQehhYOCd0nAhUjvJYmIdhsmNXC
oQcZThgdzkpP3bMZsz4Gu6E/VgbXtsidxzTXF5o7vt6CzA2NL0BCMCyIkrW9ubWU3Fpt0R2KZWHB
Wxonz1E+Jh1NMO0zsKufQrpQt8Gse8ufjShc6FhAPbbV0aiBxFbpc0MJu/fqRXSCLZXOvtfB9oBM
XVG8kKbiDRus9mgssRGgj8CHRl7uKasK2GVlHs1TOMo7kVkKIA7DumA/bItHOmA6pXwKZOPbv2jT
7eZCoX22NWwHfOvYIyYZQ3MZOhio2AZpOuLhrKv3zrOSqM8GCTHuinCMJn1Dn6cbjn0Rve0mYytj
ShYg3aFHmZt1GTNDtOhDPXNKzNizS6ppyWW0eqhbeH6gL0GCVCgtfnAjgpgnGuIcatr90Y3sWQ6a
Q2ZikzBJ7wIL0+H2CvYc8CVAV2CiPZSOQnhNgAeUJerLQrVof4pMU1h1gLzd5CNpMAhw2dAizMmX
giDs8L1TIu6JMFsYmCSZQrNRzBjYL336qhHWWeqHBdVClIB7SnFEbwIway2yVNBc+PyYUUHcoxRI
kZQUXNEUtB20mq/kL6mBE95hezpn3nV0sTZfpOdMaV7wFb0w+Wu5dhttFUIGIaYxTvWA7S4cExnS
xPL23XzRoXKTXnEQNSkYtuu2nSkd8VJCl10IFPjFzEGY4uv4oLHPEmcZkmtby/LHwePcPlqb8kf7
IcpR2eriL2kCxRKb6gg0ibUjTxANtl+rT19a5ViRR26IESf+xXiC0Y0G6lgyg+Y3o5V795IceTQw
I4zLHX20ntSpwdiLXnX2OrVrrKrW5hkDlkNNF111BdQr5CXrgj8rUj3viu+xAp8NU+lB+oF+XH0M
Fc0AZrWKpnakzbWqzUjBAc7egycblMwrqdX/YOk6H67ta27tDb2Yt/EyKF7ifKU8fQtb5vAZnBER
2QLxEvoAnKi93kbTD4jypNOi49Ri0F2ah08FRWgSH9Gu0qANk3nMCeel6hp0aaRfunaNRg/bigYW
T79kvrPkdinmxRG+QktATiwEgtrw0FtFlwZkEM+3js61TNexXlVwpXmj6mq0SaBXcgHRuskJ02iS
M8PJm7pz/8ZSkrAoAEbhgorUyby95PGCZsa5dBjMcqmnG6dGvvpKN3VzLWmLaIcXfHk73mBj0+yn
fmix1h8Weg0as0G7auR0nw7nRObDLO+Oir6uYWAaokH2U0lrTE4CRQWF1Bi7nHXVHMeYCGoO5gqC
OOg76gcDIM45FQUPz9dfB4zssw0Jgn1G12wGr6bwqmDde8GlJJH3ub+puNhpm+MbQPujDtR8aUFm
cozes5k6n5SONSbarTOp8oaL5GVEc1bMjELz6AFnIk7C/Jh1Brh/cvUeJ+qeSos3DdhFijJsqSpL
0OHBnlsf44242faA/vx0kVlIiC9hc+zoqkoryzes2GjiG5fcA7rHhRjwnfVt/k2VnqYv2kliThGv
ZaY6t0G581kEv/7g5t9NP4eORBUagrkv3B/ZgG6eGuPo68GouvemX41PEWF74vbBi/GRmrMQP0M8
l5ExVCjQICdQt6+6rxoRW3dJH2j9G/bWClfyjWa9BzzjuESwlCfSC8G4EdDrFv68Ea66oX6ZxoRO
aQvJWOC1C11nWka7SMWHA+1SCoGSW66y56uLXHjHQu8nCKfP95JF/dC3fjxLGiQFFllgkozYcbSj
z9IGHtrHxi5GblDbyTZqnSfBtQBOU9psPvl89nQSXJAP/HAAo+71ENyh6js/oSmq/XgLvqIx+Com
5zWr2tUgTw+paiMHIccw7FXosEdUZKdmSxaUfk0KlUm1tE6NzZyeaOIlqoVakH/T646+vg+EMByk
wFW1WMuh/uxP6t4COohr6lpiX+03KDkp60M/qKsTdx8KQRFc+T0sh3vVvoqvosjfoYk6UkkD/qTa
yPrah1fqI6ARvQOoqB2p3oNK4jEI2ChR7UupCU5Ln16gY0DBDnJPX2BAjBMvNkIgvk58yfPEE8ZJ
wiEmkLDOnEKh6Ono+rXnWAP0G9gEUGtNT7BVyPQM9J6CmZOK/6bU1UquI/xSCKEgoWBBQ8KcQqMi
txCsi8E8QkYQrB8bgRkAKWwYzlOYNpHaAWpwb2BcsGHAJALbZbcRgAI/i0KTH3BvNgwIw8Jty0aA
4a2omGYJdReADgGhdIwnIs/oygmQQ4rbS2jEwyUoIBRo+UUho7/1mY66zsnZ8B7hjsBhFUVFiBJg
Kfx7rzKm6VPMkwX/HeagKns3CfacTtnvzlCiZFQ11ANJPCU0QnH3pI7xwq67x16z93J7bqKHJKE0
PbiAETx5twpGzbCkc7bUaa8kYaPfHESpNzNEtZOTC2kOerMBnoduQ2sxkJEsWvl6u5IIxpxsEvZZ
6EVS2gXOKaNAlr/l0akx5pnFkjRefKpdrBrk65kMBGXh8oY7WZ4mF+MMRzhPFhZ8RIKKH7v6qiPq
rWhvMtffW9I6RHALFkEXaqy48I5uv8f2VVlTyPOkwB2Jt8SaW23MXlsUmFXb8sHsaAo41XCSVtqw
UCoa1RHGqIYNY7QvKNzBssfWp0E/h/CHuSQ8IKsRCBu4ZmvdlFVkKgGWES+GOGv5KvssbAinaQVt
Nf8frij76FrRkOSn+d9/sEW8Q4nXohwrrMqa/zoVGV//8CX/44H+cNz6v+4HQZ7hfjQff/jBuyd5
j+13NT59123a/AXOFK/8V//4v77/eaqo6UhORC90Gi7+s1Txkv6f/87/jnTy5/f/VetiqQYei4ZJ
3mfes8LfSCfWL1BGyCIt0lNHM4w/5otQzpDB0JwFwNkE/P0bwqvQvsCxTZl3Idi3/x3SiSaw4j+S
TjSgRw3HFrJTmifbIp/8ndQFOfHA5EIEKoBYTQISM5/tjZlRZx3wZ5KUH+FbhFPxmnYdl94eXhL6
DSU9gGdY4VNNeAhgEXWsLVKbr+lNt82HmFp2p73RG/kZZxMgxBy4o6dqQ+HuhlUh6hs6LVmvjYEY
miVLrA2BsALLDBok2yslbb0+7ReC5B9jx6VgeOXg9hZG3YOq4AOJFL3WWMBr0CGdwBe9qOBldmqN
8O06SqRJxPc8d/+XvTNLbh3Ps/NWvAFUYB78yAEESHAQKYmSXhAaMc8z9tAL8GL6qdv78oesrHRl
pbPCbT84wtERCuXNezWSIP6/4ZzvLLqBDsMlzRT7WuQoHeMv8jGihB/YVKTD4E/MkuTrMn+qqIoK
DTqTjtwfolyNpa5FmmEgAy4Yo7bmrpkt8G4xLm1MBJwDMsLeqc7WCxpPTsWdb7ZbfaWSe4IMxSvo
nKGW2CYP00wUEDltu1aiEsSV8EEewSSR+ukGWypCRrmCtNEhNPYNNEeHOS+DvjcFbwn4XmFNBElI
uG65RYpC9cndt/K9KfxBfmDZQPknN5OWUOIVSuu8Iqg3O6TTNpwZom9ZDHfFJmefVt7Yffn3tCTN
g+BCP7OhCLO7Bm0jd6hKQwIOTLJlsfc+6+ZSxMIGRnow8F+/3Grjam++IFHQh51+waW4qTqnTn4u
QXO2Tmgoi9JLkfmz/BP6eRN2tyIdN0HJQ1rjxbY0r0BOowa+bSr3BbuoL7kTGMFVjg+ZGsgHlZJp
LYFCFCPVkeN9CAlUjqyWBCm0TWAJl+ViwHQ+GEzHDFAgAKBPiXbgpF7IdQmiRNjF9iK/MBeKoRbb
Iqt9cdEBh0A88S5zNqqUp5MManDAQfjUkRals9VYWjSZq2TqKrfGrrs8m0GiXjv9Xe8OCIeKutgt
lIkFJ7gc5gNyEoPjI4Z7TBVWQqrG5K8sSPewIQfLLlNS0KsR0g/zeTqILxzKRrGZoksYPZYfqUCu
hLSiQ2S9wchkr5k2UF7M5GXuULMX1JmqoT4TCJo8aiFalXPVrh6QXJHw5inMf5u1FgWUI9iEt4LW
4wZeTRYl5p1JN6kORp28s/yf0MK8xtC2kSXMhk3GIKYbQnVqZ4zZ294qU7cjgAoBg5pO5XRkNNOz
WV24XZOGvjZPr2T4kcfcrkeGqv7kdaF0CnmdLjpK9EVmJeHeUvcJ119B9qACg/E/R5j/G+cSkkRg
XSJUGtHgmPhnu8czrK8/7h6VP3yFX08m8y/MHVVOEg4Z2FgqosdfTybzLwwRl/mmJiNRAsT195NM
k6UkR4akSzo/0+9OJkNVZHSboqKC0uHQ+tthTTFItZxzzn+O//VPXZh/GGVivGTvyGHAsSwq/zjK
zEQpI9olwrjOzOFHg/VH/ykoM3EBzCpi7o/kJpHtsFOQPWILukY3FRoSIRbn6j71m+Cc9p/DuTv7
Gcnw+no+J885HFRS670E2gcuek+8ik4cOeKHxeSHzRo5MZi8aXJ+lFdiKcH6pqxfCDxhIFYPTm+x
6rKeCRwX/S22negg53f1iZCLtNr5rwiz5vUIbQBeCI0diARUkQgljGmjP6MIkBR3QpFnCE7wnTx1
RDe5+aMBVwtiIL8CR80rN8UlY2je8pK38JPj4w7e4JCjxqIb7k4q8RJ14QSBQ9A18RuzzSCy/5jd
Jt3nplOXPUp4GBdil64V+23oP8rE2goZLSOzlHlX1KtnkAgYGeviavrFGXmPLxFnSs+KhD/sIZha
3aYrnxddut5eYdrWU7fLC+WsmwewE5yAQ6RfdUYeohgdy1R7U3iclnZl4f/Rj9BW0DLKMojNeb9U
1vQr3HNZWSEfpw2jN1pO/WUC5gugR7mRLthjpGbL8YwGkhWy2RO6StBFVpJcjXJm4b8iUkNbibUf
XQ/DI41JHkeyKh36yzIPqBlw5JfwYnx0y3ImCLcte+VTzQOkUaKQi5eSdqyvs2eNuxcFfn+aTsOP
zGKK0D+mVTzNI3fvr7lW0bodNJ9On0qClgLfQhMgwGRhaHnFWSZ5aj4irBFYH2MThgMBW2FQvTJA
y6WTOJTDWyvIT2AsPsvhuRgKFnGDPaU9YEhUSJbhTT2ZyDpBElhJEKlU0k5lvp0O9Phy9mk1+XNG
5eWbtGklF/4w+5B0La8sdshhLKQlte3Ph0ocgOggMcy96ZtJsj5CbsE1uGj8uFSIvNiZE8teZ6g/
g4RDIVoezLmDBBDv5QVSUsdfTQoSuFe/p6T5kIXENnsLXMPj0tyZ88DGQKw2+kbeh+jXxAsmzr6k
XzOJtZF2vwC52Tf8At1l2a6lxuOMchIDD6cpst2g0/YN3FvLdDTWZahEGYZgl2C7X7wTPLXXW+ox
dqhFTa+Za4trogC4tllms28YHmhvg7eyxdwAzkF5JNUlSG2aTZlm6BfMtDg+DD7zI7RPqJqChiKB
aw//D/vZIGNEhYcLWAKdI1/NfEfAqrLtXFjHDbkjzSAB4Sg9cYTpAuQ3JCQ0rHCTptcqGJwFQNVE
kVPQOU8WRSJZk4walupFFljqVZgOWLEmKIcWTSqigWnobmqdfiIncbvRtBdZFvNGElnWy9AhqNUt
8qagTh5/8QwGaAPVUTnU01Z4G2M34XqNx3aRS8REaE+eeqmCgqRd/Mjdcc6+Rq5WdWjx4CD3TRVH
cvR19z4YuhNESCcir/rRGKtEK9sgQbL1z1W+jfH9RVz9OxN98lvCykKRHkYj5WpcpUztPnq2kEr/
lgUkEOAyWfuM7eR1kj3GrNxbfLyraXJ65SsoVUe7xU+EkFU//lt0Cn0X64md/JjafrD0ja6CZ/oK
2MsTB1ikN4X5hhmu+wtyJqqO+GN21HV2QghrF1fweUVyAROW4r3mB9cwdWH1Ya1MsmRgfXDXky8R
L836LD7zVaRmKwfMHkmWJtab9SuyDXxq6+pBi7AkbYrnqbzrR3WPDVJfKwf88CKCs5tmT3vLSXF8
j9EJQ3ZZO/qujFkXXWtxBTb3wUCSXaFXxKX+DjUJMv5GPjLGDUQXUfxGnde5/8CdeGH0ffTwEARE
sQzW9ZduL73q5Va5yXsFeJU3fFMXo4O2leqB2ek5eRMNz0Sbb/o3IhPY+VN4XYozRDNUaEza9EMO
i32PijqdkUDg32JGMe5MKB6VcjKe2h9yRLf9tt4Ol0I5wfrAPDwzSmHRt8ZwpHBSdAVF65p/QuZL
ZhlHzrYtmZPijtSRWayvWN+FdSHZJcEQhzh/JDa5gFzTNuvyg4MEUWkwjscViWffrVN8M/EjYwro
0prcKFERHKCF+WK8RCOyEtANTPUx8SgYoavHC3tkKeZ71CIVO45dvbPw3q3kO71OTyj2Pj+MsEcu
vt3XvO69BPr2Ms9dmRtjqx31DhltTyQWVS4MLG6h0Wv4UxJdCcG2Xib1EUw3IOVurScPessySA37
i9ojBK5NF9wX6l53WRbJevaqg12ZIh5nte3JfpZxRwPAicP5nYDQ+2yt05N5NtDomcopCH44damO
mXUrFTJuynqsc50rQAqIzibD1+4JDQoBwYiVz374OJ6jZ+tMFupKwpDHiUAruUHgd1NlbltdYveX
2k3bbXTNruqyDHCCU1dF64N2899IZXsJb8GT0XByMw48CNeo5xWzElatvXgJtLNhx/lDfQselOtU
Yh4wz5y8Hg9b4cYOyz0AmWvxozzGx37YUezPL63pKi+s0/iJ3M4R52dpW7ktpviz8CCOlz22tiu5
P9IXftQJ2cMRcM4L+eEbba9sI1oxG3wTE77iU4c+lB4yN0a2xWvOvI7n+lOBfgxujLMkfehP/Y9o
Lc919dim0dr/5bWEe+sJ1byxD9B8koO+8WXHaDfJ+MxqJ/qcn0wJJfAuuE0ZyensSUbA0yvtMU4u
fJfuHGHthQC67boXTT/46jXCY6xKPxhxx0OjejkekBXj49Af7XzLNT4VPGFmDArTDiB0LyePj5xs
6ekaXAdVXbtLz4+nLPOZ5VZcxDpmLgbjQ0QIUabqj1M6MWcXP/OYj7fEs2gx1Zum7LWQmHAW8rmA
Lk0KijuJnYPi/tINzccgk+jpI/SKeAkHZIJawRdK2sJS9r0cOgpNLK4RlLHMUo2KbmkZa1gs5VgF
9dz5BRB2dWw5KvIslvhreTwEAM4XydnS0cZcYzX5wQO72uXa7cYXBr948xLrI4GFhFOAkTIlVZ5+
Mtjuu0eEbW1Su4tHpVOcTAvsRVK3pP6i9skI/NRr8TygXIskHkGEvZRMhE8e8jAiraDPnqQOSpcY
Mntk+Gyx6ZwiatiGp4dYqasgdlch025BixBP9l+HEl8HAau7hoQljkENn0qcAsRQAhyT6lvGDtIP
AOgJqoaX0MkTMsEZJ5V4M5ooPgc4CZYyUfXbl7ThO5cIE/pigGbe5iDIgK0DwItT9VCwWpQGW54B
Afj3oHsXiCpVLl9jc2afW3O8VdVurLeFv5EqhLibtLRs3S89WS69BXjSZIZX6VBiGWkPzFkJEr9X
jHBDTLU1yuDFSxjq9/6lSmJs41XlCUbPVvuh3idcYcttOmOQG47aQX9Rz6ZH4PCmDAd2Xt1LNElg
67Kz9arzGnoMnoVz6oVeCDmtcQan2IBXdLBR7vPoLp+VfViUrrGHCuci3cqPhS32RLSzfn4S/SOD
38BdUaJvsy2p5AUbfTvY+4+dfPMddpDCOXZoaUpX6s/ih/IuiOomXVFYrU1zBTIRWdFLHG6b4ttS
vwymHJQT3AvksNg8m0+kKFfXmfsUXKcexC/7JY7EZ2AsgvScslmGnln7Z2AVZ+EQGMgbvqa7eMj7
D1699vDREq7BDvxUM1drVpBvX32K6pD7jsVgCJn2K+X5rthORYU2eSWfsucwgnuCJ7JA+uFYd234
DoJ133+LNWI0KiG04re8OQbvy1CdC8BA7T5tKWEFDRzYZaDEZMZNuMd9PnB+StrG3yvYJUCLbdKz
zJbA9d9mLPylzyBFbj/KWjmkPbOotr/FVg8NRfdkQHGp7iT36DZhwcgfbsqwciprwyHJUWeu0wCs
Pwv5n0hxZ/kebAC7kziWq4/T45NCTlMHJCJXX+E2BiSqVatNPe8eFi+ItJ6H1QM+Z7zZyLukWPGM
ms0MwVae4A4HPnxZdXyNqbLt7v3rf05B/m4K8qfQcsYNjCrExRT55+JrL/r4rr8/k3/717+fzv/d
p/6d6lojaEqXyRX63eRD/Quzi0WIzVQNSrMEKfxvRlDpLww9jIUItRDJfxnk/zqTB8SrGtB7GZ+L
y/KAocg/TDr+2eRDt/4wk5cYySiiuZhAFRNz6e9n8mIIBilsY0CaYtiecqVnv1vn37E0Ss5klKwV
5RyHFBgRjg0sYLg/MpUBBRu7HOChdcu0pNil/neioNrKJePcaypFeBMRdJ/zWmwtjztp15OjXuTx
bRpf9Rq7tUqYZ2mGMI9EUvWM1o/sjgknuEflGcnoQIaUhyMOKdVEaPdUxLYUWLlraDFKgaR7bCyh
2QxVWrpZneiutEhlpKSn5pAEcHTjyFkcfVkysTXzABVDmBP12OjZtTDGH8bTsy4puwkD0lpK4geB
di/TI3lnTdAcpqx5E+OZQfmM3GKKpJNW5xNqaVrZLD1KsJ3Qp02Cl/cqWswQvgI+Iz2fzWuQSCZV
qtm480yyva8wvUdgGokccz3Bs+RRK8aaX5lwxH5xgYUdk2zMwqcllW9l+Sm3lYVugqMIl0C2/CbJ
ShFmeLgmFNbSktcKPjTRMk5IAGd0n4o3hDP+yl0A8puMj9KHgPfQi9Ij/LJq0yvovoWLFEQkOCCk
sdpNYHBHTZTmMkHCmpm3ROZD0Ps2X2u7VIYACA9Z3z0BM4z0fWK2p2iGE5Gk5drXaFEl/RIXo5t1
3VNA0rZiZYeit9Ayyc9axjEaj2jUCnETMUKsRZPfJEQ11WTCh98z4KdccaxE/VFayV/5CZF/Q3Ng
FSKnUwHG1fwQa7VZhQWJDyUGsBiyCj8sGa70QKP4ZVnzoeEMzwtxG7XmosaAxFgXH4k0KStBHJ10
UF5a4a0g37L2KfsaX6SncEpiVf0wdouJAjNH1kg8eeJoWfutSdUN/jvc0WhfzMFBD6oPQR/I3k0f
BM1Ccs2FNYjdU5UBxASXjshiRg9cpvVF7cLHskSQo4TGQ9ZPj71WfSyfmBvsXot7F2WXUEpcq2I6
4qvOVFf7WRNskJ/AbaIzbOx1l82kzMSkUPciJQi6LK6T+l3QxzdNHX+m7mwU1I9WSY1Rv88y3NhY
oH1hZ4B5TDhIsIbFYU8CeLrqBcaBmQJPbqTBkiAVhI3w1VQAUMVL5yOrFK6DKDmmLv1McQojPnLJ
JX9LCvGdh5PrDIwD4sTAEg4hFQFbKNpG/t5qyDZpeL2aj2BhdrE+7HG5X03LOAg9KAm/tKUiusRh
djRNY1MWI5NKUfzQm/lzUgI3VrNnU7gbeX7xhYFdG3nQ0NKETuLlgTAkLtIPPfLF7Sw2NfFD5KFp
cuFl3adCcMJW9g2AFlxzwG1UE0VO3q5qUcDuWDcyw7EWY1P6XMG8McMIBhe5kXlG7RaH+KdUZoZG
+aROPfkj1H2lnN7FVK0ONAk8DySFYq0mpUyfazZonlSKX6lswq00RxVEb3hVK+YjFpBKXdBQPg7M
a5E+0kZgC2bvsjMCLrZRVp6z9qxA21xmhkE83eWMl2OQDAi3ZeM6tMSiBBL9cDajF8pi69KaPEjZ
I7G7pAMQtHqQAjWjlZxAV87lW2vhUZvNdh8tOYdFQ+jjXNbZRhHrpx5FRqWP+rqqWJOGZRMwKUaX
KWhUSRU70npQTnNPKs64mcKRBGMazVltQB5XAWF2+vuEuHAl1fdSM9nkZa4ZBwM46LOa85AStEti
O3zNQc/e40j9rPQqP5MHi63B0N9CYWwwQQzgfWn7+2p5sZWzuW71XNkMJHSsej8pNj2h51uzpaVv
lfpmhGMFrmO4JHHnGYF8lKTpgGiddS1LJrcIgQrXYKDyMuIbwNYpPrg/JVWf438x7mHWnpgn1oQP
JWB9lB9+c+KnRvkGf5lqVOmvE7x5h9SFn7RGp+t3By03XhSaAqJeHtKx80RhGpx0nK75FNMyTDuj
7hD5d/Uh0XM380PDzTX0cZ1VjtugUe6ij1pZq4lRJRN+o9O7cecBDmOw+ZTVEb0Yc1F8IvIplBYM
YycRhaGilJMaEWYVr+xIgBAVJbQHRR1uhSEis9ey4yKXD3pNFFMpbcys63e5iai4U3pGPQIG6VJH
rN8wISxDQsIzxv2zqNyjQIM6hKGlnONzqvgst6cwOPEFoGGVLTfu+NJO8xc0WECIcquwCVDvk8hT
Xnfk5SSVxgqgTD+npNvXBEBvmrH7SVuUos2Sp2cZyZNoVLKb+7ecXNd1on1nmgV8Vo7uLA4zlgrU
5+tBwqcwEXwxlA8J0ce1L4Py889Km0DViaV0m0WLEUWV8G0097pvN1xuX20/uEPO9RoV5qc+ZSTE
hvNLGSbqhkxwkpFDDEedhndiVsSHQKyW7B/YX4mP34gg3BbaVvVOHcOMxxi/fdPaJ3L/2ojZc3AR
FOWEisiru9QJ1QSnEKdK9RipbDxyubtO4nDXushWh24vG4xCRYv8kPImtvItPBDQgcigvvW6clIq
Y21I80dtoYDlwhSRLKszs5RKRlwMFc03mTHWdXzg/CAllXUBdhE97kqSUdCy9zHOp9CIXny/dKS3
IsbFUQnWAGOnOIk+cRv0d1OvXSM/+6gz48dqSRowgpPIqjMK34RUeCp4UFaEVEPf7F8lUX+O58gj
gMWpfZ8BTMJaX08R0Eu7UewHu54WzRY6glnmJtCXy/wlq98ayX9VI9EJuvji56NC3dFw57TmWydR
S/k1R5dRpT81y4+pGg+zyLXax4+lIb6EGlKMuDpKIyIhikTyW1JO6GcSWh26ViImvgO48ENovmST
lm5aU7Mppb70hFdLVz81VXXQTO2oKvAQQvOjROexynzhkRxpvDXPKo2RDoq3q+dzobZ7eeq/ZjN6
NeTuLE9MpLjXTHrjIih0MvHjqRMXGr6JK9o6ykFOklnbUGDhD9R9Koxp0yX+3ihmjW0BqBKIJvKu
bUtEv3Ow0xJSm+Uo3Q5S/2FFTN97Lroc0eAqqQkBziyc58aE73D0HxqNIDIRq37td8gGcqbefTsz
ByMAXksumbYj2YNRdzhG9mjW+6HqCWQB6oAQsiD1cqq1Ta9O31ozvyjUHwgRkI4VARd+YanvaR3W
D1oiPuUiyAypF6RVP4PKG5qZoyt+0jtNuViC0nJ2oK74P8D9/Klaiq3p/7eyKyRMAHuWRCVNMeh0
/ry7g7v9b//6X/bRv//L/0p+9Y9f57clt0gnh2tXUuQlZYqG7jf5FR2gSCMnGn/Lsf2fdh0W7ppm
6rSB2Ic0PunXVg+DLT+mqFnGXzVb9Gb/gVaPBKw/yK9UlGG8KJdgKo0f5vetXp3OWtH0JnncE2a2
dRu9ST3YgT0o1XyJqeAUvGLeQ0HDTlcOcKAgjj3OqMJLzPVeRp0EsvJmoNovmaf9+lbNx46oNus4
TqekODW8SCyob860Y5voq4eWmXB+Wt7XXh15eu3xh1HyZslbvkztMJ9LbZFBkuxZl+De2+RfMrx9
C4/47758vJSNVzJZL6RXtbEX/TN2EkROvujGpquT83HO/WOueOTrTeLRJKLRP/rHIdlXs2se+YH4
EUfio4qTZh0bYfn+WXGa8gOtgHWK2z2nJ2TlcN2gHWfAwqRU2WsNk3UHtg5qpCC+5NVdf03k1Qpa
u7RO3lMkWvGybX/R0rdAt3Ppwsp85H6m1nZvPsU9izdqw+l5kZw5HfeYlnxFN2TseY2zq54cVdpt
9RSqpzg+hfGpak9C9OtbFZ0n9WjVex5lMgjprfiDHu/HHHYy0STBfYxRr15nYV4N/UaZGGrDUoGL
pONKnHpiChHkYgcQacNFVtEoFGJ8oT+a8RNS0CL2584uuYa3EDZae7T2kborBK/HTVNHaxR5go8T
BItM+1TEL2X3aBL9PQ+7vnInBms1/cebrOAALlinLYveReDOATDoPIq7pvHM/o2NEVqAielA6/Be
fWoZZYJf0Xd16bTyNnkb4tMkIfA/5OIxyIn3c/pqL5NoT76nuBJxe+F2Hh2h3vFJQbrjs6N0hwso
bMiKJ7fK4Y0/ML5VBttOAEQpNp+vD65UuK46uNDyhHJ5E6df3xfJoTK5ca8k4eCTizN5qf5GBLpw
DUApunJ/DGSbwWGtur5bTp6RHnlrJ48PTtsDFRZfIeOLJIfa2Cf4TORtNzidfGgGZ3b4R3a+rbH/
7T1/MwoHvob2y5fhz7NwGKflO8M3DJ7y3O3b0xSfmviiaceIH7/1FGGv77/r7lJ/gO3Na2yaK+Wo
cCRWEJu2ivRExQ6WZGDn+qqzr4NFyHnYTg6OG6FCaFdjles4WoKNiHfEBF/5eam3kdt9ymdn368B
T0/bxEuYoAPCoeCNuWQaEpnUZk+TPLS7piZS8dzPLmMLM7GHF78iPx5E65EEhgQhCVVIPuBUtfky
SCtuOktS82S9+dJzLMMv5sMZQmB5q13e5JftLO+N7p29JzAkwC3rB2ftrNf79Wnred7l83IdV4gJ
twFgQ34fuVgN1kq18cluGwd01rpfl9vwuXuZMH5L3AVwITdoqovH/IclFJvB8If5O1lqqfky+Y71
rj/qa/H2JIt2r7wN0U7qvsTp5Asrd3RCmyeVh73WjqV21NpTF594z/9yWbbakX9yeYL4f/7EX/HP
mXqq4pOlHseEXEsvyr1O97Rhea8MYHG8EEVBePDDQ1gTLIVggtggj2eXzxJBjK+rwhMUWm+7LU6o
F49lcfKtY+QfS+uUVI9i7QwVFofjTMQHdzP9U7YQg+x6rGami1YnmG3fP7NXEDLYHFtEHQHBvMwT
VspDegh20Vo6pXfuCuUWKsLn5b6sSs8Bu5EHIDhkncDeIWDhGb81Kbxrbf/K6DqBkuKWpWcRoQsg
i4zv8RSMnoGmtD2kJvCcc2Y+yKYtxaeR38LwhMKrTU8XDoVJkvTaGLZtcRnFY8bdMwB6tLxFipcX
35EKcEDcB9q+SI4QffhkvqgoHBrzQVQc/mbkkeXFRfC4seefMl5i8qFDdXTjv7VsT/c0OfAPOS+s
Q/2dHxlQMQhaZuKam7XrzK45ceBLblNUUht8L1OCnfrQ90ep3YAJLRKH+3k8nSKeSWH5BrzxAfwS
wy/vrV/+MDhB4f72d3xgcBs0gNNODn6c4IizqJ5n9fRTcEsgFeg7uiGh16p1TZoJD795Mjkoi1Pm
Hyv/2IpHHg6eSKJtahNNz7EX9716jOsD0gMqOi4OZI/s5miph44BDOHVtE6nZti3qwLH/2dup9Jx
JNtGgJ2Dx+ygp8ei3OM7cB8CWze5sbp6tU33DdExgRtoTK9OPgI15EXHOgBQStIreGlPCfaDI6bL
//GYDNqR51BRN9qwnnFmFB6K44ksKwY+q+Qll3dceIgGhD0/Pb+DVJyixEtR3GKrDday5fQAiqxj
2pwa2dPzs8EtZbqU7wVrKEjgsEWPvCGoJRXAdHkgfGkjKnhllyu6SDyJoBLLlRvXwG5ANEwLf8/j
euF78QH8ax6tg35tCvsGY7DpyelR4aLDdsJ5GZ8KVr8N4bd2jfejcKXg8T++8/i/qY3/35kN/nSd
QQarClnln5W7t/a//7fvr+Lf/+W7+YeFxm+f/Ns6Q6OAJk5DFBWZova3Elf5C3+10GWoc/8ao/rb
NkP8i46JAPOByvCFfu93Ok5NRPxpKqg/NZEQjv9IiYsi9I8QGbSbxK8alsk+A4Xd72tc2SIwuEyz
Ei9mMJXXUNcI4isI6Y5kdqj9OJH6VJF6aVpQw6RhGyZPWGT+uokQpPqUVWGx6xma1hHCl2jExyMk
9Yg7pHbCJscSWXU/VZnUuyiRthmgMrtmHbFpc0jrYSmAeWghf5GsfcUpDJhcygXbbyVQmD2ifDHD
49fqQFLixn9SS8wLjaCRbyEZH+MQ7UOljB1BlT6EQR0ZABaKnQV5uNd8w+0t1Qt19XtuIMvmAouP
pPsoOx1FVR28Dbjy8MMG02YcjPqgKyi/UzlBgYIFDEqynXTc8AMNWMvcTXbY0vZLSzqVPokia2wd
Gr+hohOIYydLcBZryYMslXz+bJ67pORQNkiPCHdVVOnruhJ/fH/oUWNHwzZAxLhJiixAqSMrtsLO
0hfCC6QwUgY69RBXLRtcyX8wKl9c9QGauVrIbV1MMPHr1ns1CSSthfg0mhK3WsBShlFisp4zbXis
Wk/qRaIT2HFShlBtGVWpnnQt7tCA+afGSMuDaInJumJyocrC85gZhCKRlIc4nwQfHcty+u1nobC3
Foh7MoZ3STSZIyslsVCp9l0L2WXW0wpBHVWxQfITqaoHK5aSY6dYX2LMuEgvmUFFoueHBBnmEibB
offfYqbt2HbT7axQ5aHY3YSZdTVGpl8Dn0mXIcTVXY0afBYphdw4xO+hIYNEzS0nIzP+TNLGvikG
0zU7vA5VN+8bmQqc+NfMzjQWFf4wInTtxHinJO09n5ovPeP7aH0OM7CVD0beLxDAFI6gEp+jql6l
s9FtpWDEGzrnD2pJucuOcasGrIpD6jghf5XlukduxpAiq1GpVIYPjcXA8lbx4XtBBws2NkhcUE2s
WOss8YnaExDvDitM++mnEvVvGkLw9KVbhPJG1fHVz4Z27f35p4EeIPcNSli1MtfZiNm1jATaPaQa
26pT733ExWeB0lEqtCUhzaAgWIcuRhTWmI9x13yJs/E4oNXwS/LphonpVmGOEE5oTlYyDTPMuhrx
gXUOmNNFTA/pR1DVaUb9EJMvn0V+sovQnXQG6FWSzAM/j+xsEtEjGO2non2RuLMWAtNrUssdAnwd
Svcilfsm743D1G3EfMbZOA/PMuNseiUm52ojn9iHrhtYAmu665KER3YOWha++1aW2bHvpuNIpq/Z
vwx4GTYCfso5r0nJmojXbTpoOmmSDJseoF9PvkxLU1LM8iYqIXfqY7FDsNvspi7+kgNSBBgpAtH0
TVuIzHCvWMDWpqS/TXJe7fR2cV22nqG2i/CnhpCHQIO+GE8KW0MKNQ09pr5gIXWJ0kCNNzkv9Ukn
uiEW0Zs1c0DWZykvTnIYviJ5iezo5pMfk+gcEA8L71RscbFjYjXFBsHtxZfg9VaRaDqNEnuyL+LS
hpMX8bslChOFLifTS0DvFvG7d0awSRoJIdaMGtE3y0fxqCthBMKCJyIxuXFEGHWDdFxo129K6e/E
gnZCScEQMJgv1qLEhDcSXVXCPEWsOyr4OWQcpw8P6I6u9dAi0sql906tv7u42OvBVTHt2IyEh8RH
7T7mvEJL/ZFFa4aoc6Oj3mNzWr2XNQBGa8SNr3WN+8uVH+V0zdDApHUTkJeoRDSfhs5wMAuUzs3H
rLQr4kzjm7wAYE1OCOArP7qBqrLKKmzQYRPvaiNhs6IBiYqGBuoOmxbg80gUOTD3spLvOlFDHWnu
OjJlq5YbDAuBxVXGWcLByugRWWk5CSQD9CEQKkwEhjKyoJVGDJ2j1dlyCFhgaMqXONUquwyAkhVs
WneVBYJCRlOb4CnT81w6dancUHcW58rKtJNUQxIQ4yBzRZUtQFUOR7Hmkm98CPRZahB2FstQCKKQ
5EwzrXpHzvt9Ewb7pox0tF+svWf1rU9ZpfaW8GUGRbOTe/ihaZPotgK3aM6rwdW4qNZjaBYblZvt
Oi4w8cNRWywPOooXUcoMqBfo1doGXUxrdquacNCslXGmZSQpNeaLTlpVgJHx0aonOgNmHXVeQTCp
VPxlenObrYZgv6Rj1UbfijE991MYlKnGAEZkhoBIOTIDNGhzJ9lBV23RTwhuVxYzducFqyrGp1mM
r1M2mJfQpy8oATgM4jgj41xrH3C8bU1KU+9/sHceS7Iz6ZF9l1kPaFARABazqdSytLi1gZWElgER
wNPz4J8mmz1G0oyczSxm0f+m7VZlZSZC+Od+HDjftLV8tvLE0PC3Anfbx/bCfXjotHV1TPnFoQZf
ozaTjWzakWDfdxUR9FDBcCYTvxNJIl6spN4L9ZaVuG7lMvkfFw9AIxbuiFomBBgETIwCenEMxIt3
wFtcBDF2AiDBx2rxF+jFaWAvnoMS78HiQZCLG2HGlhAv/gTTgRY6Y1kIF+9CubgYvJ5G5Sy+nwqg
YubidKj6S43xocMAEZk4IczFExEu7ohgsUlU485QXrXSDBFJvePFzxdXRVQE1YEAl6KZqwWOH4kb
3hj0Ch6pbS2aX2nBPmNy6p4nGLi2+dLH/EZ/cXNUi6+jWRwekcNBSGD60PrPWHrJI+bB70ndjos3
pMYkwvOz9Bs6F/jNjLTwkRThT7n4SqLEe3QHGBX97GarpCQm4pZjeOZamxaJWOvFoZItXhVS9D+t
Jhc31CAo2Oe4ZIWLgO4tUnqk02eNtu6ZvJQ6R7mrFuE9J2JaB1ZzPzb2R7mI8+5EkM1dBHvG1m8j
Cj7mcXbJPh3Xo2SwE6kq3rEPHbNF+o+iEJiABg+S5OrWLr1iG/CZkWUx8Eosw7cmGUC99d1r7StW
206JVeMCOcwY0FD+a95GxjRsmhzQoN3BsCn97xKz8Uq7jBGW3GEw4jZwMLwnYJMuVMPfTG7YruKh
K26rUn7npgWeDJyhzqJh47SEi3i2Q3+ESh7axWFI3WvfWnon/fZVZVO4NiN+GR3vQO2YQW77wUsP
tePCHCeNs7Wshlxonl9ZBMZjmZr4mRXBoDCp7ryZptgs+2pzmkCi+D42MJIEBhLnSPiTZp9qjHHu
w5RNJZtF4+qzTctsarUFBV1Aa7uIGUuRsU+zqXbn0RLHNPLtY0sAbCecRbTCVM8hBMNtHaij6BiK
BN3g7YziewBxgaeCL3s3eSjArKcpU7N4ZhqbxkhhSdnXJ5GPaNitH6y9LORcPlDSGGc1+Qrxosus
3DlB3h44LRzd+rYD2fgkRwOnXozTm4k8goNSI9+pNzsN29OYJsmmaWyfCGzFFp01xdLXGx4bkqZY
LMg7KmN0aKqmGLgfsEcL/Dj5EB+HYJpPQU5VC7elfaOoJGIej8aeJts4TZt9HKlD4gwam2/rXGxo
PkORFgdHffQoNeSDAXI0z8Uwftr4Oh57eB2qDiZIQ6Aw28o75P2AQ2EY2Y2xudyMlX1IlF/R/JL4
28AU74VvfGk7/HG4LsE2JF/lN89uPNWbPGA5AYswrvVMBKBU1i4ytHeUit5l9micXCX53s7lYK5c
5msNiwIBKntY2Ybdr9tp/hmKOdsGvQNbRWXPRdZ0OIDwRHU8DQa3Dmf0rWNcxNs8daOVEDF0Yk/y
TitO0PNUjlvtjGprCxXc9BkujBFjJyam4cOvnG7tJ8sB14QuotNPV1HZnlhPbi9uzAIP5lC1BneL
MGIul7ocYALsLSS6NqaXwgsqlUlGYQbUBRTDnh+SnHO6oRragmhNnieCYZ2T7PjpqJtCDjehXRU7
3JsQkGoyM+Mk7pQwmdPlIJ3H+VroYN640BNgErLrh0W5nUzjnAUcE02uEenBykgiZ23U3ZidenSX
AGwa7UdBSR0BKBzcpfNG8nI+pW21MfLgOS18IjU4uNsuwn0Ucm7osxusWT+DSo2dUQHe74txZxv4
ReYsewgtchgmI4a+p2d6AU5wS1OPRSTjY2VjBZ09F2p91pMI7pKGIwi5aB9Ab1g5xqES/O4+rlec
gEMsu+Fvk8pq63RAIEyTmH2KzDRgT4PhRpVu7Oz6uaTYBIoMra90Nru5BQ6jItnkygTjKw5acmq3
xdj5+2ie0eJqZv5lgI5obduujyEYPdljyYfVMReN/EQ9ld1wMgfImrIxOLDGFiynEMU6arHhJw3U
42SUnA24GVH2Q7dupmb6FvvA2A0hkNViNvSqEZ3eDglWANaPw9Rm9U5iMNq7tAQ7If2zqf3aJVLt
Kf4AqRWRQORWS2tV/t3O07Hgm72RIVkRXWSI6Bn5xplmeZGAyIocWMdapCMVtLSmc4fA38PrWjsx
xjcjXrhAkqVSdYT0E8m1KaqcZeiLOQrlIzwO0fhQTYk8Mx7sd3gR412ZPXslt+fcAC+AaZjOda7B
I0v9vsYadO4Dff8/+bCC0tLMUWwM6ivbh0PeRNGb307VBjMeQfGQy0+RSAI/nYYOObHsNEUFgYoM
UNVQfK7jYD3qhgYeRRyi/zUqYGg1sL0AZ+Ae7Dl3w0hYq64CHj5DF2+xpa5rKw3OgxcDrAo+DMPO
iFjyxUyKa2iBb4p6zg4BnjBTxtZqkN7HKAJKvGccMYZ5H2cAq9JUwG4PJYy9HJRKhZOCEGUKiCAo
/dtoNN9yTqP70Y8wEALwHCMs8QW4/jiKzZWp0uqspuaoU+wahC2o46AqB6YssHR1cAqyCkkffhuD
AcalCw9sy/7ejdSpd3vzbEaY0+SItd6sZ4bpebzVaYV52qWISCk4f2KwQEgYHtXI8/RschWgIM5l
47aJ1tsW0JpEA3Pt9cXzs0fWGOMGjz8iNhuBk5W4wBtFUgVX1J6dCYRd2C8F7wTDeDhOtduA9Kqc
dU+hC0wt6yMN3Y7NV+ww76TrPkQDz/FiXr20vcTCcZlwOh2PVTRg+qo1Vy6V5We3xfMZyuIy5+gP
eCLoMhjMRSbvnI32419EOfyVebvRbc1rmnCUTy16ephZ3Dp5XVOnaUx2yLVU1UMcAsdy2BRWcsHs
j/AqWDBnMqclPPuu3owJ/WiTFZ0Tvz8O5fjuxV20UQ7X5mJ2g7UK2cPNmjImMBk/TZlN68pNic5q
u7wUKTkqdgETnA/D074dn6baI2/2OuHf2lmeRAN36iMm563nzMP/dzD8AzjmP9FyBXd2BNT/2LoA
FfzfF3L/9i//VciVFj7MAEeE7eAAxy3wN7OCg+1gIY46WMKxpsu/FxThSJC2I2k14tJApHSxrP+L
WcH/J+HagYW9wF8AM/81swKOhMWN8L+j+4fv//U//uKY+7aJlCtpSRK24FX8W1iM1JgpRMqhZ/Y4
dns2FJGuLE+j0i3SiX8YVVpvZWEOa8NM7yv1WihIhmYyzJva6bHg+TPCQZVNHJ5dbjIuDibqLW2r
yA5dBzM7Lh47Q4RgLJNgPXUPKRJiKMzyjdv0PH8VlbaAzBn3/IOTWaQHryNwLRoeu8y3T1FXNvuG
MtGhIuYqDSyfjmk/te20tqwMhXORlFgiKt/86CPQpIxcjCSXmyQ2w5seVWNVNQLuqVv6Nz35v6GN
xUMJkySyIQXHBk8/M/h2NWnY0XMIprkebr25YttKk2MpTIoFORTMPQtJ5kFgyVoOxdgTd1L149aj
ceZmrBWaFendPDkVLm5x0Xen3smZP+aRD7wj4DYQEvGtuYLd5AG0kU471Cf660hwGvTFr93M/bGv
89fQqr5lwNl6VjESH6TF2rZ340ThiE11bFYG6wiN3RswuTUYLQLNSHnwByiArb2m7iA3ocDkImhX
jeNtgmkMduwTn2luvDqFguToQzFJaUU0Jyo66EuZohHAnwC2tc3KnzgdXW4SrEmDAaVTsUhjPMdq
hTUehNAa+eYQ0p6a8L0GKd4/e0BmBqd/Bw4GP/2D8QS4UvTPqW0JHtJ9KstULbEappcBVdNROW2L
0P/ju7hFqyyT+y5y7sOx2wKmfs+clsHcPZj1xwRUPSNI0kFhXn72PpkfWVoPqMQD+AB1o6sCoSpI
uYwDU6VRSkOjc3AHZjU9Qk0KSrFSt0W6gBKGBCB5wh+tg3vatNBfRvDqs5Puw+CapNMz5ua9UVK2
GljoLPCQjp3FrsE7PJxCRui6kBG1mW5A5h+nsWhiRLqIE37Ft9I1firJOd4+9nH/anVE0oOBy69N
92NClaeaIPQEC2c0+izL+Dwbfnnox+kQh+G0MmIsxx6YxzrvJZhpnP12HdWY4fXVTZqDaDReieoa
RFW385gnjnX9F5iQou/hNwxw4WDkGP1tZkbhgQex0klKwBHsJM/uGwZkmJ65Ri3E6WGhRXGiJozJ
5AVnoWneFLiJQelEx0pGG0ys71NJ93cfGs3KMVwUlAb2N/8zuUtv86g/NB0nmb6hXqQHpC/Npc+C
M6ub2i/RFJ6HSJxzb+ILnPpbVycb4WGlqCZWBk2/8TZhsHSTTpgn5sx7NbwedmQnb/Fbn6KxvjRI
vlGjspWXFeh2pTBWdk72WyQsAEUDQ8MRI2ghi6S7iAlnxr6x1za2UCOhQgVJZP62Z4GBBjdhnfB1
aqGJ0sDRbSp/5j2Z5LYm8nLh9HAPho5ywOPQeuR4Naf2uQ7OoJJhPXm1u1JQo+AhcJWl5sqpXBgd
lBt6XvkklCa52h9nySc1EZ5cmzkXGiHsm4Y2o9Al1Zo7HBhTUd0FFeSQ3PFPGV8w2zPlOc+AGs8t
IlNfGPsseB47myql1Ch32KD91sn/DLNX79G1CTxXdx38VS9sMW052a/bRhtuzxB9kZFonk+bG5P0
CAVNQ7ezg3rJWzpcU/LGW5coaLOVvL6Ts3mfvSHf1e7FchPv1ZqStyZUBdM1MzqYtCCsDJ0FiyIL
jWlKn6pwmpfj+WnwsvQxn+sHNzMIiwaSZq4+2LWaHIpUd9YoihV/K0ZPTYSvVdTVaGmtDfUlYhjv
PKtfAZcFyh6VsRFcHd6kBU7BU69ho7+AFjlrV+h0p6NBAlqCFywxidlWeBfH6cVJU1ram6lcRIk1
hxzsSnk0H8f8Qw2ps7NV+TROuXlRVsEyAl7Mj1CwLSkf04HvuG/5K4udh4xOza1mEb2TTGxnsB0i
Rc2rqdszWf8D+EdZ91GQBpB19VHHVFCIVd+953699SuBzllSKZWZpLRQPgK5n5wSxR47nsJyPlA7
7+X5byCM5zMf+qVPy1ct7KOY2p2fkrDM8/J9aOE6lz5XmbrCQSAZW2T4KG9Gpop54fwWKbM8FZnc
rZm6DV9qGJ67Vj5kQfwxI3IUDed4P4/x+zf71CAYPDLNywiOVkgn8KmaeN52mhJoIqMlm2OfyHfp
U6pQ5JsW+dUVFYaHEjpYeaja+l4W4yoJ1WsaiNNPJwn/DoSTeX9E1F2y1MLb32wBdtEF7SD+DvvI
NFZlYaziHMsPDAvTrfe1775auv4aeBZawwOEiW+3757SFqiwPVZ3dpERKycDKuLNENhPVjBuKgQG
/MTxy8BP1WZ9Tir11H6IiD1sskB6cRl+0t6fMcA8WMr7OjTezLZcB/58bCZGG1MlVgw2dr4EqhPZ
5adheZfGMPdi5v3lvHxP8dGu0TuIOgijMxdZYZdbjQ4Yk6bN0uSWMAQDkW00AE4eLWZzWbcjWnXr
hdmhDc0nQ3g+uQOmLVzryR5EtDZPrz0Dv2I/jUxkG7V3nPogelyQbfeKFPOsbfePpo+VhPAuqj9C
xDJGUxYl1lUP30EZpGKCbZNTYaTMjSwoQk8m2iBrqgc6XcIsis6i6UArLwqveTZGY1+H8X3nTF+q
T987aA08E0AUPjKqCwbnN/WL52zg/snI2kUBeiksbCjN9GC1T8iBWMNYz/2QPUhmL81YH4yWgbij
mOTZmY8s3zzKqrul924NT/Tb6cZLX6ujl02bruv3KUePpHIfafA79X0KyzIOn9o09Lj6UUHfUQlB
Y/iIb8/ok2s45oeCtru6jHZNW//Iyv/D/ZJlIaA4mwJbjVsIsLTNwE+VyUPbWM9xFLxFejjUBOIx
6jCdIOk3HcuA2pOad3Fodtjw6sBfqwZ2kePKfO2V/WPe3I7uglHRD2bt75pZfzrL9JUT+caN+dMa
BrPARQDQLbPalGFmy/A2ypjilhlfZISGk1wmvEmXqDXs5m+X4W/YdynRl46yRSa0N80yI+6WaXHL
2DhY5sfdX5NkRsrlMls2lilzwrh5YuzcLPPnKi/UJjHt+nU8R5H37S+T6i7xHrrabbHpMNZlmJ0s
U+2B8XaxzLmLYbmjt9M5WQb0HXtLaMhvlIrsksSde9II6SmDc2fCm2hEOXV54mdsWI/sZcoeLvP2
kMF7Ubukyuxv+ggZcVFANtpU2C+z+kqHLwnZ60yMGXETv6KqLrgS9eyP/jLrD5ap/7zM/+3FCSBT
aHQ0EKrFI4A0RaTlL1ArL2+CT4Zb3/vwFm9BurgM0jygcYb2C9bt++QvJwKWhGDxJhiYFFzMCvPi
WlAdN+gxLVxcA5xa7ZEZtcLm0PDGceI3IHd76wEjBMeS28LDWVGJ5L7EKsGXfp+ZwJ6GxUXhLX6K
OEUODsKF2rW4LSJ4KVlGlsZcnBiiXgnPgB29eDSmxa1RL74NBDJ8zVg5ugBQQz+2n3HKI2xi90gW
2wfmunyQh3LxgwyLM6SNTLx32fyZLK6RLqJFLhafKpxyyFvMKzMsJv3iNTETzJpVq61N342IHYsn
hfeM31arh7xiJpgszhUhyOQPiUGvapEk2ynGYZUHSLIttQaL96XABBMubhgpWOKaxSHTY5UJS8mg
126vf017FHaaznlykqVpJibYYpACCxfnjRTZbROjv3a2TUfMUD4E76Aq7ptFBNOLHFbOfE44adbF
IpX5i2g2O091nMQUMSOn1YuwNgfdQ26MBPUX0S1e5Dcp3Z4lAUnOWsS5QbbNXfIUKO/aFIqSCNhv
9Hn7L2bs99cG4RSboHUWGaDFvJ1vCvKQDGpa+WggilElMKFkz38MzdGj6VAAYUHeZ71bbdmnYxd1
rM5xXnDkbJCpJ4JvAQeDrvuyR93jaxPqoeV4p4umgpGIS9qwbetkFN0D6Fa9lckC/xrBQMxHL57k
0U2TcD+Giz7jwJjmyWlGuvwiES+r9/RW5cM2MVHBorh9kssmYg2TtU492I9hRWcSA4ebdHkLgljf
Th01PewzYm/MIDn8fsARDJRj1RI+VOFoblJIrJva8C2UnYD0qaSHr9bRIVZNfwpMZNeIsO7WMcBQ
zcpfl3XkrOMa0SqMdq5N6WizLBs2g7FQUdTnTsQJ9vmUGZextNtV1R1GkwucsnBpxgJ4emfLgLc5
pJuhXmVlFhyrAARGNkMlLqd84xZdfkjwRhXjADqvHZ9ViU4WODO9pL6p12mEa6ESC9QkZL/uDEPR
PNWyreMmmjIffVnD8bAljFHtNauqTq7SCON1GsRf1Jq9ptkud4BykGgDm+z+aA7fjJwpN6rzD9N0
yaENJCOSaSWMSK6tkjseq4x9tbXc5nSq8FHVZ2ifdGqBfvdsbD4FR0M7YHhQzS9elyK2D9lvEgA9
K62RQkSQ5D2z7GbGn5lHuzZadcZLaFkd44bQZmCTm8BkqCnNeVqnJiP1y71gh8Qeb+OE05dp3xbW
0iBokkKwa0JKpokNxLUoNPCY/bBHXaLhWBFvwoFUJDQhely0M/uSBe7rlMwvaQFcpLKTg0/RvEV0
TSXw9P3JO3uJKK555b4VS/V71raUQ8RguPEjkPMK9b4ewen3PidzHTkbrwi+VZ1bO0NCCJydSx4n
zzMl7BsDSGo6Q0w1B/hGs56b3VBOx9gTu8G2CZoWhFaduv81I+hDfuM8pNGMsjh9J9zpl+QWBIyK
y2Ve1V/K4MgbO2GO01ye4xlfhBzHUxEI6yZkh1vPBtMoD0fYjV9wSpDfknejBVU+Ztzvl+9m1el1
LGMOt4b/p2MwyPD4EBjsz4obnYVAtFc2TVvSy5n4pbgrELbXkZGoc6fJe9j4qcwy1iAOdoQ83Q0Y
cPoTBvg6nXgbc7g4c/CrKyUuNkcj3RDjn53Q3NXy3OFOL+Jjg+Ibab9Y98b8Kb3ykdfzXS8J3qLP
h1W4soYwPM6NeuFS/dUxyMFp+Z4Mefnf4Jj+37hZ/yEM9h/+oP8HPa/oA7QImv8pwnQRSosKiun/
6Xn9+z/+m1bq/ZOkr9AL3H8hYf+rVirQSl0hAhtgCDlUft+/yXXZ/B+4ezxa273lpfxdKkXtR0bl
1GECapDyv2R6dQLk33+USh0pPWljTiE+5hM++0eptPfddhZxQYw5SzOoGdNe2tH46NEjQOBYrvRA
j4jHVGLf4qlBcpQcQES7d8l8OYxrt7M/LMwmDnPoOTurpFrdZ+RxYn0eb0MBny9l2pf6mfhIPG+J
udJ7IWk2tFLCPWX/YXfGMec01nBuf0onpTcMSoh/SANuQNqVmymmyc4fRMUIpjQ3haIsQBf2fnR4
Dbgiy03If9dB867Jia96TvCIZmSth5RzO3jQgxNrRYShAU260EqAVG0Nd5aEscNraKJZsfpQxjNx
aFOMMbg2Hea4/CgESSAjR/5wK3UZOMdgfejLrUOuyJvH4TxZHhg8fABcWSNKaur20msiRnXIwy0G
/6PGvrK3so6eWg4M6zGH2DMx5comvznNdXcwoyA4JO50ZDOdsMtwwg5sAoakU9I/Ovf4s+qRrD3C
kpl3XKxngFmlunNqIaj2oQbGceanXtxhwTn0NnJi3PQvgUuxWz88KZU9lbPJ6oMinCBBz0lF8QLe
iHje8OkR+yagUXHNMApvJyXxmUE/FDT3yHx6nsDBThEdK7JOQYhWMPh8OuNkiznQtbFhYLz4lMSd
+iDhanE1I8bBHs3PNRRmkccPLOokoQeQGz01HmCT4BZGN9FzAAjFWbolqA19l+NpsPzHyQVOV0uE
rVhizCMf3zTZXazCe3tszYWXxQbWITG4/ZeVmFtyr6vlogfma+1xrxqyeeNP6cUszqFrH7g5frY4
qbniN3uhx7124p2I+7vZms6RZ7CAGoe5C66dWr4oGXev6VETnSm+4t6/1hZm7GncKcq27MC5m8rq
3jOhhfIeDnV25Lu56TIPnIt+zrvuu7PGx4HhgFAwC+V36ROnlqK8xkZzK1OFn3Q+yJQ7Ucu5VuPv
bR8M19mKuN5x9tp6S763RdHM4m3Fhjmm0X0saE7U7k5Xe0/WWw6FR0y2CRWc8g/TwhXTYVykEiqb
85aUozzAkHCQxZkjx33/3ofEqPOZsi3X3fr8Uj6Z6WOGKDWPhL38xUwcM/TIGmy6fcu5dKib4MaY
8TIALWRyLa3TFBND9IKUA3uq92ogK2el+bhEpQrRsNOzV2V2e9/hlO84ZqjS2EVpfbV/jWwJeIw7
p9un9sQDNILPgmCx9d14P1PRKExqye2B+kMfGJBVAgb2JjDk74W5Hw04sXZ8TVt746bWVmLZge+2
tzxww0F98WL/HI3xPTOMt6hM1iXbutWjPRqgL3+bqctWbLe3/C2MQZ7K2NxmTrlGnV2Vjn+YbPSe
6hrZzgET40FYCo6Kwxz6pm1ySq4i8DvTvVdSOGcEXN3AQ9zI31gbj4muroTrz71IwMkGLxb95a2d
nBq75Vbp7Hww4zTeku5kojmjRLAeMfHtaCwK87dwjDe+kCAs/buhRAVgbfGjT0HdY9gzjw7cOxut
U3Menyiho1GB5cjZzJSAL394E0O29XKaZvGDpwGPNEBzjt84zpg2zPqaL07ksflEY73U6eJZmY3v
Jn1pSAH1KNZ9dw5BJmCJO9f42jGs3GJlR+tqTz0T66UHF3scOV19SvJmE2Ik5SJ7O4XUqKT0albq
NHr5KcvdL1m7n5Ts3ePFoi6OotMk2g+TeBIVBZYxeImaYbKaH4sWrLEd7fv4EHB+wkH3HqVUr/go
QsI+IM11LFPTJ3SRdW7Fr21Qf9uoNoo7dWFiaS/Gi1vqw3IvBNvN2ghOWFMh4Odnq+3vYeMc6S04
oUL98ZPrLAUBS76HRRahx5Q7RYd8RHMfCSGkxchkEtSLTz75O1S+u9DjIzLb4KFLC0rGCySCLNkG
3qeTsdPNlX7ts+nkaBTMMPP3MpO3RacOit0GPKLz0FTP2ObhJhQMHILauLYxns9IBy+9RnP9absa
S7a6Q4whK8AwZQ+g4ZS15nZqWN+UdIuNZ0MrrdLo1wb5KXlQZhv0jTu3Ane1v5lDba5w8mtsSVBH
/ahx14B/Di5bw2HyafGxLS7XgvIhHuLyaVi6H8LE3Cz8lpNjhx9l0L24bAt+eqsDDo6ZPYN6QcJN
uKUlJqAXBhLW5IFWTQJgJRlfzKR7lSEJX4l92g6ehQsIEO0yHKeUKRgITh1kH8mc7LTy72ghshdC
FVs9U8zqxY3Ll7YPP+MZWw5YLmzzg/6xEuMaiu+8rJ/7tMHMaNs4iq3nFPiFTCM4gDK6SAMvOaI/
jVCVgRsludcV6nnhVUQz2cnrlDEBWxFDzn1fTztsCojFQ/Vud9UmUeFDsNzqysH+iCMEuOoQB3EC
uKu8tkn86nrxHzEGp5nEo2HmW18n9cp3cspw330J95U6G3xFaXHui5QW4g8mY6uiNn7GLnxQJoVg
fklvkxgWhMQvU6ZjME/MI8nu2MULxVoT3puGLxaL63tqmk+T0WU3IgOxMUwnAkwbwCCoaFQKS2e+
0RwkSqLtYeORm02AZAQIzwqoDHrlZ6TfsCfXmFTlsyWSvWiD16xPUHizA2IsXTzNrW9zdW2qW9FF
13Cqb/1lhciLY9hE2Nsv/qCfpyj/6JntVaN5bgZBLb11EJzI0tM8eVsTj/aabu+fER/YTTw89WX+
oqpa3MQu0+NK1i/5TD8WOHEKOd9lShq69R4Yfb6VbfJgY+iQ0U8dA1pzH5pMHE0dbWRONcRydcN7
jl+kRdB1V31t7rSLwzmljhHny77UpUTqqQqK1Swe5rQ82ybOpDEms5902S5LDYDvZFo4TdbdxWXI
1Gh/3E0mFkRVh9bebQA/da5Hs8PiDGyFOkbOlZGm3JpSuRiMuNR2lJC0MxZGFG2WTNIQDRDSAls6
qEoEY7PW/g1KZLSFB/5TpEw5IwBbZoVihquf4GcFgBUfpOmoB1UNVxWXVzYXnhKSwFICPI/FDigP
MKE/wqDI1PfxVk3KopNbPcwdY8ExeMniaXxFrYaEHmwh9J1xce3LJDuqIr91M3NrmjO+/Q522dDI
S+6M917n7vNIPxfz8DqMal864J4HLtCm2cTrhOsj+U+4mFkBYgXQNHqFpYZ8G7rNpcIiKKvqNp/L
vWmMJxzi9wEpY795Io5dF9aN7MeBs5F7dXucNxYIzFyU6wYXd9HeCljvvZVvJ9m/tGOxTeTInkx2
tsA33sb7cVTvAIpW4NiZeeJXAOelsSyJUD0JWi0RN/GZ9TunwtDod6cwGb+KwT/Htjq2tMKFobfH
qSga4vjGoTaRVG1a1aH7dK55l3sURrX0vkbhsXD9sxMaGyQtul02jUdMg5lXiVnT9lDxIag2PSw/
eqwqEhRWsK0Vlv+TQe5J5c0J4/ecMrX14aEbnHGCaiKU7d5rmABV3BOlD8+oJDthVgeiXyun/lCJ
dU5i9WRh44U/ywB8rh7zqjhW7WufB3SR1Q9AsM5gsvd2VYMlbyoAo4Ij0BJa9/QhiM3z4CpEWrbI
dPSPvtVAlechdth+M7kO8uZgoK3aQ7TzGqj+sX1stPmSpwMaC9m6Ib5rkhGAC5T8UsCbbcOc8kTc
VUn6ThUp+Gxfv2QF0ITOYV08Kot+8wUPZjHPeissiBAaTaFc23F7RcVgukpkn2I8XmU9TVucmbSu
I1TcgDzyKGo48RpODDXXCO1bb3lyepdiGqPfeZ0x7DzPumR1Yq8xoDDYnMrjYrPN2/p37MqHEDF6
iysi43oCdEcULeVyNHhaGKWNHi03TKBMBN2EtZLMI8qfdz9GSHQBbXhut9ea+2cY+keQTa881dwz
fM4vZowDfP4d/Og4uePFUP5tV0fHUmFqTAkSJ+6P61THKTmP0LR1fDaV/lSDQlcp5ZaeoDWL9EEk
aGHdiB008j/AatABVFznsnhkEvFWBD5SOHmrtXbw3aX1fDSYCc+Vf8wtfYhb4IJOtYlScGU9kA6F
zXDl5DR0Fv21nuBzT+Regn76I41sE7E0eOWXEhnenLrHQfKUydZb5QG+I+w5oOYqYLU8rHZR3Sw/
nOoBlg6L/KdSLpzMRLWrrJ+4JJb0SATTV80vLbSLvslZPSnoUEzF631pKs4R/TXiaQnISqv6MfI/
uRmsJr7g3jBe+OZc7bp9ZuUAHl6sNGEkG6ys9FzsRBoN3VJ8r6ZBUo+axck66uguUgPlbvmrrSHU
h8GRqXvLOh7Y+DzH5KaKMTHac/hqViT3HYCe9h28yT+Gt7SzfoazLLZuVR3nqHnzCpxBvUe+KUsl
NQW483XmMy5pELZSroX4Y+hyqs4lPqehLm4N/t5q1lt8GuSuvK3d5sdsNE+WiAmaO9uZP0AUEMrq
zTzru7bpjk7UYpaQ94xJCaWPNXys4DGYPPL9OWp1Px3rlqWgCO/Ig3zC3htZ3dJP212ajGA8zsnw
2rbZH38KH0NKGjn3XL1SQ+7GZ+AY72Y5DPCwyTiOqgW81a3ssto0E7GuxL1gUz//M3tnkmQ5kl3Z
vdSYCAEUjQKDmvy+sfZbbxOINe7o+06BFXANnHFY60ipffFoMDKTQUpQKiYlQpGcxCAj3cPd7Bvw
3n33nls6NnGF+K3P4Bm7y3sbwLDqpndbYlui4PKSWxTrBR49CuVWKOBpUZO+823ctkNyHSf1Kgwo
+MAosJ8j3mZTXhzsEqCgzat5i/9xXfvjSeIBaZvpxmnEA6f5q8CLToFDBnNYdkMzcNlxXoQ/7M16
fkiExmHnFzVhw6rLvUrru0R2YB94aQRpuHLijmAtRHpCBeEmcKtnSwH+0HUtThs8//qHnDIQfr6A
AKCKxxHHCcbfla/sB45dQO/pqNmyANlkpdQUfCb65s3NcFcidZpR7fOEAU4wVOmmn5qfwMe/IGft
O999ayQ/h/0EpThQJvyYczP6+3Jg1IoUTB7vDudus6rYLOW0b0GLpwuQBH17VDW1Yv0Wg7Xl8CtZ
KExCuFZEkVn5xCb+mMvqfsrN9eRl+8G98CxqddcijgHhGMferXeSDprYBsnu5XwqmbS1t8VLc1wu
2u+y5CfLbvgADmP5iLd4M2pvjPQjcPmZuScnYlBaUhgab4GXwaK1ZDh1YugOXY4gYKtiy8QB55u1
zOjsh3By7ENCmyNmQZ3jqI+Nlb2VtrENOA2u3DDoeSaEDyMlontTsjlg4adY0S7r/STK+pS2w4k4
4Hhw3Zjk80K6UJT7MgrTs1UOjvY2csJweRByol3x8+LzXJ1vC/CQKy7xa44xu9GhJdgS5UGI6UDz
90o69kdJynI/VNE2VcvtmOoyXQgh5AUV074MSMIyE+URD4WkoP8gxgyNZjQ8L0HlrHP3Ec4dIlrh
f40mrz8j6B9CcmjbYDz0JHQi7WaSPrqf7+RfqT0/qXC6WJKZIosq60oYFHrNA3Zj56blxhM61l3t
Bje2rb7shAftKDgzxVZqPJqRu6rHx3bmAwyMZrzL635n9m52dkdxo2JKzqxBfZdky7bjGGTncoLk
ZrUtO4PXguHp+OwGila/cZye8IpyCrLqLfqfAfODGwD+QRpGOE9s5GPVYSbghWGssettDF8O8Cq9
G55qV+NgUR8Xj/e8TVdtSTZNtM4VGErC0W58a87Ga7/keMInjr/8vCyUKeXfTFgLUgIpzojKvwBF
jgJPdfY6gV2UXIdw0P+aKkCyy3nXEtCYNw7/RAThQA8NyTgEmKfToebFlBLHEAXxhuWNz0VJVE8W
txrmH8W2fzC6+rZVYbsp7Obij1aw7iSKhsdDIs0W7sq3ipcy30SHu1UbPiWYCYfMD/fplNLBQEGz
GqyTgibA8hce5DS9J53YuYZLNKhjMY5NHlNzUjv7GBi5VMO06atuxo2DhytrK2+VJmpZy1DtZbD8
NLvpgwEHxh492VYREbl1bg2/cHaI3kfI7P62buQHlxmyCCN4p5kcvmUPEIXG7CAL6DUOtaLjmbTq
TSNzDqskPgM7PtL++J4aPxWaXO4QilMJFYZdZT14Xn8sc1jTaeeehqSHDuD4z5WBS82ayL31dXjA
gnWR9URsreCzbliHMhbuxqloxJgcpLX/vzSQ/7n3E+/fEeicEv7YaX6XLz/+7z//l+vJ33/pb+cT
+xffFpi5uMgIWHb8nr85zQXMENuC8GhbAcFRE5rHXwno5i+W6XLWwIJOpalv8Yv+fj4JHAt33K+2
dcfz/1QrKeb0/3w9sTh2OLZtU4PhgxTR//7r45KUUfe//5f1T8vg0yGNlXhtTAXJR5sSeBmb1FIC
5CaOmB39xn8IVdgdcvtBIZOXMx/GCHrIJtNX6bJkwq9HGzoFaVDivPNT0XjLrWcxdNRWfowiJ99m
HV2/v968IRXj4W04uxv72gyDVfLrhdziOar01ZzDhTN7LZQ+7unHysd2KkyslINg6gZjsoX2QqOU
vsUnvBHt3AZiGWyAfoZrlCBj5+sLPqG1gSbm+DjgRUV4o0rAWrDL2eUELUy7AOxBbqTjAuPSDgFg
EOYtZmtCeCuPRV906lZ3PMbaW2BgMsBjrjZC+w6kdiDE2oqgOvy6VI0lrvk6ofWfkpJElW8TiKu4
Z0wKy3QW0u+lXQ6ReZowPTDL03CnfRBR2V80a+AsW8nQGk8VEGmCMxxJWEfc4aj8r5Ib/roLLA/L
xdKwKglx5tTCn3eGbIIjo8aaAV+X88iMW4PWuTcMYDOwP543re09DDyXVwUmD6S/4Txi+2i1/8PS
ThAbSwgyvMvtfRZbBQyweZa+aO7aDtZ6yuecA4Y2riAmgy1RtMHoZBhPaxySOi02Wta1uZTRoQ9K
or4DXiKdm9x2xMws4mYUmVDcoBNotkRS1pk04HwvDiE1l7Ca1Km1eWhr+C/Ud+lEW6uzbaVOuU06
7zYFWXQwldfvS8E3lThgtU4nXiGN2cw7pzMTyjF4tZu5B5q4RFKm3IZzfKzOUzNiW1z4dkJRseHf
QFIhk+cTzssJ6eU6rRchJQ2D5R+6QN36vNRBw2f3XclZZ8ox2PNJIyCgE4BkeiXRBXtPch5bvwIL
7AXJ1iI46OgEYauzhFS54470FPFCPE61DhwaOnro++VhSi1mFFaiDblMpVkzxqrWocVSxxeVS45R
BxpFAJ8wo7xnUMCTTQIOto4/xjoIGdXWadLRSJ+MJG57bDikJsc6vNSxJoDTby9974lX2ZaHx3Ku
OKr4+S5u1lOWf/GFdHUo0yKdmeuYpoqo1Lb3HZPhJifHuZDnbHWwMyTh6eqoZ6lDn0KnP3UMtCcP
qsiFgh5h5uzZ94QV4wRpMPj4qViOpDj2JqMnYaqFfAhhU2aTZGUvF1vHUBfyqJMOpkK24I+hw6qW
jq2OOsDqjEnMuE2oFWavjQLOUai2cXPTC5l+mjoGm8W06gR6Z4/JyNJAhc8iIzZruwRoeyJquLsj
apSZNHEHC3Q9HbktUsK3eRLtUnqkTkT1ceeQzsvsmAyX2V/bZvGkPLhhk47zduR6bR3wJQcIhIcg
2iYwYuuUdflbHgGmLhP84XNVBas5jDArutAniPgnWEzwxdJuiDOROAFAuaEM9xU5Veq03H4X6q1I
xxXi4GCb8XsZVNfKLil0dnZ2seBeSY6kr6O1v3YX9GaAhFdcjXED00/GNqBP0p0686BGOBrPc9Qd
pHqPzYJbikmoZ7mdINIZNMUVQMANOsBGgn81Oqbj84Fvl62xhJ+02Vj1WyoYFvMpP5ilOpBo2yRO
+6k8LYxwAiU6Teholi6ra35oqvJKu3MigyMoJzfHWHseTYk1RBdHQDlV/rouCAe0/quMw6+hd9/8
qnkIE04vXe3dpPPXvMwfEZ1JGHlfjRavtUX0pLpzKwLTvX3IxqMTLzQIgQhZ9Capc70WAA3YKsQi
JrqOS9oFOZ/0nnsfxGj/blWYIA6MXeDNlywPPmiSXpnp+NM10r2lcqQqOpsbpAOokRJbZki6BZkP
y2PXPLjNxwwSio9v/lnla6dSu0H4l3JCRcfxEw5XVh1upmXGfZuT8khAb4RkNtWhKd6xDW9CqhJU
EL/nVDjbiUu06Jl+nGu3XYgd9PvJbW5SY7pvPfnmEHnkKXi2WLpi7qlmNUKUiu9txlCy9f3qq0s9
Ep3znS/FfZ/StjlG5nft0WhQLzRzNeW67IPvYDT51gI2dJsf0ouOjW/SBhfnD02BP65IH4PC2mNs
vFT1cB3SZxmF4hOHD/oUZcqTc0JinTNiB/h4+aBKvnK8j6v2FjvWs9OXtEqQ4JK5vJZt9qkc75As
IX+mfFfE7X1m/0yaClRBv2bz+GESdq2Y361Yx152KWlMI+/X+hlc9gjlKj0sYbDFcb9Sxqtb723D
2npcZngCb2M2uDTLMCI1q0a39/k44+CTx1N/gaK/NWzvYM7VT+ktL1XE2pmRBTd8zLkELvhkgqVa
9xRlDJN3kpG195LzxPE/Tfn557ZAthcnbrUnQHGY8t1IgxMmLdA/4qDw//mIbumU3EZC7CqQ8wVO
rRoZTxynNlzXtGMSxV4rOR7qPtzUfcHfItlSd7odnXdS+rvB9qn+G9djfxHyE6LxzuEroxbm/YwV
N7PqHDvkGW0cImC3d4b2JvB79A0awHvM6VZx0bVkS0wLipt/FIV8jR3wQFZy6vLqldfyphBM/kGT
PbVleMUT7tTZq26Re77vFKv5WMfDmxGkUUJoxnUmbISl+LCIyHTmd9X1uyRJjyZX4SSyd3mV16B9
a3vtmWPMzioX+rseeOwMXMxoQZ8C+51lZtd286esmPyid/SoJ6cgVI58NtuckHmob4xMXakyRy6O
N2ZVXsBBXEYwlU4DZ4FzZw7RKbMrvuCEyqyOxmDhZasedNBYFpcmjy5z0j25sbtpI1z1PcOhX5nt
Ki4cHSwBBaCKjRNTpxBUdCrmZWpspYdLOG49vsc8JmQuduZkkV3GYMoUsMCu8SSfo3qXtktOAA7W
kUPHCdS38crEVansx4lXx9Yo575YBxz9whqt0rPZTQs5D6shB0wc4wKIwgm+kDtxQYYqVLcIoYpD
COYaGg1sPfkZHXUCwzAeE7/+bKV/9ALq6CdsjrgPNLTHItDYIn5EBtKuT5uuAkq2Ht8jt7mSFopS
aMcvyEZ4yIv8rSqb82zEzzmpgjXR4k8JeKuvcoBR/XVry2ebXNhMi48piPWFw7pVw3suM3PL4QEL
jQzwNyvSV4kXPPG6ucdySO1Jl5OtzL1vDUBaC+wivQzfVWUiIRT1tyLskNE8xF8wbU4tF93BMS4Z
LJul76+cTCJ9WpD9mSyigpB0QeCgzggapahPmAQYCJTNj/QSH5AlkOKSYpsaYIUS8u+E/arPgpw8
NTM08jn+o3Sjy+Ik9Sakv2Tj1s2rQma9arS1dkz7Y5vRbVlPdCdIXAu0ofWTQR9qnWK2RTbdx4Z4
CRr+Wga97TvdYlwn3Z1AIiY8QvsC4Deay4RYQ0z7EgPppmIK2K77XZYJeRIJw0MHrWCVNcvBjZxy
Y1s1Gbb8eiRHiD4Zu9uWLvA1buMXo6LBJkU/n2JiIl3MSQ6zDNcLj5NMq06YFH+GqR0eQgY2RHZs
tOjA+MegL51TF0jByE9J3VfHiFPenpoQglDDPWIhrGkFmbrBDB/XBoM+vr0VbqR1FQqaXh0byuql
zJqtw/UO4hlfPd+jW6fjH41i5vHa+EU/wvFY3g4me1Yt+h9cUt7DRFF7PIIZF+MxCnyi7jZP0xb3
/hg21C843Sk4TkXCOMZUtLHHg22Md1XYcSMuaWiZA1KwpqSlO+fnifs8OrFFGQyzP1pbGY73UcPI
qHDRbsSQ+BBCVq3jLiCGfQhBBSVuncN+ZoXmtRuW7WqgvmKb89O+g6eDaV1nH/BFsyUx8tUdBQRK
UiXrJpQaqtzJDkSDHmRG1VFG5GRmG4Z+htekimKOgCWGK/uUULZg1eRVfUcSH6kPeU7MToFoM51L
T1HpmGEqA5dAeBcq2zY0iubAz9Y7bRng/YwruA6nFOIM9XFglatKvdthGHFDZpnA4xSP16rrP6Ik
uRh5Zx4LGM9LzgflH1LKjz/TJoeu8MdSyvmjzavxo/0jMYVf/DcxxbaERaOc7WOaNx3+zd/UFEIm
EFjxnNpE+53fqSmYQwnMO75tB7QX8K/+qqYEv/i+pytUfi0fEO6f8aJKAVX291ZUSwjQQgK6SUA+
3zR/L6a4s58UiR2RP2zri827sp8LTuDzFcwdokAgQhtlnFz9duUt6/O29at1x7s3hKblDN67inKQ
iBFSYVY/KP26dvWL29KvcOAz8L95q3e9OMa85Uve9jNvfUrFfNf58PQwkDIVTEwHJlNCybRgCzgd
gb/nGp0yS3CJvnLn4qlpgCcFLoeDuXkliHrqw/axZBqxmEpMppNOTylMK/wYYoWvtz5TjM00UzLV
FEw3TXBO9bCDsm6CC4EhLevTmHL1ar5a9zLF07pnVur1zOS8N0xQPpNUDnGNrh24VIrxjOLRjlAR
k5d1pIaUxZxwGVOZQX1s2WW3tNqQ64IoWDp0hJeYOEjAYkBgccJPuK8FhUXMfCjuO55IIOfOZSP2
IvEpQcfCwqSod5lFT45MkAuTZMlE6TFZdkb9U2KIWpqYKP54yZlAc56dNROpyWTKrZKSZsAATKx8
Fqkft3j07Cfjtcx5YScG7/jsUDDtZky9IdMvejQJn2lXMBXnTMcwBMzux7XBGcnjup1xHAnj/r6D
hMTgdt/nuLEYtT1Gbl/P3rYewhnGcWzf+gznKUN6oad1wtibvLgeeAOEDPMNv4ERiE9dWs+8dD3b
9aWeaLzq8sfENF+dvHzwTOguZZXgTvtRsjSEenuoWCMoeishKRAfpkRqscV3XHNK6wKHSOYdGgYx
dYjqeY89ydln7CnUfo1r5H2VxLcV6H6bfaZswrcyWign6iBSj/sewGMvmushf0FxOseeeT2xHRVL
dy24TM3m+9TNB8sCh0izrjDy48hupWqDgBwxvAVnDw9qL7xMRMWmGr9S9ZmEFHhRdISM8JCxt4Uz
Q/ySFoTaSKHO/VPMfV7Wzdph41vY/Eo2QKJuHz4bYcRm6OgV0dfLYsfWqPT6aLFHmuyTI3vlqBdM
Isu7Xq+cuAz2NjtoOuKntQ8Om6nLhordD6we+yp7K/+zYo9N5q+WrTbQ661kzy0C+WbY4Pzc8LUP
m2uvC9bmGA4Hgw2ZqMXKNCOIpzTKGbRKsBrofZq9GlbsSW8zNvs2rsvetTdeO3xOMT+Q+Nf16l3W
qJrsE29sDuzuqje3rt7lu2CXm+gCqToXnmKbANiXhBQjWbfVKJ6tjPQjveodrtUExWCGDgYRZwAG
Xxf5ftGSgkMJV3nlaaEhWBtadjDRH9KaQkHX3WloY2s11zLL3mf0CgfdAj3i4IbDDvwNrGOhDHqF
2ggmyFOch+a9kChrxGXmDDdmUSKP4OYsr/PykLqJyZIRXlVCUkiWaWCAr0kV/Fijtd4JOIs7w6PB
0COCXxt4BlPz0Wq4G2eJhmDNLcOPAiZmXOWpyjFmr+ygZ2wnEgVQtrtk8ABkI1CXJ0rJVSYOJR5l
+HkUSLsTH3NonLoAaVVi60nD4D7ph42sOIPl6LKranY/pI1RxfUpZmC/wtYGCcXmGI3JSPKwiTK6
k+C4dZ7k4wnxropcsU2JCpxy/Y8wc2McXjRc+QaPEU/yjKNwYj5n8A2mmtrhrsAiS0yuKrxtugDN
9xdy57/+fyVczDHYACCxNipxzN1gteW6GKmG9ILZJgYkpvPC5xiYgU+9BI8/IyjlzQLzbiUaToEN
QxMm0C5zif07CUtXjUMtxqi0XiJOQ5ZdPGSB+u5ypEMc29e563Nr9fzvuSInDDQN13GNcgQymhW/
iPZGNHwqI6/2geyuW6tFRHHqeG2MXb73ByXYoPJ8L9iCywxXSGIQf4PWhA/X76uDUemf4vEyGJwT
STtgerMogiwZlv3RC05qSM9iGUNCEBn4J/AwfZjuO30RNEW6KVIX618nyw3Wb3dlQQn0K0MvCsuj
TQNL1E7HhGMv3TMe+dlU27zzlHPsOH2nn27H4XCOw3zbwZfbN13a09hG9ha/JmUruOPXEeWstKHV
eJ2cjkL6or2HFUx19VJ8WWB3VyKd533bcTZ2x/6JT5Wicy2DO2MSPEC+XyOSGps8oUMlbzLEAcFU
WWOUG/HQmnmAITUYxApczrFe4gjhLLm12+TcSW4ggeA/VeAFQ7IM1qH0iFVcw5x9VQIrRQnBg6gV
Sbh8yKf12GQ0PRJQ27CGreIy+HIdoohZudwW+eLs5prPrZXDE/SqN3Pk9mgu3R4nU7Kr0WqkajHF
ISKvhNJYQ4efebPh4c7vu4Gh4uVQGEI3XdM/tF4Sj3C4V395MqBfo+cwkxKIW/XSUpz7nRs1geKo
VIyxkKNlEdrLTVxwPJeqAUiwPEGBpjNPf3W6BzTdm5SvuwfU/YoD6AaypocgIXEeuSirLAff3IRf
CilupgQicUUEfk3K75ovPqcfE8yNDyQA6YtWhsGEU8w3kpJh2sZBgju8cVTygvwsMBDq1rpo4CU3
goMYi03lTh0tjvIMa/YpnDAl4vfLJEebgiBCHFFlj9EWXFoZwfwMxolPdrKVVYDpoQ4+87i/TvAZ
w3OlWzWpn9yRrLQvwwSSIgoNbtu1HblHcsN0uNFCAXOfqu9JvQA+YP0zyZRM9WbgG3Tfz8CFSfDO
LzjnX8vSPGXNRPWOwmTh9g2RlW7blHF8NSWUrcr6WM/VZcLNkBrBpUFMiPlrO0OnVinMHFZLY8NF
Eb/8jPU16Y1lO2r4RRJijc+LYhujlbJuUqIT39UmXMeZRBJpIpDbyhnOaYiO3tSI5lJlW8hH0VkY
SanNfY+j1cR78ruXsJPelogKSR/UkagvNpCVoi3bJ5u0zTtsKYBbR1Ccihk3VCT6U2MMPnGaCHpC
KXlXT9zHyvAHJ6cLpYb7LO66o8WTKS/dS77g++D2na7ysCTwWh77qbqnnx2bBSSn2aTvnGi2Ebri
VkTAgjJF3zlmkR+tiL9aLFIjIWpSkVihWPyQ1G2uQ136HRkWkBQ3xC7Auj3xP+P/mXClueJ9tsjB
eFyezOwnlobnxaRAEqc2WUt4B9sssKITDKMHLFPUhPLVdum5w4DJqxXFSqFcYWi4DChZddvsIMut
3KnkC6vFrhTVK0P9ylHBbNQwOlHhQlSXf6yPf2p9/G/7O/7yL13/h13k/MrfdkfnF89FMAsIsOAC
sr3/uDsGnMBJOPKvPTQhaHB/vcRbv5iuDymOQwk3fA7Cf9sd6SI3SUQGOEclt33Ch39mefQdXc7x
e+SbzW+GRiP5AzoYEH6/PIbcofOorHj0eeUbeGnrVDb6YOgh7voLUkWNdZNToyamVbz+3Q5aLfRh
eVosqruXhkMoIzUPWxQmhF1KkLL+qej6i6MJuDMW8GFOvkPQuBketx3ggfrAl+UoWsDhc+CmV0rM
RDGcSR5bHxOi5u32jKlC5cVDkS6fYYMqDZkXqs6ulR9L3RbH0M1gswv7ei4BMvRDfwzspjnknh/v
2OTWCcD8DQK3f/Ah5QyaCzxqQvAyuVeFERx7CZu/GwDpp4z069nu3bUvARwkIWVYXjRV+4T1fTNq
FrGlqcSp9ao0pZhyUbGbckbCxOBJEYvBRfG9Tbvk1KZDe+zrtuQMLp9Hd6QMRcJj9oEic6ziAAYr
ZjXXdn0eJ1ioiaYoZ+CUfc1VNjVhGe42OjMx9JY9iV7DfT5CqBg5dfB2gdBsBO1Lzh9n3Wh6Mzu7
OI10/tEFAUZKI547TXueNfc50QToIciBK8QzzWc4AmmOq+p6PjRW+xVN3K3RNyPNk0advgc+sheA
pj2A0wZwzbuSRtE28lr+yvZ0WoyCdy/oZMJQw65Ca+NenGbHYiaQYdC7wuQH47rVtOu5Gl5AdmBq
CiFwxkZxDDQbO5p5kLfGXcBrehuAzy40R7vWQO3MKW6TDM60RGTzcFMSdqLXa4LDTdKTwmycUzTv
levICL+HPrijBjzlc6g53o24TTXZu3bQ6Ide0759poVo7F/mBkKUIeB6YVwFpjw6hPZETA9KPNw6
miFOCwYGNN0ryl3Vy+6miafwqHtHY0xwnW4iFWZfr3rKSVNKSn3KSikFJzmv+0sJpNPVTGtBmKD2
K0pOCa5uvV9bT6k/HXp6UBfdiJrqblRft6SGgpqn7a+tGn7Fz5dNnSriTc49F+hXH+zhj24/S/NT
UcC6UMTK5R+cADCsZbr10+zNnsfvmuLWkQJX0nIsEwX3hOcSphk60WNDDJeGA/9z0tus716nGUht
0T8lYCCkM33HWi9ZSPs7Y/jqzOODO/g/6LRl+DuYxN6omx2YABjfmAjThjYq/5jX3PWt/NFY5GYO
5zPcwFWZVT/xOXK9HMANseA+2HLUmAV+qBAG7qLRwuLJ2dnu32VG1BAE1bKpfbyaPbtDXouJEPQ+
gerDn9/7NBbK8AyqdjMqd4XpPYPheKup4tVFxRwHjKc0frdii/YZcjv81NhR+DOmyleN7iWL8Uhj
sQ/M5oYuBz7WY9Ot6y94MIeISuAlYYYzjQFhHGMgA8R2zIhQwcDYNm16DnSzsIdtWIBr4CPWgUoh
nyebo51PT0YtPitHlxPzaTb6hyazjtYVn4SHSrYPE34NwRgRJdMpmNPdHC0vhRguzTRhXbQfiX5D
Qynu3ZQfR3+5Ijd+E12ysHru8vltGI0TEsoP18dSmVbh/ezlj5B/CIU2HGah0FBp4UDvwRXev5VO
E2zlgL0iBahbxNMDQ/7MsMN9RdIRV2q4WZ1ATMq/6FXZWXEb7Fm78OuymXReRCan5ElgOJHaWNPz
3PCoSWkfr+Py3hmGF8dr+YKLZto7urth6AT7ph41HeO6HOTR4b5q9vih2yo+eolc+3HIGS1ssW0t
7oPi3MM1s9y0VcbF3UomWseKZ/Q1xKlAvGRA0YzUBr4zPCdF9ToNpB7tnGdR18zXnW2vK44Ss3Kn
1chBj0DC7JMv+zYhNHFIPKbz8FVCoNs036zZC3YLMTOmOjdWU3AxqitOyMVXLYls+pS3oDsQGsSK
th5nmqCSwOGCXJGDGHpzR7P8cByN8Lb0/edYawSD8dqG2E9yqmbXk92QSICT6UbBng+gDB0w7yU3
TPPoQdlfm8VQcNu18OQrTC3EQqXlAYTO0xPZTSCkFbUHmXGyunnX13jXNc2AzxX0/infqHEie1R1
7N3HwWRtUXAD1xSRxAa3ZjW1W4vKtiE5xi6SkD60oHHIn7Jg78dVwrewyO9q5Wymou6xHkhmW1Lw
oA1JzuqNlhsTpQX0o3b5UcX+lxw8LD84W6fAj7fIBIzXps3lHKLO2SLVxIuISviCn8/ZNc+Sa4Ux
TROWIibPcZJcA7F6diI79143rcgc4m4z0u9JGu7GWtgwm7x/VXx2dsLh6+xw/UNqqtE9zOUjq6m2
KWMec4tMoYhWnmTEHbDisukPym+oScTHRTCPAvsdsX0tLuAIrwNnOQj3qwaUhOJA3KlIZQYMKXL2
xpC9uHJk+PaLcksq8W4oRxzYXmttRbcMO6cc0IrZQ5I8rI/dwmelzjHI1zwJpwVNgeYGHuSfrSHZ
tDXS2sVJjV5D6Yh0a0z9QGWnoVw7Tm3y97eXTeZlD6Xy1RpXGL6fAC8HkCKA8X74Jna5rF/mHoZT
0AdIOnz1rbkXV7BcLgvY3Y0XlcGqNLHGsxAOxAM0+s4jMp/6D1lTOhuljYMGcXHhN6n2fLgUddz2
nWTlaJZtVbMGVTFhFy+DO14S5AYDo4/fklen/mOZMzS7yupRnjnrr4OIbhFHhg8edt+6QuBAPH0p
DChnbNjF0F4mZyIAFuNa6sr+J+rmben1uN5a4DALN8y0Legol2l0ZUoMcbTNFErXGVvlMYTeBHLG
vrGUeE4gDsGiDXezMX55OS4ECAP4vfXXLdq04/BB69cOHyRb7obRCioN8RQU/3e0pJtyHgWzzWKu
bBua0Bzv22I6VUivPXzZbTA4r8FkXZBgyl0zWA9T+Ei8MQPU+G2Jo7z2YuNozrbxwDf6kBn1c1lP
38sot+QMMNpUyHINz1dIZBwrzIz8cPoSu3z0HJ+vI58Mn1w05QikczoblY4eCmrgF5+609igAret
d+aQkYexr42aVt+loh1j8L5NtJ51FZQ/up4CZISZvoRzpYaGfLTz1AQz5iyJv5Qfwn7db8kPFWtL
Q2oEmN6VVROOZZKCgWx9GzwbV3zYXqol35aOGpF1ho6WMWyoEBHCZvrOwn7j0mC2trQ+1i7mFS1v
2M/tJ4ypza4zCJv53Y8gFHgsPLC7MQ4a4i7GPdaon6D76B2V/qmkfRiy4yPMJLdzK3x34uKlNWFT
dfDm4gYmaUCEXeJksEFsechJobgqGrBGKOQfFpYzVOFo7Y1Oca5NuJILtrRsjLKNSdxkXtYGf7M1
ggkZb8cSGxaBaO1wjCdUELT8jedlx06EgT+AWbooSVquO/ParXayAL3k98E7A8N3iicBS+bGCqoX
15e7yPtesrrYjAJzTRqeBt93j25VPzEJfBGyUOdxSfEA2c6XYTsPMKpPYc2CQovLJR9d3l6AmCjV
i3sIEKiYs9YzQ61shlrjJJXNJ0+rnlr/dLUSGvaks4VPN8ykddJKK6au1k5dyabCS0FrqsmCumrH
kbfNaUup3fQzmnzGruy614oshDe2fYdhwBTMJIFWbjOt4Sb6H6XWdUet8GLd2oHPjyFwof4yXsod
ZsF9ThI31wqxo7Vio+3RGQyS2i2zO8MrJ3ek5QSJuUBqNvnTjza2RovX4x63MbvE1PKRQ6FeehAS
ZQ4Qj99Hxc0F3SRcC61rczpylZfTMXvdad071wp4ihRuak280+K4Vslj5HLknNtBkdeCd3YXaEWd
HfZoa4291mo7P95Xidbfs/LQ/bsejzKvtEYvEestRPtIq/e299RjW0y1fzHWTkbUaHdduPuZoMhO
abdjoX2PFOxk/wDZ/7+B7K3fUgJoAP/NVbz9y79yFv/L/4nbj+8/1Df4LX7TN7xfXHAzFmm8QArP
9f6eNHB/sQDWg1vyqEL1AgtN5K/6hvkLnm7bM02pz+noIr/TN3gmaNHbcT3TdeSf0TcCwX/+P+kb
PkxHyxQBjBDhavnlPyYNmsF3fcoXJmrR6KWfYE8Dve0XM8G3AmFMdJ+ejhLaiiSXmdEUrK4WEf3I
w0uGUrFSbr+d2IwI0URyNZ9ENN/aAcy9gBXGNfHaR/O3XMavZiSmioIJSyToIeFnKcUr6XUnpzs0
B7xcdUn+nkV06CGuOI3xbQwsam1HfwuxS0jtzk9mwpWQDHG+d2mt4rmSuICHJy6Q14sF2i1qq08r
DqodT59s1+Z9SvNafNMkEmZMthlBra761sSg5M/0ZmO8gn3PWr/uydVFQ/6cTvU7T7TnJr9Obehx
9SCubHwog7SfQy+8dh1QfHK+GRw80vyHTrKSL+McQZlMDoyUl7LrGoY3RoqUZj8/uQ5lX94YYMen
1Nu4eXYFmd/aNoK1YvSND9/GgV4PIXn3YjeFgDvmsAYPMv7s2L6hzWQ3KZG2XR+073hzcdZ3Iae0
Wm4zxers6X5A0RKPrSmY9vop4KDOVNXwoDFC3jEULEH3IC3FdxPYYm/TSjWrn4Tu1Z3IzKNIxlNN
F7gonWkXgnVtAkMA+ocQMVl8x2VRUQiJrrIA0Y1Nt92Mifo39s5kuXEsS9Ov0tZ7hGEezKpywXkQ
RYqueQOj5BLm+QIXwDv0I/Wq+8H6u55ZmRHZFW2d+7KINAtPuSSKIoFzzz98MKbm+pJpLa3zlAxZ
dSloSKVf2QvGZBXqI7HAnOcGbNlT3tGPYvksz+kBg0sdfwuuhPTOXvuO9jtbT78b5esxO04rRiiR
HUkSxDnxhYl+bF9PS/xGvI7izF2KBAnWnyCM00IK+YO6PzADuZoo+C+qLi4liXDGZf40xva7Djo7
9mtqMr1x6Se9RquB9nN2y0vhESOODKZbq+SarNN0bNY0W0i28JWzc8rysXOR0fIwyNYT7S9NF97n
DjyCinbzkk7Ontp9X7J44EsMybPpkv0k2agXQtsUKiyQeZHY+iHwzVgmO3umWDaiQoyjfLzwhiqn
JPHmNb6yr4+b2EzpDIBFoHuWtkQ+HpbFQ1ZlYqk1483sSZsFDaH+sNdV4xR9GzM+3nHmAEwrNi0b
hJpTivST2tm5dHvjQ6y7hdcV9VkEDbH+sjhpo6TandMSnUZVu41o0w/BFSJYiU3VDu3WSAXZcFM5
y/usBvaU43vPDLRncaota9hSYn5OjPARR021LLVIX9nRpxUzgCUkcZkUgC94Wv5YUulKOpS9jD6m
VxHmntKq62XCGQ6MHr3omtsiAPoYaxthH+JEN9c9THnD5wglSs4GII9D0EbuT/rzzSX4FjIVxr4c
kpkg3mzuLZlfXWN6r+GFbcwkLbZZy/HQJMUsKbatTWIvfTVFq9QIr7Zs2g1HNI9p0TtRlcFVzkDT
aSQw5CF5j8yk3NSBXMawG0SoGTRiPRepPCFu0VUKsjEg8B1Fk0+cKjC2cTw6CyiXL6UfkcWwCnpH
k89cjTBGJqFKztY5HES86n0udcOQHDWDYKlq36162i1sBmRRHAkSE+HJswpTzjg/mES5cnqtCqY8
0XPAb+pinwXynQqblwDg0zpuX4yADgBGdUq5CEViCXmYIvcFJhpbQemK1eT59x1bXe4tnFhMl575
TnVPwxTRc8TNWiVNOkamypzjdSOseWnGfbLWZXCNGnfnhhwxDY1PhsG2hEYZ43xMiYqNDa780uWa
RNvMhv0JHnitnVeGaK7xh25HDfl5OibYxXRcNxljdWcClWB+5PQ7WcJjoQQ3j0TWBvlv5cXJri6S
nyJ/DgmfLYOWaHija5TbSiJHGpt/CBp9vzJC2kPTOg/WhfYReuWdz/Vu6bd1u3GSEHNElX/EOhl3
iwM3Nw90t+4H/AhmxvzSTS9DT413o+0aS35muv6B1ZByfPboSVycwGFfKDTbhFQi4UY7UuhyVaUj
aUpbju4/KvtAx56AZnaS1uzkJHRfuqhy46DxfEy5wweM8ZYaxbsDGMC1050fzd8k/XchL3y19L20
jasQjdpPnV7iTOceZPJS6zW0t2xwcvIH8qDTaKyxZVN3LC2DOmFaEDSi9lYE9d6t9M+Rdaw9fofu
+G537c3WZroGSv8lGHqd01E/Lm1/RqOIYJ9RNjyF7AuaQ0C9olrPiDLdQ/W41C+V4gJofv5gDPVH
X8nHNHIeOJbTDVprP4yivhC1oR8xZrFMgxPdMXr/lA/UT7lKgeYTI0++eVHzQT/0UQ/Sg5w6aKfN
D7cQX5TpkbJ1ETpm7NxBnO4rvN+Ns6MfHutqlJHMowRofK8T4zXS5M4PemsxWfmHZ/XnybRN4g7z
uhXlyg9IJuk/Xe6Z7MytboHr59TW9MBhTNUjg+KMlGqKQIDpoKGP2kMt867sgpFgGuO7DK2dNuDB
E7xsvJj4dqf7ySIV7Y0gIC5tnveCI3xm6M/lEJzMoDjaNnGFvn/KqnFvuheKHWzV4Fcv01kccl/c
A3A7lB/l0D+1s3kkWUaaxgS2FmwqCvSFJrauuezs5hJDzFtwGC1NaqbMKFlHD9LSyHIYlMxQ7PyY
pg+Rhi+8mlJrbRhbKeRHZxh3LpSfhae5YLmyL4/JcKn7yk810y4wjipLZhdLroIsC0uxCsP8x0Ai
lFqDwLkHp+KtfRZ2C+g1KsckfN1+TlPgEwH4V8WBHaOfjuLC2iOEWF+xYr3Q+uRied/CkI1Z66Ao
2JsYvKyuOLO2D3HWVuxZCwit/THR8yCq+ZgD5SJ4TjtvkPmXYYqvnILvO5JlYJDg2jqKcKuJZg3X
3YBTTN+Xxi+/oOT0RC2TsylA5M6xxg5P9f1zyp+A6EZu9yOhRQb1Hb6uVKTdeJT3VdWYj5MDqTp0
XtmKr0Ok4U0ZcfDCkdn94vYqgq8u4X3jVtGwvjONqfABdjJF/ZWK/8tPMS+tYZL7maIA6ojcTeg5
FAkpwjUwv5+9YglPJEr6GWu/ogy34IYNsMOe4g+7tDYv7HMS6ddQWjrVpNBhgPBmXHj706woxrPi
GTtQJ7mr+fa9phVnM2R91JAzvu8IVpSKiFwrNLI0KESPyDUkips8dPWroUjK04h2ZCq6MsUPiswL
lYVQHfh0lzpC2ra7kogE9Xng2abgKMYU0sV4tilOqGACtFPwGJMPYk9Oth7tjLKahaO1X9J1+eJw
aRKqFmwjPUTMD0lqvlMq8D0VzmulNro5keHhrQ/iU6+HS0wrRozkSJ2pxFNa1M4tFrytvTZ5CVlY
tG2KScZ4Tl3adkSGntKcPTaflTkdMYxwxbS2tg0PNbu6LR3l7q1rCMwRZoyowOlm6xRi3Wyitzhg
YJlnidtuAD3bX+s6fBoT/YqKeC/C+NCT/Q29j6rWfxopc43FaqSj3kFE4qy6+GUb3fiuyH2CbnNl
lLgkXQKHgoUtVRgk99rsbaIpQ5T2tBBZ9Jp3/lWZHvE9nIzhRcTahUUDvlFSALLZZDxIi1L7hRMb
L4bmUz490RrbVffQO3j+fePgcK+jTepg6tVTLf1XPf9sHHNjmR8Fq7Gc6GVkBQ8K4DoG00Wn9HLo
0w2HrB2NGguTPqqxTB87Oe3y0L/ntX6e7JmfyiFOWjxOOeVa3LyETx8UGRmb2ETiU3Mnl4EwV5j+
tNzdtVL7jor4XESeu5FaeOLbDut8ZJ6T8b0/nUymhuWQ4uWFIHo301q+dNhBI036c70ZAW9lKuBb
4pM7NHA/4sExVrnnfvhcggDUdovZEEcdw4bR+XfVuKZoncs0UqS6NVShIFEbJx8ybHaJlnyAlVQl
FlH/hXRwcPDo0LrHanaafXRhAytIIukKZ1Gucy5Mr9Y46cdo7B+aycD/Kg0egkUg+dCnE4uNqlj3
Xv6NDnZG7KhWQat9OxpVi9mjMfPY+rlwKN3txLLOxUvPgYdlHPKBXk97ZxpPQwDRQQ49tTfiTKnS
Z50UhxH82m5lDJTjEbkEEjw5HxbxD66ozvtUu1ep6PAVPAjWQG8FLrpKC240HS7huFQmByzdXwWM
M47V7SqKtyzNonwPY5puDoeessBWRj8Ife4ckbKLBQzX04dhYE01WR+yBNxxBN3UnoN80H/DfPgp
mwTSemO+/FpLqGLr6Ku6/NWk0P3l337f5/BPf/zLn9Zj//6T/vJYFfz7b3+ozP7j1/3zL/SHT+Lb
/+3hrW7i9oc/rH/FEh76r3a6fnV9Ln59A34Q9Tf/fz/4r61x/p9EwjPValX/mf2v/8mm5tdjU4i/
/9gA8al/W994vwUG4QX+oYiBRQ2Lnb9FG9zfPMPwdNIOyoBikFL43fqGCxt5CKqYVHmDx4f+EW0w
XY+NDqBCX4cBYfwr6xv2RaQk/ri/oeobipTJIskKDLZJf9zf1PpcR03USK7uw8qcg9tEnahElgxY
pctaPDBIlsR6KLkHcj+6RJflqgqcJV1Cx7rMTlA/L21rEANUL3GIpZT7b/WQABnX8zC1P/BxreeK
UrBWf20tNt66bRwFuOq+5vLK/7EKClVFVM/bUfbO/RAewv5MlrNjeOK+j8NYM7PHNrONrYAIsAr6
2d/zjqa6i7cJOcNzZYdPBKeeTBrsz6EWEibLRmMbTDERTytZJ320J0PRnXM7OMRaywPUrGpLg0x/
TQs6FnqX1m/6xn9AIOUrSJB7hefhy2aFRFV4ShnwSNKyMu270Kidu9lAxZsn6n1duHhurV1/mdn9
RL6OCTI54YpXrG+oocJxtwGcsH3p9q/A3ElGJNMhMd13gdFnmPA2whChDCaN2XhbIyg103ukktGH
TcOtou+SnanrOw5Q0762W0KqNcW2uGGhNJJvY5IkvkdBJq2IqF1Za12t0OckE8baDvKDb9EmaheQ
VaDBlQ4IiThy3vNxylepzWKurW0qKUtsSUpXkxFcCmu+lHVebaAAwhoWDfmSfG1w8OoDuAxmup91
Sl7tYVM13mFiSEE7+ZZkZKjdsteGoz+SDb4bk5zzQPtgd9EmqIwVzd1bum9rEJK0X6TZOq8B8YYM
cPE8rxozes9cN6WiPL6ZB08698KvaureKop2gh2ZsGeEZjpK7G6XKX1wRgzqDyBvCJYTtRi0KcOf
YR4Kr37WZdvSZsK2ajKb62SsO7K6C5Oj7tov4wqS1XFkK7GAW9A0nbWwI87CNpyv8KQ6lDv+12TJ
XVy1C5ycrNEMNKoHif2+aL71gBGSwojyF5QpXIXcKOk+RChJHvLSuPcicnpkee8EI6K0pi89p5E2
J/VRZNek1s+BqVEDwOvGSS1azgxews6T31M02alru7ctnOjeUsVMLtCt4ZVS+b2cWvrLmvQV2RH3
cPBUGtO963iHTmU47eYI5Oc80Sy9KHIkE6ljEqZ4YULzqKaHJskeTCs8SGINy66nPQ+l9NOVD1HQ
cRcNcWo1P1gNlBtKqpQjlHPb7PO6yhkCbRKhPfnBJCnOPjeuzJy+2CGg8JtGxGMYkXKQ7+zHAD+T
BceqI7rH7/VuRF5kkEBe09p1ksmLHWLyHB1VeTi+ea7HaaBmFhwoHcwcWkF7qtkbC+CXeNLSfkth
ztkQ9t6r0qODer7IPaoIW+7cvx5q3KEPhs9h3dGz795jTnqOm9Be1lYO42d+NC3U9d5z9+moHwOF
w2HRzMZQQt2wPay05rykIOxCJfhRbx160CM2tpXCmkIzXCDgX0K/xeRQGCtKxGnusxJ/5Y6GtvbP
c6exlMsYJLUOQTU3tcfUGulEEd7JHILXNin3jh8WCyzehG+Xbs/CIwXZZZsdqwgbt9ZgBWcvRqGJ
38VAF67Pb7HzQ7Y5dv3cVI7BGn0+Uvn8CLTyfirKnT3hmbcHoCxT+FOUuraPpUWIaNhYAsFSJrRc
NkP/zTCEwcZQawPLOSe5dcL7ujSkvZ8JwyY6+2amPzHO19yLH5C2ratOn1U2nGJJIUxjs/fyjMRY
l018KGbMZKLInqOgfzBM+6fWBud5mJcsVQiaQrdreb3bQ36HWGXhS6amvXm3pPElQ7pEcxolFmZH
JIx+hmGdhd3Wi4JpnwTuQ+PIp2DUPv1Z3mvEWvL+w8wGikj86XFScpuBf0uzvJ86z2hde89hySEo
b3GEgcB0NK6PSfNQccEpSjoMS5mOS3adBNCDt9HCjW+wYc1yJ1lavf+chpx0Cd9dKrx3bU9roh1d
LRfiHlDblQ7QJQkRUyVN9D2sagM23UanOGno3nKmzjgTbMFp1B0lty2N4od+Gh9zJ8e7LuSmy/oX
6jg8ymt1zCZlt5qimNg9+fWQ1TR92yzAEavDYQOQdDEPpILKhNmyDfBPxlgWMm5rwH3Z8rHpWhQm
a+qwpfjcneqnNj66ZNc3oc7IaeMYwJ5o7SqNVFs9jzHuLXGXGWgdQ1YiQCKosqd3X6aRAn/HreBg
hfmud2bKGd0p2lQullM8WnzIXbjCvXYOQXai7gvuEPQ11mJVeWFHs4TcxWK86V1XfrTNIxpArCVy
Wak4XZhQTtOK8LvzeNxGsXFyqvNzjsTcVtfwdwImAGJ++1l6P6Zau9EktdK85medkU8zDSTtXLz5
Y36vxvh4KJJlLmiryikYWuJbZVHrY5Gd+XphwPvRAtY5UH+/FhVnz0AbF1UMNdaO2IkaRgNUZ/Sc
o0u7mztWFzSDNyvpd5TJvuVDuTVioFltN6z6ZpPGebzk3PtjzNyPlgJV4JTVjJckWll6/xbN0cq2
coqVop9WIkjdJfEdFhcCj0nBNfHb1B1rEzk6G3IZlAQpKmLsfnt0k+LZ7QsViJ6OXRZdpc9vq0xh
FVCHtbKJrywIl5GGa4xhS45k3UaJs/71N8yuwhkT4ZPxhmaV8zdRMpY9N2zeUhG33kzAkuSdZlKz
DeHA5Y7Rg2eTiSDE2NUH14xOuDEn7szddcae85RzpNlkFWuUoocwbJX9ozmsZ5NgjdU18jBU/TEJ
qMbQJE4g3DTqdumfXZG2y9aO3kmFs0Vpn8mMfWazScU0NQrDjW4WVoAgKxe5xd4vKO/1kie9c4dx
XcIoFiWtnJOTXb3afo9pMFrLMr33bcErJKxjCuydj4a9Lnt0f5l7EnsItKTceOua96yp9kOU5qu2
I3kZ+CQqJpx0Ze7M26LggtxP3j3R++2vnpLKsI6O2zxGuZfs3Ca6CBvvE3uFgp9SRf/lZsjx2/Ut
bAs/7Leq29tVlzLJoncakmtl+AkWu3i8i20w8q3NEIZNa+3OA02ifsWvktJyQKLxuu6mFUf/cOfi
kPQLKsMTiuSpYbVgtqS81YZVRswJJVG7OL4ZH2Xf+ZuxHHAkz+P3mGiUQ0RyX2TjpqgwTQfs7/SO
RYsGHHfRzGRI5txjjzrHF7Sc5RyomntsknS/1z/cnvRKAg5m36DYDLP+mTVsNetmIlWvXqQh0442
+PHKdnvgnxMTPfYILr2+vZobJuK8Lg6dho87itae56j8MZm4tovmTc5iRastLDQOWKuJJUw7J+OW
kRn1zW6wQBNCnosGWx27lTWEmqGzp4sqYeln/TnJfJe+dC6Jwm/Ok0V1blJ6+HWL0lrjnNnLFuRG
kgJpAc1Bhvib12B28IugvQS422ygKiWm797wVrSJaOtxDO7sNtiUFl2haYVC52ILtAinWYlZUyxP
Hf/UEXVOMQgG36EkpFlPFhWT3gv9X2LJbldfMrxcB4PG0bZpvQWiE4aOFBDY4LvjMo3Zn+MYBQxU
ru2JRrZGANToKZ7P3OqSAgfu++B+DutbOuJdLMo3UmOcwkNo5GwgVrWLpcppw/mlzvQ9NHEe4RAm
h2xMXysHRTZp0gdLA1Tep/QwFTmLHwJRa1v4PnQ0ijpK0YDAbqOnmbXXJhRoEzH2kTxlvzbj/1yS
wHko9BGHtT09Brn+o3aFs4jk0C0dObgHdIV1ZF4L9hKbSb2JYr2mArcdnEXS1RsNwMvIAiqHXk7K
mHNBt5mbga1xNDMyRat8mO80ku+L0QTWgDPzrZ44V3gSb4+D/g42l6I/YpFieg5H3rEeF27ZQ2Cr
52WuFeaCeyS+YN3dzwPdvq4grFAGzQZE68YBomiU92yJX3EhWUuLdgxhg3xNC6TC8SHNTDo4Jwq/
OjPf2b29zgQvrLgg3jw4D/DlgY06vwy17c2wWUS2JO0TjRb9UVs1k3WIxbWftaUTfRkp3fltciVV
9xq23tWBCDC075rd3RN+YHCGGJAodIBQEIEBmkAyPI7Inqzigi9D4QZ0wldZehToAvO8r2ES2M50
V+jBwu2TmwezICpPaKjsgQuweZSlTzUHRe2UzGddOoTJZiZYaW0IoOtOyDsQMoIOIcEAOM26ul5p
8pVo68fcgVLwq7X1C63QsEcqoC1gTNt4MySiypk+oOEwN/nkIvRj3pvbRMNkVYrpEU4JiVGavBTS
4VN0GW89WEm8nOtsPiAkfKfOQL1Mf8DQy6xc+9dC+l9RZy2FBLgQn1MwElLxJDwXssTwTtUi3SR4
OxmFQU9UkDZAUVggKRrQFC2IikixKqJqb3rz0+zPt3jiyNZU7D87bn1h/i7q0mRtP20xpe0sxcFw
AGJ4gDHoPv6WFRKGPXL+UMW+iqHhKJoGzOGTo/gaCS7x2TaeFNjjl3WjJuDX119jGJ2zSv8SitTB
3oFBO4k/ZVs/z2Hz3HM9Cp2EvN+85Rm5TG66FUN5Q/nGLidB8HZovgiRNBc8l3nVLRTYIwEg4gAS
kYooYiq2SNRBGUkhpNNfYwAfYQEaYXqERxKkbEG4I5Ty2avjj5lb/rHPDX4E3d+aY/3ItIVcqygn
ow/vBFult/dAoKBt2aA4Y44aio8yKVJKhz5ozbBTJhP1cMgGc9G7z1UTfLmKs9Iq4sqo2Cspq70Z
GEugqCyO4rOMfXdpRL3NvwTwlsjXnkufvQkYqzPWUH2RTLwraogvqXXFsiYRdZo9VleWuoFHdNr6
FgoW4/cv6YDIG4sPA5iMVaDuptBlZjAzZKHQHgDPaIZ1iXqHpED5JQHTULMycGinzrgFWpMDrykV
xWYCZ+NxkgFuMwK5iYDd6C1+BuA3ExCcOIhOJVCclng+7oi9K/pT4WHxkObGIE/XANPJgOqMwHXE
MH10roH6CnbHAL+jJebJ5WXu434W3OuA9OTAegKgPbrqj0m4t+UG2ul/7Tr/upV8nOqvf//vt58F
Bw36AdrkU/xnC0sMYn9uWbvc2p/9R/Jny04+9+9eNd9VK03d8YJfrSx/X3Y6v1l04QZsurCwYab/
g1fNxL4GhvCv+1G1B/3HspMIvavaX4y/xfT+Y+v7h/X1P9bZ/63sC85vpaDmlhTfP+86DeywuuMQ
CHT4j18f/10rbhQHgqNRgUU/768Tx2IfSPJKHaxW2JveGO4jYCGKnRIBUaka1ha6BymqGu5nq7sa
4RfcMYoSh2midn+w7qg02oZubC9UzVOkaC2z4rboDR6YHBlwWwN1kV2eHGwwL53ivTjMXPPcJmjI
I63ligqjmfdlCyUmtUJwh/QhWYogA0DF3DXSrtd8SbmVKGaUfIhTaLIuS1MoNGMisu0QkxZXhBqc
Tnd4w3IM1tBrClATMJQU0SanPZyDmTkZWx+VTm/gCRYeGF96rB6CkCZvdd+1R2fN2pcyOG7JdG1h
8R8fEIlb3CrD1ubmDRbXWlKF/BpwW8eK4HKT9+lCxJVP2ZQ2lhRe+Xuus7TJGhygtUSnvnt+NinB
XRSF8zFY+nPMONGosQKeGXKm+yNnvaSc6W+TmkEicoxk++e7wtT4JYxrXc0rs9NuiN9Tbzxypp9e
Zq/ZNmW1wWHFpKNmHrchX9jzg+OEus6MRa6ajyJ/7gjyMTPFrfnD0/THsEXvjwb/QVfzVaEmrUDN
XBrDl66msHGGACt67NRqQnPUrAYcFlwq09ug5jhbTXTwsx+g8Y5AyfJXPSrTQ2Fi5IIPvnfVRJgP
OnUk0lmxx+UVouZGlwGy5Ihnye5Gx9Z9xoAJ6pVCElAxHsd0G/AcIAemUTw83D7wuqg5NcqYWF01
u3ZqimUIn5ZjZl8zKzJAqjPregy9CX4F5sDuFKhxmLE4V+Mxr3ROJM2Z7DSLTjZObQMzM/fw+2Hw
QCu+c9W0LSPM1pMA+0fOm3E8UHM5s3h2QDDOe8wmLnaq5aiGeI1pnlWUtXaFViwbgzak2OnOtGtg
6+ZL32HignuORWZM5wu/O4p4wrVVDlSZq0NEzGkiU8cKw2/ZqiHz1lr+0hsxLDd7l+p2vTLHF8vn
63qR1FmZkTMN7OoosnwXN9G4ddFSNrnjikVGL50c0ktFa4o2c2ixA85IVivyjacBTusFsUzHf7GZ
r1d9IudtFjHA9i7vhgJIUoyVpdUrfjy7g6XcFqfSrJY8e/XWa8u7YARq5GjioaizaSnm8h32SXxn
6NGzHMQXvbvMzNp8bfFuSjycPl5OQMkHMpDUTePydHF7arg+B9yfNi7QBjcowD970easmcPnDLdo
jGu0xz0qcZHibieYwIoAd2nf8kaYax2ZgRxm0zp3TRLdlwWbbtGzOnFGk8U3xpeh1p1t3NSnLn6S
tX6w2uxZ2vYV0MA6oII6do3vIoyJN7aAYAalZ+CN/cU6o+x1MfdxvdZytv6YIYBQxqc8jB5bj7WD
UEJzwjdacBr+LPHh2vgoB2XMTbOQUgd5Jj2F7oVfPlYG3m6dK0tvEV61MPiZdcMdZqFjmnh7R1mA
S7zAjkUSTZmDS1zCvmq/ad2Tj3Q5Kg2T7cDPaOy/G8RNnoCNp9ROH9kzQ/6ss2CLT2hp1KB6MrEb
kEoJnly7vD9Ig4vO3NCih6DqIqyG7KlLPVhFZrgqOSIgv1addwu1aplp+pt0MHX0rAyTwr76rfXO
oYxTEFIuLWW44pS6u5iU0tsg+TZIv7Y4IzYRL1OacO4OJwORuFdqMaJBvSSa9eIrJXlQmrKp1OUE
mdnVvkJEZ6nU50bJ0MjRudKlBwRqWynVRGSxRvQt8nWMkG2rVViNtN0pjTtVarejuiGQ3uU6V1q4
q1TxCnk87r8qpZYnW949HyMSeoOUXitNPVXqeuNmZwu5HXDMaLh3XYArLu6OiVLls8S9dwr7I1J6
PT2b3OtQ8HOl5bMZOWYD8GbWrHn0WkY2b0K9vksr8pq9k2OErU7S1E4FNoFC+QVGVBNugpj6kvTc
/bIUuDut3zTwecZoXE7tl4P9oFU+hNZ076zsZcaeMGJTENgVZmwLGc/NmHj3XTbujDiGGztdeqpG
azpr2ybZdIV+JKh0ETqkcsN7qMtpP84kh82PGtPEnH9CsH4lCfk0O8ZBDLyUGjB44DG4Qp+MhuQZ
ERBulNw8vDQoQDgVG6FCRzlIHSrLqHC+IEUMBtMn/cBj5V57bB698nvMGD80DCCVcoIEyhNCFv2+
sS+p62C3btfAubcjFhKktPseS4lQ1hLkClN5TWpMJxPmk0Js6z4C1lXeC228NlhUYqwqHpYVHesK
h0G4INGbhqUFkfNEX+re50H6XbeK3JuDAWawH9igEoczt4OGskIRVOngu+urc419JsNGw17x2Zpp
waaghzXPi4CASx7bvM09E4lVcN5VlpytwJ4T5tEpj8SbxCjo2WQZzdcKM0+KqUf6IV3pyYF7wpLW
kV00cV00yvoLAzeHMW4k0rUw6GYbrfEea4xDDgYiHSMRifWbwFhE9xIOo8BnlJBsH5hn7GPvRT8s
x+ebO0uD84Tm0fiCdsBmcra38HqdlU7XDHfDrFvR55Numz41N43dp0vf1L8ZLNnJAC5NflB6Re8L
PbR5BH7JdQmImwkdPV2UIFIrU3tcssxNMNvQTWZ2+663nBXcaMAfzc0xWx80aEhuMcEW7PITlOYp
DftT4ifag+nTv3ct9Ppgyv4rKo1bIwXBMG66gzc9zHOM58zKiCy1lA657d4fLdS2Ka2WZo5GMFeh
sZg1AELGW+WTJ27YaFOwo2qoo2TDpj3ZzyfTLB85axHbbXomAU2jOxOHaJroZANDgNYCslXZ6+/k
wiZiCAjO1I5lu8H8MWVsL2P1C5U6Zr+aSrSMium66lcc3pfj2AekxBghmzg41JX/0Q5cJ7RiPJAw
RVQQ9SrAwubq3aHovGfOwHcU3F7cdqIJ2H5mF3Jn53duLldGM22bs4AQnRHGH+xuC5lkUw+k+ZqE
u2mBtdLj1lxsOkKMOfIOfr+BiGfFgbigHuDatFW113e9QS0gdGU6knaWxWzTuMepEG8mE+YCs5hK
oyqtB+dxMeNDFeW51jJYD97RxhpfCPRkGV2+a7u6xvG0m6sOTUrFAFMUH8rGi/IucuY7fa5OVNpt
26x69YvxnSKy5wDZFR/yY+6DqPT3ycTEmonHYRj3TW2cSpdGt5xeHo99lm3ROWAPqzR57kklGFqz
5KlfmbwTQR8tQ7RyndqASJjnyLJvDQMk9+OAHaXJpuy1bqdTjaV0ATPqFW7wkz9j0sWfqzUk4xO8
dGnLVmLIrro9vfhmQk1kcBwywQCXfgw5XXahfwlG8yYLA1WI2Mq0ycpXZ2D5D+rPKNzt3BCXroZN
IV+MLGLSwZiQ+IBO4+LTa1hTedHNluAdRdMCO2+gzzmfTkveK0voC1dnFFciiZD+qLj0jhZ3PlGi
a/V6Vh70YVOaX6ZOFZ+T6k+aVE/mWO983dCOQzvuSjMgBA5PU1m4V0Cf0j1zAgVcJrxVqrjWUnEB
aZMmX6kK7vlhyJ7FydF1JM3HatzKrXY/1ijRSd7ctXRqRLksznijLmGY5WtkjUldmYplZ0Ib6+jC
xENwKwoN0kTiPhRGYnGjTJhUTC51Y2s+eJ68hkoumhID2S9j525583xuCA0+aCU28oCzSNx9DjJi
BPfVnrHEP4I5ES3MHFfhffOdebqx0qqbJr0XTbbHcuoI3pWaeSYaDDoToPVCd8vzoLzrYcPeSMEz
h+B5Ejzb/7WP+Jf2EdiU/nwf8Tx11f/+H0l5+882GXzm37cRthFgabJMjgSe5f+jGcj+DRgL/1Cg
iu+K/dbfrVc21bGObeu6a9ked5TfbyP83wLL903PMWzWFapw9l/YRmD1+r+ic5i7bKJzPg+PDqN/
XkeEA52tqe+BYFSXN6hRFLMACMk6/61vim0ypZ9xg1ZCCL2aqBydIxrH03nEQTsyXdUMaHn0SQ65
W8TEDaDfTa3pcfKyfmgAYnr6VXxAeZ7pUI5NPMI0EZ7LMXy2LBrTnYAC7bSF1gkYIUprOB54ZKCP
sBSFydc79L8n7QVCzJbYAtYk+uHt/Kr3OvwZuR0992UA8hcD+wO3TqV7ctC1+S5CPCjz6d6auHwD
U3NoMmwlbFwvqRifqZwcFVGw6qdtoE4FEQ15TQ90kAKHys3ffz1IOtnWGa3To5Gua8dGSRzNlRdM
7+RvNnlyI4bF0STGXgnnMAR4WAA+rOmvMAAhzgARB8CIszLP6lJHZ6+TG1Z0muDAk8DICbmEkjh5
bJStNxleBi2+FT3b0cDJP0LFYywAM4YAGityO20/HfjJ3dU4u8S+gx+mLWtKBMqTHbsPJrDHhpQ4
Gt+llyR9hiPMQZJG9oZmp1OHuaTwi4MrmCp66zFypk2qIQjn1blAJzOqO9YqECcpwsaCV6ykSoUJ
I6BYUREqBajKktmCyELzKh1mkoR2nQQpBrZlbA1v/4e980iOI12z7FZyA17m4nc1qUFoBS3JiRsI
gK619hX0oHsDXWuoJdTovd5Xnx8gmWAmSD4a09CWbTV4ZmmPZER4hItP3HtuRdhllJsHB1yQH9zm
RluDH6J2KDXqb49pOhN9ZWcQnWk22Y2DTMT0W7QiRKkiMsMHBKpiWaF2IF+PDE5SmSHT9lthpPOo
4rsamitfm46trj8aCPFskZX71b3oq4ugM3a5cuokPfGU7f68IAI0IgoUZ3YwzwaBXJraZLwfZGao
mhjmXDSYpR0TGU9Ichwb2AKCq9fsdcFeqQkXdueyoTIxeuY6gaMIB1B/XxkuuigT35KfJvfCObIh
+Ree+g69B4dJ2GnWAibM4E2S+TJXc9CyOSYWl9GZfPEgnrYKjMpJr5B7qMQfsG71lzXxqhkxqwpx
qyqxq0GdHhvEsMaTJ2ka5EEKnhKJTjxpuOgJbq1kgutElCvP6kOvvgvrg0HM60Tcqz6R2cJOB0Xj
zm9QBxELOwGs0jv9oxYcXJkaS89as6ArbxTP2Y0DoTWFaDYs3U4HKMmKfVabDClC9oDjja7Q+Fed
1tMfhzsNVfKCYWSF53ucJTLP1stISPD74jwl6pbFLWvyDMwNysNEpuE6xOI6Dfm4PG7X+sgsSk4c
GwVrYdog7TH23bB3ZcJuIGIy3I3EmidiWlGxcxr4H3oc7o002NXHiSFb15EK9TjXbgOCfHsCfSP3
ATJ02xhbNUwXZqpeKyPwq3J4jxCkn2dpBsyJ8yoXI0HISDgQM59GxLgGSb+0bP26mgxAaDZCaqIy
kQk5RA8bvDBiWUJ2w02N8LkLvV0WZWfVSCDNILRDV05bHHat/JRBjj/OM5j6uKOySezyEBOA3BGE
XFQ3KbUSIOCLXOYkD6Nxi0XksiFAWRR3I3HKRLZsMeav3cI/IgRx39j2OgYp7HGCjx7JYdyzFyq6
DTOek0K090dQBPuSCGfCCQnKXfRKvbOqhiFuxq6n33A7W8Z4cyqCoAdit5iUCuKh2847sKLcTb6Y
mShXTUM/1b1hO0iJGvHSMTHTPXHTeD/IQ9goCXe3rN21Kf9MjPd13+3zEX09mdUF2dUVWkTLqy9H
z1xH2MxAgfHx8DQTwDSQfV3DHyAJe5CR2Pz5piYjeyIrmyX4ygqRhJGhXaB+lJHaFM7gC9JZD9xn
dNVurnqFNlNmtXFZtONBcdozoMV7oIebMilP+la5Sof6aLB4LQ++xkBaMIX/kdXFkLU0Nnoy/rtn
ZJbLQHCiuDfZ1N2k/nDVWeamECNCM+dIEzbjB1dHMVZq2FCzk2lMdjn2LkH6OB5pch4wJ1Bd9bLM
0qi3Jll4ARoj31kWY7ksy/yhQvjPsr+4U5tOW4z3ynEhCzlDM1eJk1XSzsZgSpZ7I3UfyCuchzCU
ZEEoZGmIRxrTiCwX0zJDZ0QFmclSMpVFpUl1mckyE4DqGYP+emNSgTZUog5632Uqi9NOlqmKLFgL
KlfO6/SkppYtu/wAgc6fp1S5mix3idMZ1sxm9qzQZaAU0GZAFU8USsjZkJKWOXI6HuDxvHfscKvY
FNYhO+4o1PPNpHQbJ6+VfU0V7g+U44lN+HrnkOmdPhLg2cmyvZUF/ChLeVsW9SnVvUqVD1+QxyU/
kiz/NfoA8uYOLX2BKRuEgE7BoWMI0/syQLjdBXowH/JgpbO5RtJmEMcKkHctryZLdiDZ7VABykSC
QGZJoUx3jmedRllyak3cM+hiGroZl65GrfsbnS7Hku0OSF2/ov1J6INc+qGGvkihPyplowSD7Kgf
bxShbofMWVkRj7o8Br9Bh6XRaSl0XB5kuRRHjcX4Xacj66RfPLwu6NNy8qsMDJ4DeCTWGPh+Q+Oo
p7NL6fAI21wlvG4bbVMQPR59YP3UDw7vTTe99QnzUu30qA/HA/IOQPjdlsD59qmtpL8M6TNL+k0G
27SeQ64fTFpRnZa0pDV1aVEzWtVIt/h9oK91sos1ZD87GuU7hjNIyACvN2IzeCmpejTAm0p2w9M5
VLQbweVc0f+1w0pT2yVzUzSAZKiYexX5E7TndSKsQ2Srq562O6H9bmnDqxOdltyKyMHuDvVxtDBo
2C2l3/R+dtrr8aGFVMe3vgswq3l9jhkH296kdTvE9Dws5TCAoUAopwOjnBOYDAx6OTlw5QwBdBnV
AktlhguTnDL0+gXz7ngTyfkDNh/Q2owkajmbgPAP4KkhU5azfYYYzQNwmxx3mXIXY0wGANVDNR5u
YcwiqzCiQ0hhu9HrvpjH3knPDQIquL00csBViq5TfEX2NA9Vl90aW422GxJi+gYIJYE70kQrKgod
1shEliGSIDwWVYq2dWKLUJzIXKk+xsNES5qlobO0gcRQ7TJG0mN0KMVU7+Dzl+sh7i4q5gGzaZyC
nQPXeTWAqWNWpi1K4T9Yfl6vLeKpw1a4DHImfYGyrkXVyW+1MC2vW1Qtexc/GoyFYeE7nPA+YxEi
WqxtboOo1rkDbV28EysI5XeAmd15w85kXmkxSS6FhfJOP3bhY8x5qrMlmfrrKUNvOPDbZsQFMXWK
qOIUlFtV4m6J/z50RA5V5UOdVvctzr5ZPgYhV715yzKcaSU+pMCI17ErQ9SJ9VKYz4eFg0SvsIFb
uSdBKfP0XHtmedhYM2eo2awB13ILvogcjFldm5dxWz80zmUXDcNRVDkwyKaDKBUUwR6fTEXnF4Yk
94jRRO6I0bQdxmhhiRLwk4ocAen+rvcI2LXNc6Gk9qqEl0W+qHYBI+1GT+oYp1h1bwmm0IlpXk2K
bs/LwiXFt/TmjCzYxIii3KFLEwy7GNslKKhnCpoJGUsGXLpP3gFBQuz6YSIVohqG894ASqaQVlBf
VIaGZLAECJG7zsJGUtdiiC7Y49jlsi+HnT3hKSizkzIiq4y8J9+9rUsNqWJISZjNGgPZ14D7Hc2I
UTtA9aEOmeSCc4tNfGWVGMEGqNzWQ8DdeflB1a6yJmX1BWu9JJsTJpp92SY+t/9KRQaqX2QYF82g
2RjhsGyKeqc3/RHqnwerIPwDEUSnlhfBZBN1zdhrggnJnSvftkNIP8bOsuM22Ln6JZ7qMevPWzcC
OH9NG8n8l7MdV2J8NWUfY1asivpeB65RG8lMRY0TNNp97klVt7epjfEQ+nx5ZbMXqrcPpuS0cRiK
qzEW4HJABAz0bNT7bdM5jJplwgI7DgXIILLOliYnv/NzEjLUeIGv913naFdFxb2rjXe6wVS8qDdD
3yPITTbc9Iv+puwQx08sP60+AuWoOwx3x8tsiJjQTSeI+Nd9r7VLBRUHOQ2uF5LxFnJPQ5sPaVTo
2UpM8g6asJMohrUBLjzCGi1kOmuhYIrX7CM6rw9gbxisDe56QPWGNY+0SoegPsCIuafchpl11rnu
cW+/c0blshykFEiXK+n7saUQLKsDilByEFmVyTbaVIblFJuXhhks7VqdaWl8rPX5aVhh3Nfa5rIn
ElKxFTos/PpDcZ874mYSxQbRzNKndmY2NRcdsAhe1W3EiicpMBKExpG2F34Dq8pchV2zQ+py+oD4
aB94NSA7+ctkZ1RR24KoXoOVWDlMe26+y7BxtulgvAf7OtPRJoIkuaiCCRNPvQJDu3BIjsl7Czmc
Dgmg3EBSCxZJCcMRYSlZX3dB55w7BtPAabyPDhXB8LBGQZ7HqfGxA4QG+suamRV4tBxqd+rw/bbV
E9GGCNcIB4kYq3WPIspri5sMGvxtwUw0U7KPk5pdErUVYJBQj8eOcrJ06OmlrEldsEcvJAGFOrlY
Nc17zZzngb02i/wumWDjxM0ddtYDXua5Wwz3IqrfD2iSUQmvBubnORmxA2U0mztbc+ZhFxK0rokL
22fmrucKPiwtP8vVTj3yxuIytkpj3SV30AyRI1Dwzy1WumVJGgaXRLGGtH7kcIOBg0tloxMe6CNG
M8whWjMAB2ZaEu1u1zem1l4Iw0tvCYPn/C3hyWp5fa9VVr+InHtcFzwe6p7eF6QMgXjpHMUfoDmz
PQU0cW11rbuG37Q2YtAkplads62LLlp13OeDjshMJJfsKEwy02JWeS26bm+o/W1BnuFSHcNbVYT2
TS6ORp5t63Cq3x93pX9TYa1XZFCM0k9w+9yi4+fvmjW6kGZpVX45c+rMX4xd5O5EBUTeDT5aXtWt
arLPPfeEiU23sr2J4S3q1HdMtwepakXd7h3F5TVKt+1YYVWPYzBggd9bBwfonNv5LnEv6A0jE0Sx
bP/saELp51YY3RJ6RLNYaQIdMael0kcbTqo2ucjDlCAd7MF2eWZW7iUZPRR5/npqF3UbbFWhHiBo
+gW0pxr+JH2/QRwAGJxVbvdrlB/OhOkIodCpzJVhGHPHlmFN2fvfc9WfmavqSKK+PVd9n/zjP4lg
etXSKv/lp7mq8284rwyNLCxde56Dfra02hDJhAVuTJjPqVwv56qm4Zqq4zynotsv0rqcf0P+ZVhy
omoz4FSNn5mrWhbD2z84WhGYcUJhkzV0lYnt147WgLkfHsQW/Tu8Y1FiUtFJ75urmSrd5hVu0ADH
SKiTC2rGzCQV2JIr7kQyWsjgPhSo527SfBSkdh0XJGk6UzusuwEi2FDhaLMHX93ozaFXGNu4hktU
YRTXXJqjclSgH6unMrqpuixiRCFKInp5nkcQDGeNqs07zxpPiIxYe2aqHfm2exKqxtJAS7rtNbC7
TjKwNwlstuDRsCqap2a5xQrjCvf5LdJWEHSjA10c6PBFo4nzfIKdI8oA+E7PCNhONkomozVE2i3S
8SoKcWuwDk9Swvz0rk/OBeSgmZ8F7S4aOxaGDp5KsEdzLTZw3nQ9cvG0d1dEhF9Yo4fdrkziTaGA
CFdSbw+go9/YTunv4vLBQsQ6Z0Pu78xsPMB+I/hwYMDhld2O36bexSI/Fm1/yIGyHJGgGJ8KECTM
C+3DZGCwKjuiPj30203b+PM+LlEAFEFJoO5w5+judASX9IhwCFRDhJblFWjWlO7D8CkhgDmWiN/s
mYDyjFpGOCdVeSEyMk08KfRJuq0DbghCCFhyx6HHy5O2Wjn+hsiLfqknDEUdsNo9iEYcM6ty7BCX
xoiWagPT7GRfVShvLcZ+PbduHhzIf9H31M51l9jvE58emtDOVTRpp0S3SJubdhNllNtguWizs49m
15mLJjpLFDNdV32DUleQzNN2bEy3fT/RvMr3hq51nMSMImzfnI0KZmXCXORonHxDAmIhvPXpust1
ZTNQxLRoDdZ6ATjcyUdsBpYAo4cQbBGK+CIKIAl4YfahqKN9qeOiMrQr4cTHoZXfqWOPdsSnts2N
D1mAty2vh3tovVcuTx1GtZGFcce5NTWDTrtskD2E84kJAFzhc9FZCN+m3EBAxDNfYemQ72MfT0dK
GtdSVaqcRhPjDTwn6bzVpAc3s4trA1MuIaCkr0qfruZIo9hOH6NlBexeYbZSJmhdkKBfAxPc+HF2
XJAsueg04zjdarVCu6lCQki9d5oKtM0ApR5jHa6wEIMnmfOYw0mLuZgufAGEaEmAzRnopIuoUEnF
Gy+1xqBIY1SMYuVjGSUnzB3ZhHerERuzIFAtrYFNJMVKYHN2sTvrPoaUXDqgp/zU19sB/4w9wenR
djW/3zyWvulUOqhDrNS59FTXmKt7XwfSin8zQC0m3ddC+rATDNmTdGa7fpAw5h2NWS99261twoGX
Xu4cU3ck3d3QbTaa9HtbDOgdVkOHsjMva+kJ16U7PARCKOvkdNFiHUf08H6azGHXqVS9mMsDIBjb
yR+ttZDO8xIL+ii96LXW3D5lZYepex6oEfsWatVZlnAQiiIO4ViLQw1ujNkiTve0RiNmlaq9Ajy0
S6UfXsUYD7g9ovSgdlH9qDuvQ4UEB+mkNxNnp9hadWL5ChHIY7jEsrWEloL/XjrxNenJdzHnZ5j0
XSy9btQQ0ZcT0xJUzrYYRoCzVq+tdbIuLqOm2yNXSKjXV257Qrx748fmMY7WtScpAaSyBotIlZr3
aFvH6h6mOee0O5DmVh+DllnqnfZhbPKTOotwRVTrTDIJLOAENZACAaygBFqA42Dfh+SSATOoB2um
4gCtTIS8MN5EXp0VzJUEuwJCCk80oAia3RLTjOxckQJ0DSW6a3Q7EGFzd3L2VWVceoa3NrkXNla5
zMPoDE70h7rT7vuciahW7s0SzNVI6mnfnJhcsUFSLiOPuDccnkVZHTWFy6eq9iogV3xiJ5rnzYVZ
HaRWxYvQ8+JA8xQGQ9fepDzkERuFdsJr3JcfAgbWoGCPjRpTr+XOFBs7Xx6ROhHXS81OMMlbC5Uz
mKB7HoP6UgQO50C9SmABpVm9RrN52trlPgE0aBcePR9J99WyGr1TtbM51UMAdvntAOY5KRCpDBMz
BoSol47GujFpsTHSINXNISvi/RD0izFBe4SJ3kuUQzDkx03lXoQPycjOx0YLA2qAodo0no2tslHM
CEjvzAfhB8roRG90ekX+Z6bkoUFIgSJpFrgL0ZrY48rz8FnLTHfjpBobxBr3huucdSHAfpDmPuhf
zQhulc4/swIH0VtxJA/cS80NhmMEotOqy8EBOBBG+ZzsyhLjnaoNK1MM21hJ8fSKatkYDM2y0JvZ
EH3rzloZPRFMitJCkks3odKuq1Y9ePciz46rTFkjmyaRKJ1FenWWswzFCOYQxIncY8wxILPRW9HR
bxSVZjWccGprrbEnix7GtNalazttydarRvxociTiB6zP7D66G3u026NPD911dw76N8ZWxkrQFdFw
grxMmveFianfcNcjgzOB0901blXSqD3EzY1wkHBa7yzy4xhLNDvLKlZ9vukHsQaMvu4ImM58A2N+
sBK9QaPOVg4cpwgwm9QCXURzHuDm16Heh+P7cCCwq27AzJUnJrzs1GFwQaONNmOP5XVba/1FEPcP
BaqROraPTKVgHRbviOaaWSoaxCw/01zj1OnHex5b61yr4Fk6x8MD3c0RcXZRHi+CHn+oMtjHhkXG
cc76R+kPImhPAWWvxdBv3LHalFmGCnSwPrhC39bVQYW2aqcqqVnqLmMXIMcqaofo0xlXuWjvJ8bM
GmS5OU8k9eDX3llRxlhFS1yHQKUmjZnU6BdXETPi0NrHtfU+mhr85Yxtlcu09XEaTTO2wMUcqdDe
ySHlu1l0jt3pHO3/YfLDaqaJ48bFMoq9pyzdD4bOKgBtK3krPCC9nNUfpigAtwmrntId4KR2V15d
XQGpPW/KlDMU+juDrbyNTiIbsXnCiF0HEzhWA5NhqlS7XKSTyilTx5dNd4nyntCOsr1udBtNV21v
G/NUN6bLkNXNXC9Mc51k9Wk0AadImnY2dMRxO0V/1yd2RMTeOzbUs8DVj/+7wfqpBkv7XoN1lFd3
HbkKdfI4favP4gW+9FlYWPDM2K6OOkFYQIU+oYPos0zTECp+lucm7EufRXyVoVsaoFPL1UlTdni5
3900JIUjiTFNXDX0R/rP9FmOg2XnD30WQ2NhmIZta6ZFcfJ1n1UOZU1ooDqhUUDeIQx1q3bFuerF
zt5Rqm1iWdE+NfHuLmqvbPdmqAWr0C6A3QP1PVFC/yjEmLDKk7DeWxbE3moS5AsJdkyqKNHo4uKR
1HualGqJVMAFpECMcUYZ7CIQN9M62zFqfEy0CDN1Nhb4Hcd6D9XGmmlMdZd1aXvrqhrYo4bADjUF
hDP8tKxPFJKUS5SavagODaJ5XeoFcmzsy6pUTqKqiY6nMV+QCLhoe3sXx/kjRsNhSm9IpBhmTtYc
4OjzINSYoCElIkKFSRUP5euiJvGm5pYwhxGJOad0FgSWyBQClm4WqmUd/rI1NPO+V5nuNTxROhN+
B5qTIR3MhZXm+bLxh7WoXIMwJkY5nXVUOoi+/SI8aEkeLolCmLkJOuRxLMeVNm5M4bKXYwdl1zoq
YrPAA2+tJmItl4XFhGdU8l2TDNPKQPo72lgsarxOrVKfRBPzKeZqRMwA7KBlwUJePoqwTGAfgS7p
0Cz2It4RKxkvpMa8U0DzKmFIyer1R9AfICUl13lRwmJ2sw+h5gYLDOqDJNg1ACpa0kNkMxW3ZUxC
pGos9CYa75KTiFtZWRT1QvUyjQcxL6AUC1/TFYab2BFGn044yvALZEyMZrXnfEgEKTi9OZ55hX1S
YBRg9NlfexXmgLEZr1yKc+6jo0PIHyoHtkDRMo+tLdSUUzSYs4qsQ0dn2QBHDtMkrn7uylFRXdjZ
6Ti1O0NxLWr3PFrGCoKmkCUxzRBLI8td8jnig83QHN1NdzGxmTZK114ElcUWpBkQXmYB1qdiBV1f
7Np20zEI2aujdwkG2Jct5L71NOpUMg9cFBu12LiROqwqDVqJiUJRbhx86sWFNiJHxVfzHtr/stO0
gl6c3WvseQhmjYumHeJj0srQGkcfxZWgpVuwvxOsuhV8IAXuaMM/8uJoXAwq1d86jbJUMiiu2gDD
rxvYgmKgY59NIq1pDRieTIe8zRxXgzoFc88hpMwBqlrzAyxtKt6WJQgns3UHfXnWkAFCS6rTEffi
0XsXddf9wJoT2X82b+MynZudmGdR2+FRGMutmNS1X9rvXJ7HhobpJush9vjhB4QTYjY5+t4PHkOs
P7jaiWoxujOe1mBK/arYB3124gtCeuyh3qk2sGu4znrFwEW3UmKcmI2gHcuN3FtVDapuRbyvEpwx
pbcOB/zVbH9dHWFCEJCnMnbIKUbjIwlVe9SoBdtPKlvW0AvdqlEpwa+Z1TaXUIoniyKHD/VBNW2w
Fg07rqDVrx1Wcixq3DnAhLOOif489nF05JGxpRrgfMH9v0wICS3sUgGf4u5izy0Qh9trA5tXGQNW
NTrALJ1EpmpFtCZPeN5bFQFRdozzTENk4nQlMwWEi3PGxbZDXC+lZ0FBmmGxIr0bIHCilNkG1x+c
wjC99KfipIhxbafunVsq78oKx4WXZw+dCQs5LRHWMYtG+lcfiqq6VEZ7Y5jARJui2xQqNy2n5SxR
qrUWtmspcrBFWW0dEd+mWdyt+qJ7V3o+VhSnw2NV3NUF1oIOFwGbQyXaVwyi0iS/agLtAb9xfcIm
FcJQgODLVyi5MMZfBgUTFYLqJHcaajoM9jkYIVb/eVLOx15tFgPygBX6fxyLVD1sgXxGBGjrw5xu
pq3qaT5lWIQqcWJGQMpIpjllVD7r9OouC8aAXhnzXZp0A8MQOCtAkDvNuYutRN/AqF2Gk7ZWzZay
eGyTpSHMRZL7hI81pwP84K3X+B53YSrmiO1g5tMB1l06D3ubWy8hAWGqrjsz8livIhJmL0vo8jxO
I3VVFRdZphtcmNY074lhjTSYVlpfU9MPhPb5pIfUZvcwaGwA6xzzkRkH7wFLYW0g5h75nb0BDMV6
h9nD1C8VzxjnOQKgaCrwt5dpJUc573QtObHNmtWBT8h3k0G0Z9zFJBHQTiaWbtjjN4gsxHgqrFXP
M/dN120zRq7bUe30hQVKYY41HZGmAOrHDTdZBsiv1DOScLuFpY8Xg5voBAWm64HMcx1sjg4+xwSj
U6JKKYnT3pt8LhJ7GNQVkroTSf5OC4iHzihe1rh+JebC4tHY4zNCtxcw4i+gzs4DNxjmbo25sSHY
zjGi41gv32EUWWlenrPlzh8CwEAc8Z3a2xeRzD2CG9TwgNIaRFXMMSVXSIEEUgOc4gz+6AWcdn2N
88HtPDyOBOK4F7Xqph80q70jM29D8krNS8IxitCvYqbnDlUGN2UpzoUF86jEhprxmRVmFatGcpEY
/mw88qwpjZGuG4m4iUUNRakLofQ6rOT8vjpokofbG7zx6DXGxodG5UWMxZinaatO7Kwyu3IlsylB
NMjFHBM2hb9fHQgj0n07ZhBrL1NJfRol/4m0JdQwEKHk/h8+VDoyOVJILxp7711SVovE7Dv8RzQc
qqhuWlT/seRNNYCnUkmgQt9EeDV7FcmmijGLsSV3mDcPEVAXgzYaQwNNS4+MgZgfXxRkducl6xv/
vASAlQHCagBihZKMpUtElmRl1RoK1B58lu++k6R/kq3haqVwJwCHGJejdpY0NCh5TFTdwNBzMBAi
q+71BKSLcPKHIacxhOXGiL3nY+Zi6QzVB5thodkeO+C+CrBfcOLPMiht2wgg2CDJYGAj7UUsaWGd
FATq1CMGILEmXOO7Ax8CYIx81BKu/DyU5LEBXrldKCdQqx98rz8L+vQ6kayyFGgZyXjashB4gHxJ
NCtAm03msUUpch6DPKtBnxUg0AJQaCirUQmLbQgiLay1o940wMXCTgNIiX2raz8iAxlmldKC/gW1
5oNcqyV7bfAeejufFoaksg3g2TwwbdinLmuwbYXkt9WA3OKE5Ke6rvcmHFe4YdF7oyJ/XQFFCQPO
0KHBhagKTMmH8yUp7qOQ2LgSbpbGF6o39lFoAJbDQnkVdYRB+RH9vOGmkOLPQsdWlpUBlo4RhLXI
IdW5ElkXwa7TRxzgucTZwdmA6Wdb2wqGhQvxLpfoO1qLU6HUGpIJTIY29xDFGfeou7ZpXrM88fpL
HF5LXyL1DLO+xg577MLamzwcQ5D3JC3QqHC4xZLKJ/F8Fpw+FV6fwZCPif5as7urGHNd0Ufnqlae
tBqBi9AibtjpcMeFAdibsHUlFJDJwWnjlctMWqV7tiwu/MCKthUM0dKscW3WlwLKoAltUIM6WEAf
bJm3jI82Ts8AMmET28CB0mUvkYUweA1W3OVMlTjDp49aQTjUIR0qTn1u9mcm/MNKghA7iUTUYCMW
MBKz8WyAmJhATuwQSCYSpThIqKKR6ycZiQsStmhCXRTGcAwp+srAkm1HIfhrmd8bySTAWxMDqIQ3
JlAc6wqco9vVG5t4Qs28Cjx907TmtdYxsx8g3JSpTtTDuVsARombaI1c4rGmeG/hRxbYj2YxREmG
1GcQpQh5xRiTE+8m0ZNuDyGK2Avr0Q/qjQVoM1LXmHOROWKqhl5ZMYCTQzgoYEf0FEwrht5Gb4FX
zWy3Qs74B4b9tpz6O3L+n7MIyFgIgDxHqSxXBKwKJrkzCFgeGCwRdPQfcqeQs1xwWTIoT+Y+J71g
LIh6hqwUyY1kKeEF9VFLsM26lwsLubnIWWFYcpehBGw16AbkN8umw2LlEcvdR80SRJfbkE7uRTaN
3JHkcluC+w6Bkdyg1NGZkBsVLyo/WkN66PqGG7AwbkCzM7xiDROxjonlXqZlQdOyqAnznc7appP7
G1yoYCuLNTvBK+epKZG7noKlz8jy5+m9bfRuciuky/2QLeEJ7ItsuTkiONyd1WLC860320ZwKotA
XZUlaDv2TogHCe5kFRXJnZQut1Om3FP9fzZdeUFvXv4R2PzMlobVMQ/C5OHpj8PH+gXR+Yd/4bPd
5s8v8ALBbJtfxhpPf08CUJ5f+fc5zr9/xUN5Yk6/+MPPDOqX//zTgf35nV/9TJ//z034WN1V98H4
/GV8+pTHdylIljnvWN0lv0EpfEzDr6xMrsCBJOctv3+oPyFcvmzxv/cep9UdsPTPryMB1by05egy
Xezp53mVDvMvvfRF3jbB6x/eNBjP/lXv8DQy+/rrYdREODUygV8+iNNkevw//+Pz67wEeOPV+tVv
aH9H7dqNv13fVePnV3v5Fn/B5//H/66bf/znb9ndw2+Huw+P6Wtv8xecRofww2P1eP/aqwPr+dXv
afOUg/fb/nMu3udXfPld/QUn7GeI0VeXg2ZpArGIJhFGv3hB/NCU+Iuv/wk4//mDvvx2/oKL7T1w
h1de+kn184sf/NMVrFyEyWP9hyv5+evX5cz7u+/y2u33SzzAn2/KnxMCXvtnrz1wODd4/6X8CN94
JH3zb3y+1b/yFz4d09Mv9eWW9eXm+vRu46e/8/xI2KE8Sp9XBL9rsL5/i37xtp9fS74fD0Gp8/p0
/C/+0teH950P//krJOhB4rX+/AV9dXT4aF/sPV45tGVX5cWXh9zzMd3nfOEZX/yLf/rijV4ej+Gi
C3vTQ/p0Y+A58L1f7PkB8nKV83f4uT4dG0+G7x2bfLg83r9QA/6NDo3nxfcO7cuz5k8ZrH+jY+SZ
9b1j5Ep6+AO07290cIg2v3dwf3rY/o0Ojaf19w7tz8Eyf59j+0pe/MpT4E8C47/Rof3gAfet1f7f
6Ah/8Kw7gR56190p6T//o27y71RsL1/nG8/zT3W3LPy4Ft6qTPlUbf7guXecd//4r9924T//F2r4
v/Fh/uAW+nQt/jWH9/+iMjOeK9zn8vSVW80f2qVXLsN//TTVnm/Zb3uaipef75UDBD2d/zXX4sve
5I2P8Qc1DA1Rwi3nLzlLtefr4W0P0PzBU+NzkfZlKPFr5+nz1/nGh/iD3/Bb451fO9LnAv9tjxTB
3Hcrt29N437tSJ+fVm97pPYP+qfntvevuft81Wi/0WH+Pk745vPj63tOkdxlj89zijf6iMDmsDch
zsby/vSfGvPi7/UN3z/7kvz+LgkbBtFfXuP7pdmnk/3NjlbXYBCY6FzRp6rYAH904/xqcv98hf30
MX46zd/wGB3D0mxXOPy2aHR/UMJ8/87500drvunTQeqSHUD7Kgw923ZMXc7Yv5x7r9Qz33gU/vxh
vmlPIQ9TziZxr6rAa8l+/EF7/2pJ89MHKd78t3SBFBIfoDuIyoX1gzNX1qZf30B//gifH7ZveG26
BE3AfDRUG3G88Xy3fbu3N4SAymYZLvQzoUvs5Pculle7m5/+jj/1UG95kJi8uS0YtkVejv2DO8J3
GvGfPlT9Tcso7gqGcHVL2r/JevvxBfNKM/7zh/imDY48RICQaAlUnmWqbbg/qE8+jY9+8bagv+1t
4QeX4T//5yNunq8P6T5vEXYQUu6HOeOjL1fxt8ot9fPu7I0uwy8KkC+f7JWH8Ya2O0NZ8Dzr+w0d
SfC9LvzHh/kvLyR/9C18ioi/Tx7vqn//vwAAAP//</cx:binary>
              </cx:geoCache>
            </cx:geography>
          </cx:layoutPr>
        </cx:series>
      </cx:plotAreaRegion>
    </cx:plotArea>
    <cx:legend pos="r" align="min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Sheet1!$L$2:$L$22</cx:f>
        <cx:lvl ptCount="21">
          <cx:pt idx="0">BRNO-ALG</cx:pt>
          <cx:pt idx="1">BRNO-PNE</cx:pt>
          <cx:pt idx="2">ČB</cx:pt>
          <cx:pt idx="3">HK-ALG</cx:pt>
          <cx:pt idx="4">HK-PNE</cx:pt>
          <cx:pt idx="5">NJ</cx:pt>
          <cx:pt idx="6">OLO</cx:pt>
          <cx:pt idx="7">OLO-ALG</cx:pt>
          <cx:pt idx="8">OSTR-ALG</cx:pt>
          <cx:pt idx="9">OSTR-PNE</cx:pt>
          <cx:pt idx="10">PCE</cx:pt>
          <cx:pt idx="11">PHA-FNB</cx:pt>
          <cx:pt idx="12">PHA-FTN</cx:pt>
          <cx:pt idx="13">PHA-M-ALG</cx:pt>
          <cx:pt idx="14">PHA-M-PED</cx:pt>
          <cx:pt idx="15">PHA-M-PNE</cx:pt>
          <cx:pt idx="16">PHA-VFN</cx:pt>
          <cx:pt idx="17">PLZ-ALG</cx:pt>
          <cx:pt idx="18">PLZ-PNE</cx:pt>
          <cx:pt idx="19">UL</cx:pt>
          <cx:pt idx="20">ZLÍN</cx:pt>
        </cx:lvl>
      </cx:strDim>
      <cx:numDim type="val">
        <cx:f>Sheet1!$M$2:$M$22</cx:f>
        <cx:lvl ptCount="21" formatCode="Všeobecný">
          <cx:pt idx="0">2</cx:pt>
          <cx:pt idx="1">12</cx:pt>
          <cx:pt idx="2">2</cx:pt>
          <cx:pt idx="3">10</cx:pt>
          <cx:pt idx="4">24</cx:pt>
          <cx:pt idx="5">2</cx:pt>
          <cx:pt idx="6">3</cx:pt>
          <cx:pt idx="7">6</cx:pt>
          <cx:pt idx="8">4</cx:pt>
          <cx:pt idx="9">5</cx:pt>
          <cx:pt idx="10">5</cx:pt>
          <cx:pt idx="11">1</cx:pt>
          <cx:pt idx="12">3</cx:pt>
          <cx:pt idx="13">2</cx:pt>
          <cx:pt idx="14">4</cx:pt>
          <cx:pt idx="15">3</cx:pt>
          <cx:pt idx="16">2</cx:pt>
          <cx:pt idx="17">8</cx:pt>
          <cx:pt idx="18">24</cx:pt>
          <cx:pt idx="19">7</cx:pt>
          <cx:pt idx="20">9</cx:pt>
        </cx:lvl>
      </cx:numDim>
    </cx:data>
  </cx:chartData>
  <cx:chart>
    <cx:title pos="t" align="ctr" overlay="0">
      <cx:tx>
        <cx:txData>
          <cx:v>Čekací doby - nový pacient v CTA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cs-CZ" sz="2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Čekací doby - nový pacient v CTA</a:t>
          </a:r>
        </a:p>
      </cx:txPr>
    </cx:title>
    <cx:plotArea>
      <cx:plotAreaRegion>
        <cx:series layoutId="clusteredColumn" uniqueId="{7C93008F-2D44-454A-B2AC-1DF6F0BEF70B}">
          <cx:tx>
            <cx:txData>
              <cx:f>Sheet1!$M$1</cx:f>
              <cx:v>Jaká je aktuální čekací lhůta pro vyšetření NOVÉHO pacienta v poradně pro těžké astma ? (v týdnech)</cx:v>
            </cx:txData>
          </cx:tx>
          <cx:dataLabels pos="inEnd">
            <cx:visibility seriesName="0" categoryName="0" value="1"/>
          </cx:dataLabels>
          <cx:dataId val="0"/>
          <cx:layoutPr>
            <cx:aggregation/>
          </cx:layoutPr>
          <cx:axisId val="1"/>
        </cx:series>
        <cx:series layoutId="paretoLine" ownerIdx="0" uniqueId="{B1F6DE31-7DA6-43A5-91C0-47DCD39F382F}"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 baseline="0"/>
            </a:pPr>
            <a:endParaRPr lang="cs-CZ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</cx:axis>
      <cx:axis id="2" hidden="1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6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>
            <a:lumMod val="65000"/>
            <a:lumOff val="35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EDC60-014D-41F8-919E-041A6714024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52325F-E9F3-4EE5-A5E7-EA8E4ADDB05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Péče o pacienty</a:t>
          </a:r>
          <a:endParaRPr lang="en-US"/>
        </a:p>
      </dgm:t>
    </dgm:pt>
    <dgm:pt modelId="{707C0789-83B0-4572-A450-0F1DFAB9ACC6}" type="parTrans" cxnId="{7DF4E2C9-BBCD-4007-8311-EFD1179A1349}">
      <dgm:prSet/>
      <dgm:spPr/>
      <dgm:t>
        <a:bodyPr/>
        <a:lstStyle/>
        <a:p>
          <a:endParaRPr lang="en-US"/>
        </a:p>
      </dgm:t>
    </dgm:pt>
    <dgm:pt modelId="{F919EAD3-3EA3-430A-86B7-7A90734E48E9}" type="sibTrans" cxnId="{7DF4E2C9-BBCD-4007-8311-EFD1179A1349}">
      <dgm:prSet/>
      <dgm:spPr/>
      <dgm:t>
        <a:bodyPr/>
        <a:lstStyle/>
        <a:p>
          <a:endParaRPr lang="en-US"/>
        </a:p>
      </dgm:t>
    </dgm:pt>
    <dgm:pt modelId="{D4506D82-1F6E-47F3-8EA9-1FF3341E669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počty (celkově, na biologické léčbě), switch, EGPA, ABPA</a:t>
          </a:r>
          <a:endParaRPr lang="en-US" dirty="0"/>
        </a:p>
      </dgm:t>
    </dgm:pt>
    <dgm:pt modelId="{0EA59AC3-06B4-4240-BFAB-D30CAACB1925}" type="parTrans" cxnId="{CEB4B144-C46F-43CC-BE44-38C521D1EA25}">
      <dgm:prSet/>
      <dgm:spPr/>
      <dgm:t>
        <a:bodyPr/>
        <a:lstStyle/>
        <a:p>
          <a:endParaRPr lang="en-US"/>
        </a:p>
      </dgm:t>
    </dgm:pt>
    <dgm:pt modelId="{46EFBA7A-1915-428F-A141-84F02FC345B4}" type="sibTrans" cxnId="{CEB4B144-C46F-43CC-BE44-38C521D1EA25}">
      <dgm:prSet/>
      <dgm:spPr/>
      <dgm:t>
        <a:bodyPr/>
        <a:lstStyle/>
        <a:p>
          <a:endParaRPr lang="en-US"/>
        </a:p>
      </dgm:t>
    </dgm:pt>
    <dgm:pt modelId="{FBDCCC43-60F9-4FC5-9307-BA16972B318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Ambulance</a:t>
          </a:r>
          <a:endParaRPr lang="en-US"/>
        </a:p>
      </dgm:t>
    </dgm:pt>
    <dgm:pt modelId="{C892985D-FBAC-4E10-922C-06A6AC94DD4B}" type="parTrans" cxnId="{8E1047B2-D9D5-4B6B-B261-5E55116DC863}">
      <dgm:prSet/>
      <dgm:spPr/>
      <dgm:t>
        <a:bodyPr/>
        <a:lstStyle/>
        <a:p>
          <a:endParaRPr lang="en-US"/>
        </a:p>
      </dgm:t>
    </dgm:pt>
    <dgm:pt modelId="{BF4D9479-B421-4E61-84EE-15627EC93622}" type="sibTrans" cxnId="{8E1047B2-D9D5-4B6B-B261-5E55116DC863}">
      <dgm:prSet/>
      <dgm:spPr/>
      <dgm:t>
        <a:bodyPr/>
        <a:lstStyle/>
        <a:p>
          <a:endParaRPr lang="en-US"/>
        </a:p>
      </dgm:t>
    </dgm:pt>
    <dgm:pt modelId="{DFD64FD5-AED1-4E88-8CAB-8E08BB22D5A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zázemí, čekací doby </a:t>
          </a:r>
          <a:endParaRPr lang="en-US" dirty="0"/>
        </a:p>
      </dgm:t>
    </dgm:pt>
    <dgm:pt modelId="{A1B58507-B946-430F-8426-08963223F3DC}" type="parTrans" cxnId="{DCD8CF37-74BC-44E6-82E7-E34F4B69084A}">
      <dgm:prSet/>
      <dgm:spPr/>
      <dgm:t>
        <a:bodyPr/>
        <a:lstStyle/>
        <a:p>
          <a:endParaRPr lang="en-US"/>
        </a:p>
      </dgm:t>
    </dgm:pt>
    <dgm:pt modelId="{9A8C4804-08D2-4975-A52B-A81711DBC4A4}" type="sibTrans" cxnId="{DCD8CF37-74BC-44E6-82E7-E34F4B69084A}">
      <dgm:prSet/>
      <dgm:spPr/>
      <dgm:t>
        <a:bodyPr/>
        <a:lstStyle/>
        <a:p>
          <a:endParaRPr lang="en-US"/>
        </a:p>
      </dgm:t>
    </dgm:pt>
    <dgm:pt modelId="{8847C6F0-149B-450D-9682-B422DC64853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Pacientské aktivity</a:t>
          </a:r>
          <a:endParaRPr lang="en-US"/>
        </a:p>
      </dgm:t>
    </dgm:pt>
    <dgm:pt modelId="{DCB997A0-88D6-440F-9A0D-E337F768B705}" type="parTrans" cxnId="{0C685C83-BFB4-4490-9B28-C8207FFDFF02}">
      <dgm:prSet/>
      <dgm:spPr/>
      <dgm:t>
        <a:bodyPr/>
        <a:lstStyle/>
        <a:p>
          <a:endParaRPr lang="en-US"/>
        </a:p>
      </dgm:t>
    </dgm:pt>
    <dgm:pt modelId="{8A311ED4-B854-4C42-A761-3D85A9D47194}" type="sibTrans" cxnId="{0C685C83-BFB4-4490-9B28-C8207FFDFF02}">
      <dgm:prSet/>
      <dgm:spPr/>
      <dgm:t>
        <a:bodyPr/>
        <a:lstStyle/>
        <a:p>
          <a:endParaRPr lang="en-US"/>
        </a:p>
      </dgm:t>
    </dgm:pt>
    <dgm:pt modelId="{86EA9AEF-09A1-482C-85EB-75CFAF198235}" type="pres">
      <dgm:prSet presAssocID="{95AEDC60-014D-41F8-919E-041A67140244}" presName="root" presStyleCnt="0">
        <dgm:presLayoutVars>
          <dgm:dir/>
          <dgm:resizeHandles val="exact"/>
        </dgm:presLayoutVars>
      </dgm:prSet>
      <dgm:spPr/>
    </dgm:pt>
    <dgm:pt modelId="{02159EA6-0EC4-4C7B-8C8D-EE5FF0D6EA55}" type="pres">
      <dgm:prSet presAssocID="{3A52325F-E9F3-4EE5-A5E7-EA8E4ADDB05D}" presName="compNode" presStyleCnt="0"/>
      <dgm:spPr/>
    </dgm:pt>
    <dgm:pt modelId="{4D4A750F-46D3-4B30-A848-A77B5417AC89}" type="pres">
      <dgm:prSet presAssocID="{3A52325F-E9F3-4EE5-A5E7-EA8E4ADDB05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ematika"/>
        </a:ext>
      </dgm:extLst>
    </dgm:pt>
    <dgm:pt modelId="{8312139B-A70C-4213-BFAF-0AD85F67F1DC}" type="pres">
      <dgm:prSet presAssocID="{3A52325F-E9F3-4EE5-A5E7-EA8E4ADDB05D}" presName="iconSpace" presStyleCnt="0"/>
      <dgm:spPr/>
    </dgm:pt>
    <dgm:pt modelId="{6DF08FBF-8E77-4170-85F4-8514ADB00FC7}" type="pres">
      <dgm:prSet presAssocID="{3A52325F-E9F3-4EE5-A5E7-EA8E4ADDB05D}" presName="parTx" presStyleLbl="revTx" presStyleIdx="0" presStyleCnt="6">
        <dgm:presLayoutVars>
          <dgm:chMax val="0"/>
          <dgm:chPref val="0"/>
        </dgm:presLayoutVars>
      </dgm:prSet>
      <dgm:spPr/>
    </dgm:pt>
    <dgm:pt modelId="{14257807-75E6-4F5A-A0FC-16D7D38C38C0}" type="pres">
      <dgm:prSet presAssocID="{3A52325F-E9F3-4EE5-A5E7-EA8E4ADDB05D}" presName="txSpace" presStyleCnt="0"/>
      <dgm:spPr/>
    </dgm:pt>
    <dgm:pt modelId="{B93558F9-96ED-4080-8BDF-5C18EC467B95}" type="pres">
      <dgm:prSet presAssocID="{3A52325F-E9F3-4EE5-A5E7-EA8E4ADDB05D}" presName="desTx" presStyleLbl="revTx" presStyleIdx="1" presStyleCnt="6">
        <dgm:presLayoutVars/>
      </dgm:prSet>
      <dgm:spPr/>
    </dgm:pt>
    <dgm:pt modelId="{E0B3ED40-B8BB-4304-A01F-3CEEE605E9BA}" type="pres">
      <dgm:prSet presAssocID="{F919EAD3-3EA3-430A-86B7-7A90734E48E9}" presName="sibTrans" presStyleCnt="0"/>
      <dgm:spPr/>
    </dgm:pt>
    <dgm:pt modelId="{0CB382B1-E871-4433-87E4-CF25312B0827}" type="pres">
      <dgm:prSet presAssocID="{FBDCCC43-60F9-4FC5-9307-BA16972B318C}" presName="compNode" presStyleCnt="0"/>
      <dgm:spPr/>
    </dgm:pt>
    <dgm:pt modelId="{1FAFFD86-03A3-451B-8E58-F60E1746C0A0}" type="pres">
      <dgm:prSet presAssocID="{FBDCCC43-60F9-4FC5-9307-BA16972B31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nitka"/>
        </a:ext>
      </dgm:extLst>
    </dgm:pt>
    <dgm:pt modelId="{497D8C40-4B48-42A7-B76F-CB044D3F79CA}" type="pres">
      <dgm:prSet presAssocID="{FBDCCC43-60F9-4FC5-9307-BA16972B318C}" presName="iconSpace" presStyleCnt="0"/>
      <dgm:spPr/>
    </dgm:pt>
    <dgm:pt modelId="{B268104B-C5C3-4E99-A1A8-8B0BECE79F22}" type="pres">
      <dgm:prSet presAssocID="{FBDCCC43-60F9-4FC5-9307-BA16972B318C}" presName="parTx" presStyleLbl="revTx" presStyleIdx="2" presStyleCnt="6">
        <dgm:presLayoutVars>
          <dgm:chMax val="0"/>
          <dgm:chPref val="0"/>
        </dgm:presLayoutVars>
      </dgm:prSet>
      <dgm:spPr/>
    </dgm:pt>
    <dgm:pt modelId="{376829CD-1F50-4A17-AF1F-28AD21044C8B}" type="pres">
      <dgm:prSet presAssocID="{FBDCCC43-60F9-4FC5-9307-BA16972B318C}" presName="txSpace" presStyleCnt="0"/>
      <dgm:spPr/>
    </dgm:pt>
    <dgm:pt modelId="{38298CAB-C983-4AE4-AC66-FFB95FE8504A}" type="pres">
      <dgm:prSet presAssocID="{FBDCCC43-60F9-4FC5-9307-BA16972B318C}" presName="desTx" presStyleLbl="revTx" presStyleIdx="3" presStyleCnt="6">
        <dgm:presLayoutVars/>
      </dgm:prSet>
      <dgm:spPr/>
    </dgm:pt>
    <dgm:pt modelId="{60EF3832-043E-42AB-AC17-DCB4B50FD763}" type="pres">
      <dgm:prSet presAssocID="{BF4D9479-B421-4E61-84EE-15627EC93622}" presName="sibTrans" presStyleCnt="0"/>
      <dgm:spPr/>
    </dgm:pt>
    <dgm:pt modelId="{D674C829-1871-4AFA-BD0D-8D700923FF19}" type="pres">
      <dgm:prSet presAssocID="{8847C6F0-149B-450D-9682-B422DC648538}" presName="compNode" presStyleCnt="0"/>
      <dgm:spPr/>
    </dgm:pt>
    <dgm:pt modelId="{0853D9AE-05DA-4C83-9D72-E75B0F9C6465}" type="pres">
      <dgm:prSet presAssocID="{8847C6F0-149B-450D-9682-B422DC64853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D2A04ECD-6675-4910-86E1-8284DDD6958B}" type="pres">
      <dgm:prSet presAssocID="{8847C6F0-149B-450D-9682-B422DC648538}" presName="iconSpace" presStyleCnt="0"/>
      <dgm:spPr/>
    </dgm:pt>
    <dgm:pt modelId="{354E77E2-82C1-4077-85E3-3CAE403637F9}" type="pres">
      <dgm:prSet presAssocID="{8847C6F0-149B-450D-9682-B422DC648538}" presName="parTx" presStyleLbl="revTx" presStyleIdx="4" presStyleCnt="6">
        <dgm:presLayoutVars>
          <dgm:chMax val="0"/>
          <dgm:chPref val="0"/>
        </dgm:presLayoutVars>
      </dgm:prSet>
      <dgm:spPr/>
    </dgm:pt>
    <dgm:pt modelId="{E41C24E0-5E59-4DE1-A29A-06C7A734C01B}" type="pres">
      <dgm:prSet presAssocID="{8847C6F0-149B-450D-9682-B422DC648538}" presName="txSpace" presStyleCnt="0"/>
      <dgm:spPr/>
    </dgm:pt>
    <dgm:pt modelId="{94B571CC-7EAE-4D5D-8A67-01F4E5BC62D2}" type="pres">
      <dgm:prSet presAssocID="{8847C6F0-149B-450D-9682-B422DC648538}" presName="desTx" presStyleLbl="revTx" presStyleIdx="5" presStyleCnt="6">
        <dgm:presLayoutVars/>
      </dgm:prSet>
      <dgm:spPr/>
    </dgm:pt>
  </dgm:ptLst>
  <dgm:cxnLst>
    <dgm:cxn modelId="{DCD8CF37-74BC-44E6-82E7-E34F4B69084A}" srcId="{FBDCCC43-60F9-4FC5-9307-BA16972B318C}" destId="{DFD64FD5-AED1-4E88-8CAB-8E08BB22D5A0}" srcOrd="0" destOrd="0" parTransId="{A1B58507-B946-430F-8426-08963223F3DC}" sibTransId="{9A8C4804-08D2-4975-A52B-A81711DBC4A4}"/>
    <dgm:cxn modelId="{849B305E-8D70-480E-9B6F-655F1A3A3D43}" type="presOf" srcId="{8847C6F0-149B-450D-9682-B422DC648538}" destId="{354E77E2-82C1-4077-85E3-3CAE403637F9}" srcOrd="0" destOrd="0" presId="urn:microsoft.com/office/officeart/2018/5/layout/CenteredIconLabelDescriptionList"/>
    <dgm:cxn modelId="{CEB4B144-C46F-43CC-BE44-38C521D1EA25}" srcId="{3A52325F-E9F3-4EE5-A5E7-EA8E4ADDB05D}" destId="{D4506D82-1F6E-47F3-8EA9-1FF3341E6696}" srcOrd="0" destOrd="0" parTransId="{0EA59AC3-06B4-4240-BFAB-D30CAACB1925}" sibTransId="{46EFBA7A-1915-428F-A141-84F02FC345B4}"/>
    <dgm:cxn modelId="{2AA78E4E-F6AB-4D75-B22C-07C6D98160DB}" type="presOf" srcId="{FBDCCC43-60F9-4FC5-9307-BA16972B318C}" destId="{B268104B-C5C3-4E99-A1A8-8B0BECE79F22}" srcOrd="0" destOrd="0" presId="urn:microsoft.com/office/officeart/2018/5/layout/CenteredIconLabelDescriptionList"/>
    <dgm:cxn modelId="{0C685C83-BFB4-4490-9B28-C8207FFDFF02}" srcId="{95AEDC60-014D-41F8-919E-041A67140244}" destId="{8847C6F0-149B-450D-9682-B422DC648538}" srcOrd="2" destOrd="0" parTransId="{DCB997A0-88D6-440F-9A0D-E337F768B705}" sibTransId="{8A311ED4-B854-4C42-A761-3D85A9D47194}"/>
    <dgm:cxn modelId="{43820384-5A43-4AE0-9A39-44A0CE69023B}" type="presOf" srcId="{3A52325F-E9F3-4EE5-A5E7-EA8E4ADDB05D}" destId="{6DF08FBF-8E77-4170-85F4-8514ADB00FC7}" srcOrd="0" destOrd="0" presId="urn:microsoft.com/office/officeart/2018/5/layout/CenteredIconLabelDescriptionList"/>
    <dgm:cxn modelId="{D29AB485-2BBA-494F-A9EB-90365BDCB183}" type="presOf" srcId="{95AEDC60-014D-41F8-919E-041A67140244}" destId="{86EA9AEF-09A1-482C-85EB-75CFAF198235}" srcOrd="0" destOrd="0" presId="urn:microsoft.com/office/officeart/2018/5/layout/CenteredIconLabelDescriptionList"/>
    <dgm:cxn modelId="{8E1047B2-D9D5-4B6B-B261-5E55116DC863}" srcId="{95AEDC60-014D-41F8-919E-041A67140244}" destId="{FBDCCC43-60F9-4FC5-9307-BA16972B318C}" srcOrd="1" destOrd="0" parTransId="{C892985D-FBAC-4E10-922C-06A6AC94DD4B}" sibTransId="{BF4D9479-B421-4E61-84EE-15627EC93622}"/>
    <dgm:cxn modelId="{7DAD00C3-75C6-4B71-AD46-58F0EB070418}" type="presOf" srcId="{D4506D82-1F6E-47F3-8EA9-1FF3341E6696}" destId="{B93558F9-96ED-4080-8BDF-5C18EC467B95}" srcOrd="0" destOrd="0" presId="urn:microsoft.com/office/officeart/2018/5/layout/CenteredIconLabelDescriptionList"/>
    <dgm:cxn modelId="{7DF4E2C9-BBCD-4007-8311-EFD1179A1349}" srcId="{95AEDC60-014D-41F8-919E-041A67140244}" destId="{3A52325F-E9F3-4EE5-A5E7-EA8E4ADDB05D}" srcOrd="0" destOrd="0" parTransId="{707C0789-83B0-4572-A450-0F1DFAB9ACC6}" sibTransId="{F919EAD3-3EA3-430A-86B7-7A90734E48E9}"/>
    <dgm:cxn modelId="{EC8E5FE2-EB13-4F60-B3C2-EF175B6CA4F8}" type="presOf" srcId="{DFD64FD5-AED1-4E88-8CAB-8E08BB22D5A0}" destId="{38298CAB-C983-4AE4-AC66-FFB95FE8504A}" srcOrd="0" destOrd="0" presId="urn:microsoft.com/office/officeart/2018/5/layout/CenteredIconLabelDescriptionList"/>
    <dgm:cxn modelId="{E1E929E7-3A27-4C0F-BC9D-490A6B908A0A}" type="presParOf" srcId="{86EA9AEF-09A1-482C-85EB-75CFAF198235}" destId="{02159EA6-0EC4-4C7B-8C8D-EE5FF0D6EA55}" srcOrd="0" destOrd="0" presId="urn:microsoft.com/office/officeart/2018/5/layout/CenteredIconLabelDescriptionList"/>
    <dgm:cxn modelId="{0C841510-FFB7-437D-896A-68632B0E81F9}" type="presParOf" srcId="{02159EA6-0EC4-4C7B-8C8D-EE5FF0D6EA55}" destId="{4D4A750F-46D3-4B30-A848-A77B5417AC89}" srcOrd="0" destOrd="0" presId="urn:microsoft.com/office/officeart/2018/5/layout/CenteredIconLabelDescriptionList"/>
    <dgm:cxn modelId="{25520D28-6212-47E1-8E3C-DFE65C842760}" type="presParOf" srcId="{02159EA6-0EC4-4C7B-8C8D-EE5FF0D6EA55}" destId="{8312139B-A70C-4213-BFAF-0AD85F67F1DC}" srcOrd="1" destOrd="0" presId="urn:microsoft.com/office/officeart/2018/5/layout/CenteredIconLabelDescriptionList"/>
    <dgm:cxn modelId="{C87C93AA-1EB7-401E-86B8-2E275E53D7A5}" type="presParOf" srcId="{02159EA6-0EC4-4C7B-8C8D-EE5FF0D6EA55}" destId="{6DF08FBF-8E77-4170-85F4-8514ADB00FC7}" srcOrd="2" destOrd="0" presId="urn:microsoft.com/office/officeart/2018/5/layout/CenteredIconLabelDescriptionList"/>
    <dgm:cxn modelId="{7514196B-06AD-4526-A0D0-B48BF5450867}" type="presParOf" srcId="{02159EA6-0EC4-4C7B-8C8D-EE5FF0D6EA55}" destId="{14257807-75E6-4F5A-A0FC-16D7D38C38C0}" srcOrd="3" destOrd="0" presId="urn:microsoft.com/office/officeart/2018/5/layout/CenteredIconLabelDescriptionList"/>
    <dgm:cxn modelId="{D76D1130-8344-4FBF-B96A-5B617A68F635}" type="presParOf" srcId="{02159EA6-0EC4-4C7B-8C8D-EE5FF0D6EA55}" destId="{B93558F9-96ED-4080-8BDF-5C18EC467B95}" srcOrd="4" destOrd="0" presId="urn:microsoft.com/office/officeart/2018/5/layout/CenteredIconLabelDescriptionList"/>
    <dgm:cxn modelId="{54CACB31-AA45-4F22-9BEF-257573F0728E}" type="presParOf" srcId="{86EA9AEF-09A1-482C-85EB-75CFAF198235}" destId="{E0B3ED40-B8BB-4304-A01F-3CEEE605E9BA}" srcOrd="1" destOrd="0" presId="urn:microsoft.com/office/officeart/2018/5/layout/CenteredIconLabelDescriptionList"/>
    <dgm:cxn modelId="{35737C49-8D0B-4E3F-9ABC-CE718059C100}" type="presParOf" srcId="{86EA9AEF-09A1-482C-85EB-75CFAF198235}" destId="{0CB382B1-E871-4433-87E4-CF25312B0827}" srcOrd="2" destOrd="0" presId="urn:microsoft.com/office/officeart/2018/5/layout/CenteredIconLabelDescriptionList"/>
    <dgm:cxn modelId="{BA41CB37-0E1C-40C3-BAA8-FE9CA86D653B}" type="presParOf" srcId="{0CB382B1-E871-4433-87E4-CF25312B0827}" destId="{1FAFFD86-03A3-451B-8E58-F60E1746C0A0}" srcOrd="0" destOrd="0" presId="urn:microsoft.com/office/officeart/2018/5/layout/CenteredIconLabelDescriptionList"/>
    <dgm:cxn modelId="{316193B8-D4D3-4F30-B693-9130733CF7FB}" type="presParOf" srcId="{0CB382B1-E871-4433-87E4-CF25312B0827}" destId="{497D8C40-4B48-42A7-B76F-CB044D3F79CA}" srcOrd="1" destOrd="0" presId="urn:microsoft.com/office/officeart/2018/5/layout/CenteredIconLabelDescriptionList"/>
    <dgm:cxn modelId="{2EE36C15-51BF-44DD-8E9F-2C090F0EFA71}" type="presParOf" srcId="{0CB382B1-E871-4433-87E4-CF25312B0827}" destId="{B268104B-C5C3-4E99-A1A8-8B0BECE79F22}" srcOrd="2" destOrd="0" presId="urn:microsoft.com/office/officeart/2018/5/layout/CenteredIconLabelDescriptionList"/>
    <dgm:cxn modelId="{F570FFD3-926D-4E2D-9013-E252FF36DBAB}" type="presParOf" srcId="{0CB382B1-E871-4433-87E4-CF25312B0827}" destId="{376829CD-1F50-4A17-AF1F-28AD21044C8B}" srcOrd="3" destOrd="0" presId="urn:microsoft.com/office/officeart/2018/5/layout/CenteredIconLabelDescriptionList"/>
    <dgm:cxn modelId="{C5E23053-90D3-4F14-AD42-287E621C39A3}" type="presParOf" srcId="{0CB382B1-E871-4433-87E4-CF25312B0827}" destId="{38298CAB-C983-4AE4-AC66-FFB95FE8504A}" srcOrd="4" destOrd="0" presId="urn:microsoft.com/office/officeart/2018/5/layout/CenteredIconLabelDescriptionList"/>
    <dgm:cxn modelId="{EB9FA83D-4533-4ED8-94CD-1F1FA6028FBB}" type="presParOf" srcId="{86EA9AEF-09A1-482C-85EB-75CFAF198235}" destId="{60EF3832-043E-42AB-AC17-DCB4B50FD763}" srcOrd="3" destOrd="0" presId="urn:microsoft.com/office/officeart/2018/5/layout/CenteredIconLabelDescriptionList"/>
    <dgm:cxn modelId="{90FF6A76-196C-4308-8207-AAAE91A6C7DA}" type="presParOf" srcId="{86EA9AEF-09A1-482C-85EB-75CFAF198235}" destId="{D674C829-1871-4AFA-BD0D-8D700923FF19}" srcOrd="4" destOrd="0" presId="urn:microsoft.com/office/officeart/2018/5/layout/CenteredIconLabelDescriptionList"/>
    <dgm:cxn modelId="{2240BE15-EE75-454C-BA90-57F1185017DC}" type="presParOf" srcId="{D674C829-1871-4AFA-BD0D-8D700923FF19}" destId="{0853D9AE-05DA-4C83-9D72-E75B0F9C6465}" srcOrd="0" destOrd="0" presId="urn:microsoft.com/office/officeart/2018/5/layout/CenteredIconLabelDescriptionList"/>
    <dgm:cxn modelId="{5104A02A-A265-4B90-BF16-9A83EF766260}" type="presParOf" srcId="{D674C829-1871-4AFA-BD0D-8D700923FF19}" destId="{D2A04ECD-6675-4910-86E1-8284DDD6958B}" srcOrd="1" destOrd="0" presId="urn:microsoft.com/office/officeart/2018/5/layout/CenteredIconLabelDescriptionList"/>
    <dgm:cxn modelId="{5B9E18AC-CD53-4C06-BA30-82F7063843A1}" type="presParOf" srcId="{D674C829-1871-4AFA-BD0D-8D700923FF19}" destId="{354E77E2-82C1-4077-85E3-3CAE403637F9}" srcOrd="2" destOrd="0" presId="urn:microsoft.com/office/officeart/2018/5/layout/CenteredIconLabelDescriptionList"/>
    <dgm:cxn modelId="{F96FC075-47C3-4FAF-9867-72CDFD3A0CFB}" type="presParOf" srcId="{D674C829-1871-4AFA-BD0D-8D700923FF19}" destId="{E41C24E0-5E59-4DE1-A29A-06C7A734C01B}" srcOrd="3" destOrd="0" presId="urn:microsoft.com/office/officeart/2018/5/layout/CenteredIconLabelDescriptionList"/>
    <dgm:cxn modelId="{B154930E-D8EA-4B0D-90D5-34527B82EB46}" type="presParOf" srcId="{D674C829-1871-4AFA-BD0D-8D700923FF19}" destId="{94B571CC-7EAE-4D5D-8A67-01F4E5BC62D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A750F-46D3-4B30-A848-A77B5417AC89}">
      <dsp:nvSpPr>
        <dsp:cNvPr id="0" name=""/>
        <dsp:cNvSpPr/>
      </dsp:nvSpPr>
      <dsp:spPr>
        <a:xfrm>
          <a:off x="1020487" y="1054158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08FBF-8E77-4170-85F4-8514ADB00FC7}">
      <dsp:nvSpPr>
        <dsp:cNvPr id="0" name=""/>
        <dsp:cNvSpPr/>
      </dsp:nvSpPr>
      <dsp:spPr>
        <a:xfrm>
          <a:off x="393" y="224917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000" kern="1200"/>
            <a:t>Péče o pacienty</a:t>
          </a:r>
          <a:endParaRPr lang="en-US" sz="3000" kern="1200"/>
        </a:p>
      </dsp:txBody>
      <dsp:txXfrm>
        <a:off x="393" y="2249170"/>
        <a:ext cx="3138750" cy="470812"/>
      </dsp:txXfrm>
    </dsp:sp>
    <dsp:sp modelId="{B93558F9-96ED-4080-8BDF-5C18EC467B95}">
      <dsp:nvSpPr>
        <dsp:cNvPr id="0" name=""/>
        <dsp:cNvSpPr/>
      </dsp:nvSpPr>
      <dsp:spPr>
        <a:xfrm>
          <a:off x="393" y="2764843"/>
          <a:ext cx="3138750" cy="53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počty (celkově, na biologické léčbě), switch, EGPA, ABPA</a:t>
          </a:r>
          <a:endParaRPr lang="en-US" sz="1700" kern="1200" dirty="0"/>
        </a:p>
      </dsp:txBody>
      <dsp:txXfrm>
        <a:off x="393" y="2764843"/>
        <a:ext cx="3138750" cy="532335"/>
      </dsp:txXfrm>
    </dsp:sp>
    <dsp:sp modelId="{1FAFFD86-03A3-451B-8E58-F60E1746C0A0}">
      <dsp:nvSpPr>
        <dsp:cNvPr id="0" name=""/>
        <dsp:cNvSpPr/>
      </dsp:nvSpPr>
      <dsp:spPr>
        <a:xfrm>
          <a:off x="4708518" y="1054158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8104B-C5C3-4E99-A1A8-8B0BECE79F22}">
      <dsp:nvSpPr>
        <dsp:cNvPr id="0" name=""/>
        <dsp:cNvSpPr/>
      </dsp:nvSpPr>
      <dsp:spPr>
        <a:xfrm>
          <a:off x="3688425" y="224917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000" kern="1200"/>
            <a:t>Ambulance</a:t>
          </a:r>
          <a:endParaRPr lang="en-US" sz="3000" kern="1200"/>
        </a:p>
      </dsp:txBody>
      <dsp:txXfrm>
        <a:off x="3688425" y="2249170"/>
        <a:ext cx="3138750" cy="470812"/>
      </dsp:txXfrm>
    </dsp:sp>
    <dsp:sp modelId="{38298CAB-C983-4AE4-AC66-FFB95FE8504A}">
      <dsp:nvSpPr>
        <dsp:cNvPr id="0" name=""/>
        <dsp:cNvSpPr/>
      </dsp:nvSpPr>
      <dsp:spPr>
        <a:xfrm>
          <a:off x="3688425" y="2764843"/>
          <a:ext cx="3138750" cy="53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zázemí, čekací doby </a:t>
          </a:r>
          <a:endParaRPr lang="en-US" sz="1700" kern="1200" dirty="0"/>
        </a:p>
      </dsp:txBody>
      <dsp:txXfrm>
        <a:off x="3688425" y="2764843"/>
        <a:ext cx="3138750" cy="532335"/>
      </dsp:txXfrm>
    </dsp:sp>
    <dsp:sp modelId="{0853D9AE-05DA-4C83-9D72-E75B0F9C6465}">
      <dsp:nvSpPr>
        <dsp:cNvPr id="0" name=""/>
        <dsp:cNvSpPr/>
      </dsp:nvSpPr>
      <dsp:spPr>
        <a:xfrm>
          <a:off x="8396550" y="1054158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E77E2-82C1-4077-85E3-3CAE403637F9}">
      <dsp:nvSpPr>
        <dsp:cNvPr id="0" name=""/>
        <dsp:cNvSpPr/>
      </dsp:nvSpPr>
      <dsp:spPr>
        <a:xfrm>
          <a:off x="7376456" y="224917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000" kern="1200"/>
            <a:t>Pacientské aktivity</a:t>
          </a:r>
          <a:endParaRPr lang="en-US" sz="3000" kern="1200"/>
        </a:p>
      </dsp:txBody>
      <dsp:txXfrm>
        <a:off x="7376456" y="2249170"/>
        <a:ext cx="3138750" cy="470812"/>
      </dsp:txXfrm>
    </dsp:sp>
    <dsp:sp modelId="{94B571CC-7EAE-4D5D-8A67-01F4E5BC62D2}">
      <dsp:nvSpPr>
        <dsp:cNvPr id="0" name=""/>
        <dsp:cNvSpPr/>
      </dsp:nvSpPr>
      <dsp:spPr>
        <a:xfrm>
          <a:off x="7376456" y="2764843"/>
          <a:ext cx="3138750" cy="53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0.7208</cdr:x>
      <cdr:y>0.05864</cdr:y>
    </cdr:from>
    <cdr:to>
      <cdr:x>0.8037</cdr:x>
      <cdr:y>0.12729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68EACE4E-F19F-74A7-E605-69B8252ABE4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907503" y="186431"/>
          <a:ext cx="564458" cy="21825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0.02702</cdr:x>
      <cdr:y>0.06529</cdr:y>
    </cdr:from>
    <cdr:to>
      <cdr:x>0.13431</cdr:x>
      <cdr:y>0.15789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24F5D7D-ACFB-68B6-3DC2-6CBE7102E08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0386" y="247788"/>
          <a:ext cx="716259" cy="35144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0.0383</cdr:x>
      <cdr:y>0.07605</cdr:y>
    </cdr:from>
    <cdr:to>
      <cdr:x>0.16668</cdr:x>
      <cdr:y>0.16092</cdr:y>
    </cdr:to>
    <cdr:sp macro="" textlink="">
      <cdr:nvSpPr>
        <cdr:cNvPr id="2" name="TextovéPole 4">
          <a:extLst xmlns:a="http://schemas.openxmlformats.org/drawingml/2006/main">
            <a:ext uri="{FF2B5EF4-FFF2-40B4-BE49-F238E27FC236}">
              <a16:creationId xmlns:a16="http://schemas.microsoft.com/office/drawing/2014/main" id="{33421D11-3C0A-18B2-5A14-DC78FFCBABF3}"/>
            </a:ext>
          </a:extLst>
        </cdr:cNvPr>
        <cdr:cNvSpPr txBox="1"/>
      </cdr:nvSpPr>
      <cdr:spPr>
        <a:xfrm xmlns:a="http://schemas.openxmlformats.org/drawingml/2006/main">
          <a:off x="402759" y="330905"/>
          <a:ext cx="134998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/>
            <a:t>18 odpovědí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DECD6-D4B2-4B96-B00D-51790E67FD44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7394A-80C0-4A96-8716-4FD5A210B5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95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4DB0A-CEE4-4FC1-B0B6-D03A79F7B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9BF20D-A118-4AB9-AB5D-283908836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A80A53-9190-4340-AE0D-88F52E66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048-00D2-4320-8B1D-7101C40A09CF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0A3B4E-57EA-45CC-B8A3-DA315A27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2A17F8-4207-437C-8AFA-52911877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CD38-14E8-4E74-8722-82A9C67C9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80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093F7-BCE8-41F8-93F1-BD6F1203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0F4422-B26F-4933-851E-B9B0C68A5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03AE24-8139-410F-A8B8-99E8D121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048-00D2-4320-8B1D-7101C40A09CF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2AE984-9997-4794-BD15-E05AB99E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4CCA98-7DA0-4656-A932-AC027F6A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CD38-14E8-4E74-8722-82A9C67C9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27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20C733C-AFE0-4CF6-A759-2C189D0D49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BD523F-95C7-4CD8-A177-68322DA97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3F55F7-6B96-42EE-9CF8-285C7676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048-00D2-4320-8B1D-7101C40A09CF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6BE958-7F79-443F-BE09-CB7E63FA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7C4F4C-8198-4B8E-9D59-3F7D5101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CD38-14E8-4E74-8722-82A9C67C9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0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10FF2-2D3B-4474-974B-F1BB2FDE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5B4B19-AD01-4C6C-95A1-9BA52DEB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524B6D-0166-495F-A90B-440F45B2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048-00D2-4320-8B1D-7101C40A09CF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C90E49-346C-4AC0-AD9F-EF3C8AF0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A4F9D3-4ECC-46B3-AF62-05488EE0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CD38-14E8-4E74-8722-82A9C67C9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02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F41A6-7384-4954-A212-43CAFB92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9E87D14-87A7-4EAD-A91E-EB0A01288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8F7F51-F6B7-413A-A98E-5F62F045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048-00D2-4320-8B1D-7101C40A09CF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31C958-56F3-484A-915A-0EA385CB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2CD7BB-D0A4-4246-BD1C-8D510296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CD38-14E8-4E74-8722-82A9C67C9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67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19BF4-2E40-4011-A093-A79F1A48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01AC43-9BD2-4022-96D7-E48C92AA1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1449D52-BE8F-4621-9364-6BD6EC277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6A523F-CA6D-4E1A-85EE-3C26020E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048-00D2-4320-8B1D-7101C40A09CF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9D892B-4712-41D1-BA9D-FDE3EE63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3A0A3B-46B9-4F34-9900-526233F8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CD38-14E8-4E74-8722-82A9C67C9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4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5315B-A890-4F37-AF45-DB9CD46A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16B2ACF-CE35-4EC9-8A71-C749E6CDE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30968DA-710B-4E6F-A51A-EFA736CFF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6521D37-10BC-485F-86D7-F5223744F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75F8E63-1946-463F-9BF3-52ABB857E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49F2321-0085-46F5-940C-75BB0853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048-00D2-4320-8B1D-7101C40A09CF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1E90A0-8E89-480A-9B69-DF33CC08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4EE2FA-3FA8-4F57-A5D4-C146A9FB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CD38-14E8-4E74-8722-82A9C67C9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71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FF2F6-6C35-4458-943D-86BCEE2A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3AD81E-895D-4DB5-BD4B-54F1F6033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048-00D2-4320-8B1D-7101C40A09CF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81778B-96CC-4289-AE51-8323AD69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FCA452-3A07-4B7B-BA79-E07B323B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CD38-14E8-4E74-8722-82A9C67C9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07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C93E0E2-C938-4069-9100-DB2D82A4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048-00D2-4320-8B1D-7101C40A09CF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C59C830-09B7-4E2A-87F0-0BD1EC26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8F274D-45AE-4982-ABE2-18D4521B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CD38-14E8-4E74-8722-82A9C67C9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2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41FE3-0B09-40F5-8FFA-308E5F75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C62CA6-2B66-402A-AFA0-C97216082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03AE1E1-031E-425D-9BA6-E71CC7750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A4FA9F-5C1F-4CA2-BA9E-1C19AA1B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048-00D2-4320-8B1D-7101C40A09CF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0F7DA5-4CC9-4124-BCD4-04DC9DB6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200A29-488B-491B-8FEB-350468A1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CD38-14E8-4E74-8722-82A9C67C9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31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E0883-B3BF-4BAF-8BC2-F03CECA0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3789761-655B-43F8-8716-B16C03CDB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290C950-91F6-4F3D-A18B-BAC2F3139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1632E9-883B-4F02-A5F3-E8FB1C60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048-00D2-4320-8B1D-7101C40A09CF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C4222B-8942-4ADA-9CD3-F9949EF9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655CDB-3BF8-44A6-8D3A-64D89004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CD38-14E8-4E74-8722-82A9C67C9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25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4C4992-8970-40AC-99DB-2F91EDBA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9E33BA-6405-4044-95FA-A83D7B105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738356-B8CF-46BC-A343-303B3CA31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5048-00D2-4320-8B1D-7101C40A09CF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242BE1-1540-4E8B-B045-05922DF91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02D958-DE40-4648-9233-FD298AC72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CD38-14E8-4E74-8722-82A9C67C9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84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exels.com/photo/airport-passengers-waiting-room-2588216/" TargetMode="Externa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tiff"/><Relationship Id="rId7" Type="http://schemas.openxmlformats.org/officeDocument/2006/relationships/image" Target="../media/image1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3B939A6-BEF4-8925-99D2-D8D69136D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968211"/>
            <a:ext cx="6716272" cy="292157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FD91AD6-81D7-3C99-7FA5-911897C4C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1832938"/>
            <a:ext cx="4172712" cy="31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6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8ADD7-6E1A-4813-9310-81CD4818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EGPA - </a:t>
            </a:r>
            <a:r>
              <a:rPr lang="cs-CZ" dirty="0" err="1"/>
              <a:t>dopním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9CF40A-D376-4211-88AA-A0CC2234D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77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21163-0A8F-4DDB-9593-1C195A28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ABPA - doplním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89B8A5-EC50-46EA-990B-7CBCC0C14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36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77E4143-84BB-396C-12F1-69D8E224C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Definice centra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1B8D972-8B91-47BD-3C0F-BA0031FE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97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af odpovědí Formulářů. Název otázky: Je aktuální počet center NCTA dostatečný?. Počet odpovědí: 19 odpovědí.">
            <a:extLst>
              <a:ext uri="{FF2B5EF4-FFF2-40B4-BE49-F238E27FC236}">
                <a16:creationId xmlns:a16="http://schemas.microsoft.com/office/drawing/2014/main" id="{527AF4DB-6F2E-A09A-7560-1BC08ADB4B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6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f odpovědí Formulářů. Název otázky: Vnímáte kapacitu vašeho centra v současnosti za naplněnou?. Počet odpovědí: 19 odpovědí.">
            <a:extLst>
              <a:ext uri="{FF2B5EF4-FFF2-40B4-BE49-F238E27FC236}">
                <a16:creationId xmlns:a16="http://schemas.microsoft.com/office/drawing/2014/main" id="{5E24477B-31F4-480F-2E27-8E83287C5B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34A3F-3EB6-E9D7-1FA3-810445E4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2" y="0"/>
            <a:ext cx="10515600" cy="1325563"/>
          </a:xfrm>
        </p:spPr>
        <p:txBody>
          <a:bodyPr/>
          <a:lstStyle/>
          <a:p>
            <a:r>
              <a:rPr lang="cs-CZ" dirty="0"/>
              <a:t>Čekací doba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EE6D2F7-F3B4-C090-86A6-BDF0C0664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944438"/>
              </p:ext>
            </p:extLst>
          </p:nvPr>
        </p:nvGraphicFramePr>
        <p:xfrm>
          <a:off x="838200" y="1162974"/>
          <a:ext cx="10515600" cy="558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248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Graf 1">
                <a:extLst>
                  <a:ext uri="{FF2B5EF4-FFF2-40B4-BE49-F238E27FC236}">
                    <a16:creationId xmlns:a16="http://schemas.microsoft.com/office/drawing/2014/main" id="{B723B4CA-16DE-67BC-0E01-E7442FB89E94}"/>
                  </a:ext>
                </a:extLst>
              </p:cNvPr>
              <p:cNvGraphicFramePr/>
              <p:nvPr/>
            </p:nvGraphicFramePr>
            <p:xfrm>
              <a:off x="856933" y="467360"/>
              <a:ext cx="10551160" cy="44094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Graf 1">
                <a:extLst>
                  <a:ext uri="{FF2B5EF4-FFF2-40B4-BE49-F238E27FC236}">
                    <a16:creationId xmlns:a16="http://schemas.microsoft.com/office/drawing/2014/main" id="{B723B4CA-16DE-67BC-0E01-E7442FB89E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6933" y="467360"/>
                <a:ext cx="10551160" cy="4409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ovéPole 2">
            <a:extLst>
              <a:ext uri="{FF2B5EF4-FFF2-40B4-BE49-F238E27FC236}">
                <a16:creationId xmlns:a16="http://schemas.microsoft.com/office/drawing/2014/main" id="{B2C5CAEF-EA42-39BB-8FC1-BFD3D34CC1C9}"/>
              </a:ext>
            </a:extLst>
          </p:cNvPr>
          <p:cNvSpPr txBox="1"/>
          <p:nvPr/>
        </p:nvSpPr>
        <p:spPr>
          <a:xfrm>
            <a:off x="7416800" y="5416034"/>
            <a:ext cx="3249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Průměr čekací doby je 6,6 týdne.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406F48D-973B-5F7E-C04D-5AC2AF7979E5}"/>
              </a:ext>
            </a:extLst>
          </p:cNvPr>
          <p:cNvSpPr txBox="1"/>
          <p:nvPr/>
        </p:nvSpPr>
        <p:spPr>
          <a:xfrm>
            <a:off x="7034484" y="6320274"/>
            <a:ext cx="40144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2021 - průměr čekací doby je 5,4 týdne.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D552182-A10D-E09E-D055-C1CBFD1AAFAA}"/>
              </a:ext>
            </a:extLst>
          </p:cNvPr>
          <p:cNvSpPr txBox="1"/>
          <p:nvPr/>
        </p:nvSpPr>
        <p:spPr>
          <a:xfrm rot="857589">
            <a:off x="139700" y="4987389"/>
            <a:ext cx="36592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HK+PLZ+BRNO – nejdelší čekací lhůty</a:t>
            </a:r>
          </a:p>
        </p:txBody>
      </p:sp>
      <p:pic>
        <p:nvPicPr>
          <p:cNvPr id="15" name="Obrázek 14" descr="Obsah obrázku interiér, patro, osoba, strop&#10;&#10;Popis byl vytvořen automaticky">
            <a:extLst>
              <a:ext uri="{FF2B5EF4-FFF2-40B4-BE49-F238E27FC236}">
                <a16:creationId xmlns:a16="http://schemas.microsoft.com/office/drawing/2014/main" id="{104629AD-FB14-E68B-7F69-DF020CAC8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02437" y="168394"/>
            <a:ext cx="2908646" cy="192710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5C52D01-9AE9-1A68-D669-9D7CF605B11F}"/>
              </a:ext>
            </a:extLst>
          </p:cNvPr>
          <p:cNvSpPr txBox="1"/>
          <p:nvPr/>
        </p:nvSpPr>
        <p:spPr>
          <a:xfrm>
            <a:off x="595209" y="6205974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Sedlák, 2022</a:t>
            </a:r>
          </a:p>
        </p:txBody>
      </p:sp>
    </p:spTree>
    <p:extLst>
      <p:ext uri="{BB962C8B-B14F-4D97-AF65-F5344CB8AC3E}">
        <p14:creationId xmlns:p14="http://schemas.microsoft.com/office/powerpoint/2010/main" val="241680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CE2F860-1E45-BAB6-E13A-8134B7C00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3" t="27778" r="33230" b="43333"/>
          <a:stretch/>
        </p:blipFill>
        <p:spPr>
          <a:xfrm>
            <a:off x="215900" y="304800"/>
            <a:ext cx="8110904" cy="3124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5AF42D-F51A-CDFA-1A39-5E6D27B90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3" t="31111" r="32084" b="40926"/>
          <a:stretch/>
        </p:blipFill>
        <p:spPr>
          <a:xfrm>
            <a:off x="3435594" y="3803650"/>
            <a:ext cx="7915966" cy="29082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2668352-E231-8ADC-D137-188B91841F9D}"/>
              </a:ext>
            </a:extLst>
          </p:cNvPr>
          <p:cNvSpPr txBox="1"/>
          <p:nvPr/>
        </p:nvSpPr>
        <p:spPr>
          <a:xfrm>
            <a:off x="923632" y="4792979"/>
            <a:ext cx="1663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½ center nemá specializovanou sestru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88F59F2-2EFE-9765-EAFF-8A37C998691F}"/>
              </a:ext>
            </a:extLst>
          </p:cNvPr>
          <p:cNvSpPr txBox="1"/>
          <p:nvPr/>
        </p:nvSpPr>
        <p:spPr>
          <a:xfrm>
            <a:off x="9342120" y="1266735"/>
            <a:ext cx="16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1/3 center nemá specializovanou poradnu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6EC791E-88DE-F706-8467-F49741E258CF}"/>
              </a:ext>
            </a:extLst>
          </p:cNvPr>
          <p:cNvSpPr txBox="1"/>
          <p:nvPr/>
        </p:nvSpPr>
        <p:spPr>
          <a:xfrm>
            <a:off x="10622844" y="132967"/>
            <a:ext cx="135325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1 den/T – 5x</a:t>
            </a:r>
          </a:p>
          <a:p>
            <a:r>
              <a:rPr lang="cs-CZ" dirty="0"/>
              <a:t>2 den/T – 3x</a:t>
            </a:r>
          </a:p>
          <a:p>
            <a:r>
              <a:rPr lang="cs-CZ" dirty="0"/>
              <a:t>3 dny/T – 2x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97A8F9B-C13A-C254-38D8-14D8AF5347BF}"/>
              </a:ext>
            </a:extLst>
          </p:cNvPr>
          <p:cNvSpPr txBox="1"/>
          <p:nvPr/>
        </p:nvSpPr>
        <p:spPr>
          <a:xfrm>
            <a:off x="595209" y="6205974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Sedlák, 2022</a:t>
            </a:r>
          </a:p>
        </p:txBody>
      </p:sp>
    </p:spTree>
    <p:extLst>
      <p:ext uri="{BB962C8B-B14F-4D97-AF65-F5344CB8AC3E}">
        <p14:creationId xmlns:p14="http://schemas.microsoft.com/office/powerpoint/2010/main" val="3133088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D243E-7AF3-E4D5-EEF4-3381F924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805" y="410977"/>
            <a:ext cx="4550546" cy="1325563"/>
          </a:xfrm>
        </p:spPr>
        <p:txBody>
          <a:bodyPr>
            <a:normAutofit/>
          </a:bodyPr>
          <a:lstStyle/>
          <a:p>
            <a:r>
              <a:rPr lang="cs-CZ" sz="4000" dirty="0"/>
              <a:t>Dedikovaná sestra</a:t>
            </a:r>
          </a:p>
        </p:txBody>
      </p:sp>
      <p:graphicFrame>
        <p:nvGraphicFramePr>
          <p:cNvPr id="4" name="Zástupný obsah 5">
            <a:extLst>
              <a:ext uri="{FF2B5EF4-FFF2-40B4-BE49-F238E27FC236}">
                <a16:creationId xmlns:a16="http://schemas.microsoft.com/office/drawing/2014/main" id="{240200CC-1617-4055-2317-A95EDC063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847222"/>
              </p:ext>
            </p:extLst>
          </p:nvPr>
        </p:nvGraphicFramePr>
        <p:xfrm>
          <a:off x="6096000" y="2317071"/>
          <a:ext cx="5880157" cy="428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Zástupný obsah 5">
            <a:extLst>
              <a:ext uri="{FF2B5EF4-FFF2-40B4-BE49-F238E27FC236}">
                <a16:creationId xmlns:a16="http://schemas.microsoft.com/office/drawing/2014/main" id="{79747FF0-989F-2227-E290-83F4281F32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234852"/>
              </p:ext>
            </p:extLst>
          </p:nvPr>
        </p:nvGraphicFramePr>
        <p:xfrm>
          <a:off x="602345" y="2295973"/>
          <a:ext cx="5113275" cy="428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17CF8E59-3BA6-DC51-0306-E0A01134417B}"/>
              </a:ext>
            </a:extLst>
          </p:cNvPr>
          <p:cNvSpPr txBox="1">
            <a:spLocks/>
          </p:cNvSpPr>
          <p:nvPr/>
        </p:nvSpPr>
        <p:spPr>
          <a:xfrm>
            <a:off x="846336" y="570775"/>
            <a:ext cx="49163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Vyhrazený čas</a:t>
            </a:r>
          </a:p>
        </p:txBody>
      </p:sp>
    </p:spTree>
    <p:extLst>
      <p:ext uri="{BB962C8B-B14F-4D97-AF65-F5344CB8AC3E}">
        <p14:creationId xmlns:p14="http://schemas.microsoft.com/office/powerpoint/2010/main" val="3107514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6653B-0DA4-6135-EE5D-21B72B0E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možnosti</a:t>
            </a:r>
          </a:p>
        </p:txBody>
      </p:sp>
      <p:graphicFrame>
        <p:nvGraphicFramePr>
          <p:cNvPr id="4" name="Zástupný obsah 5">
            <a:extLst>
              <a:ext uri="{FF2B5EF4-FFF2-40B4-BE49-F238E27FC236}">
                <a16:creationId xmlns:a16="http://schemas.microsoft.com/office/drawing/2014/main" id="{0EB2F3C0-C1DB-E523-994B-BB54885EF6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549903"/>
              </p:ext>
            </p:extLst>
          </p:nvPr>
        </p:nvGraphicFramePr>
        <p:xfrm>
          <a:off x="4586055" y="1546294"/>
          <a:ext cx="728338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3421D11-3C0A-18B2-5A14-DC78FFCBABF3}"/>
              </a:ext>
            </a:extLst>
          </p:cNvPr>
          <p:cNvSpPr txBox="1"/>
          <p:nvPr/>
        </p:nvSpPr>
        <p:spPr>
          <a:xfrm>
            <a:off x="2210540" y="6072326"/>
            <a:ext cx="6818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Nejčastěji rehabilitace a edukační sestra</a:t>
            </a:r>
          </a:p>
        </p:txBody>
      </p:sp>
    </p:spTree>
    <p:extLst>
      <p:ext uri="{BB962C8B-B14F-4D97-AF65-F5344CB8AC3E}">
        <p14:creationId xmlns:p14="http://schemas.microsoft.com/office/powerpoint/2010/main" val="41037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C2EF2161-05A7-E118-A211-7209E13047FA}"/>
              </a:ext>
            </a:extLst>
          </p:cNvPr>
          <p:cNvGrpSpPr/>
          <p:nvPr/>
        </p:nvGrpSpPr>
        <p:grpSpPr>
          <a:xfrm>
            <a:off x="1175044" y="2254928"/>
            <a:ext cx="10515600" cy="4112525"/>
            <a:chOff x="1157288" y="2243930"/>
            <a:chExt cx="10002043" cy="3526633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1A7A07C3-2EF0-755F-193F-478C42A1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7288" y="2246313"/>
              <a:ext cx="4686300" cy="352425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C5FCD4C7-F7B9-76AF-DB8D-8C021609F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8056" y="3600450"/>
              <a:ext cx="5121275" cy="2170113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F18490C8-C9AE-CB7B-E58E-75078DE87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8055" y="2243930"/>
              <a:ext cx="5121275" cy="1287463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268A1BE-F385-9953-5976-B6C73DE6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 </a:t>
            </a:r>
          </a:p>
        </p:txBody>
      </p:sp>
    </p:spTree>
    <p:extLst>
      <p:ext uri="{BB962C8B-B14F-4D97-AF65-F5344CB8AC3E}">
        <p14:creationId xmlns:p14="http://schemas.microsoft.com/office/powerpoint/2010/main" val="119178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f odpovědí Formulářů. Název otázky: Měla by centra podléhat institucionalizaci MZ s přesně definovanými požadavky na personální obsazení, přístrojové vybavení, vzdělávání a další aktivity?. Počet odpovědí: 19 odpovědí.">
            <a:extLst>
              <a:ext uri="{FF2B5EF4-FFF2-40B4-BE49-F238E27FC236}">
                <a16:creationId xmlns:a16="http://schemas.microsoft.com/office/drawing/2014/main" id="{507A6DCA-8CC5-9D9F-3B72-735D0CBCBA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568" y="144982"/>
            <a:ext cx="10905066" cy="49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18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raf odpovědí Formulářů. Název otázky: Podpořili byste spíš preskripci biologické léčby i mimo centra?. Počet odpovědí: 19 odpovědí.">
            <a:extLst>
              <a:ext uri="{FF2B5EF4-FFF2-40B4-BE49-F238E27FC236}">
                <a16:creationId xmlns:a16="http://schemas.microsoft.com/office/drawing/2014/main" id="{2252596A-BF5F-AC25-9D41-9F3C20252F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59542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53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47D1EA8-28C7-59E4-939B-938BAD7F14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Pacientské aktivity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AE23EEB-06EC-FBD8-C926-2593F8997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434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raf odpovědí Formulářů. Název otázky: Považujete pacientské aktivity v problematice těžkého astmatu za užitečné?. Počet odpovědí: 19 odpovědí.">
            <a:extLst>
              <a:ext uri="{FF2B5EF4-FFF2-40B4-BE49-F238E27FC236}">
                <a16:creationId xmlns:a16="http://schemas.microsoft.com/office/drawing/2014/main" id="{A097B978-44A4-533A-324D-3D71E2E505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88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Graf odpovědí Formulářů. Název otázky: Byly by na Vašem pracovišti možnosti a zájem aktivně se do podobných (pacientských) aktivit zapojit?. Počet odpovědí: 19 odpovědí.">
            <a:extLst>
              <a:ext uri="{FF2B5EF4-FFF2-40B4-BE49-F238E27FC236}">
                <a16:creationId xmlns:a16="http://schemas.microsoft.com/office/drawing/2014/main" id="{2F6D92E9-81F4-E31D-2BF7-BA6BABC799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61728"/>
            <a:ext cx="10905066" cy="49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09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af odpovědí Formulářů. Název otázky: Odhadujete, že by se na Vašem pracovišti našel  pacient ochotný se aktivně zapojit do pacientských aktivit?. Počet odpovědí: 13 odpovědí.">
            <a:extLst>
              <a:ext uri="{FF2B5EF4-FFF2-40B4-BE49-F238E27FC236}">
                <a16:creationId xmlns:a16="http://schemas.microsoft.com/office/drawing/2014/main" id="{8C9F3835-FAB4-7EB8-00BF-DB8C9E5631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61728"/>
            <a:ext cx="10905066" cy="49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74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B525A-F7DD-4A97-BCBD-A12C1A27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Switch - doplním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707084-4836-45A8-8336-D17FB897D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777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C6C2F-F8D7-44B9-8C37-E0F62B04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Vícenásobný </a:t>
            </a:r>
            <a:r>
              <a:rPr lang="cs-CZ" dirty="0" err="1"/>
              <a:t>switch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479D42-AB39-4A42-8AD4-5314BEB62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17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C4377B-40C0-2E16-6810-CDB27B1FA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FE87D1-4CED-6CEA-2B69-11938FF9A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cs-CZ" sz="5600"/>
              <a:t>Zpráva o stavu péče o těžké astma v České republice 2023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F8C5F88A-FCF8-20A9-97AB-CFE7361DE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cs-CZ" dirty="0"/>
              <a:t>Eva Voláková, NTCA</a:t>
            </a:r>
          </a:p>
        </p:txBody>
      </p:sp>
    </p:spTree>
    <p:extLst>
      <p:ext uri="{BB962C8B-B14F-4D97-AF65-F5344CB8AC3E}">
        <p14:creationId xmlns:p14="http://schemas.microsoft.com/office/powerpoint/2010/main" val="3444423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AEEC4-2B21-401A-BF9F-6D97D7D0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1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Dotazníkové šetření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53D66B-9F8E-43E3-AE4E-F1BCCD514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497"/>
            <a:ext cx="10515600" cy="4623466"/>
          </a:xfrm>
        </p:spPr>
        <p:txBody>
          <a:bodyPr/>
          <a:lstStyle/>
          <a:p>
            <a:r>
              <a:rPr lang="cs-CZ" dirty="0"/>
              <a:t>ke dni 31.5.2023 odpovědělo 19 pracovišť NCTA</a:t>
            </a:r>
          </a:p>
          <a:p>
            <a:r>
              <a:rPr lang="cs-CZ" sz="2400" dirty="0"/>
              <a:t>15 center (+ Česká Budějovice)</a:t>
            </a:r>
          </a:p>
          <a:p>
            <a:r>
              <a:rPr lang="cs-CZ" sz="2400" dirty="0"/>
              <a:t>52 lékařů (+10)</a:t>
            </a:r>
          </a:p>
          <a:p>
            <a:endParaRPr lang="cs-CZ" dirty="0"/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EB9B11D8-2F46-6419-593D-56E8AF7E7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29061"/>
              </p:ext>
            </p:extLst>
          </p:nvPr>
        </p:nvGraphicFramePr>
        <p:xfrm>
          <a:off x="8377084" y="230326"/>
          <a:ext cx="2976716" cy="6534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716">
                  <a:extLst>
                    <a:ext uri="{9D8B030D-6E8A-4147-A177-3AD203B41FA5}">
                      <a16:colId xmlns:a16="http://schemas.microsoft.com/office/drawing/2014/main" val="4275746258"/>
                    </a:ext>
                  </a:extLst>
                </a:gridCol>
              </a:tblGrid>
              <a:tr h="231822"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7312668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– Bulovka  - plic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19297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- Motol - plic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3917706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- Thomayerova - plic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49529758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České Budějovice - plic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9682315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 - plic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30226790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 - AKI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9134321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Ústí nad Labem - AKI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0799522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Hradec Králové - plic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3928506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Hradec Králové - AKI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9079520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Pardubice - plic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6418533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Jihlava - plic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4469788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Brno - plic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3663262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Brno - AKI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1399861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 - plic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7556554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 - AKI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6330385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 - plic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4996014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Ostrava - plic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6362243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Ostrava - AKI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9019499"/>
                  </a:ext>
                </a:extLst>
              </a:tr>
              <a:tr h="3317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Nový Jičín - Ostrava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3863851"/>
                  </a:ext>
                </a:extLst>
              </a:tr>
            </a:tbl>
          </a:graphicData>
        </a:graphic>
      </p:graphicFrame>
      <p:grpSp>
        <p:nvGrpSpPr>
          <p:cNvPr id="12" name="Skupina 11">
            <a:extLst>
              <a:ext uri="{FF2B5EF4-FFF2-40B4-BE49-F238E27FC236}">
                <a16:creationId xmlns:a16="http://schemas.microsoft.com/office/drawing/2014/main" id="{25F8F941-D661-B724-2376-5118CE995D33}"/>
              </a:ext>
            </a:extLst>
          </p:cNvPr>
          <p:cNvGrpSpPr/>
          <p:nvPr/>
        </p:nvGrpSpPr>
        <p:grpSpPr>
          <a:xfrm>
            <a:off x="1066799" y="2959510"/>
            <a:ext cx="5855111" cy="3805083"/>
            <a:chOff x="1066799" y="3175818"/>
            <a:chExt cx="5520813" cy="3588775"/>
          </a:xfrm>
        </p:grpSpPr>
        <mc:AlternateContent xmlns:mc="http://schemas.openxmlformats.org/markup-compatibility/2006" xmlns:cx6="http://schemas.microsoft.com/office/drawing/2016/5/12/chartex">
          <mc:Choice Requires="cx6">
            <p:graphicFrame>
              <p:nvGraphicFramePr>
                <p:cNvPr id="7" name="Graf 6">
                  <a:extLst>
                    <a:ext uri="{FF2B5EF4-FFF2-40B4-BE49-F238E27FC236}">
                      <a16:creationId xmlns:a16="http://schemas.microsoft.com/office/drawing/2014/main" id="{E585FAF0-3C5F-62E3-FAA0-207950F31845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856937144"/>
                    </p:ext>
                  </p:extLst>
                </p:nvPr>
              </p:nvGraphicFramePr>
              <p:xfrm>
                <a:off x="1066799" y="3175818"/>
                <a:ext cx="5520813" cy="3588775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"/>
                </a:graphicData>
              </a:graphic>
            </p:graphicFrame>
          </mc:Choice>
          <mc:Fallback xmlns="">
            <p:pic>
              <p:nvPicPr>
                <p:cNvPr id="7" name="Graf 6">
                  <a:extLst>
                    <a:ext uri="{FF2B5EF4-FFF2-40B4-BE49-F238E27FC236}">
                      <a16:creationId xmlns:a16="http://schemas.microsoft.com/office/drawing/2014/main" id="{E585FAF0-3C5F-62E3-FAA0-207950F3184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6799" y="2959510"/>
                  <a:ext cx="5855111" cy="3805083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1" name="Mrak 10">
              <a:extLst>
                <a:ext uri="{FF2B5EF4-FFF2-40B4-BE49-F238E27FC236}">
                  <a16:creationId xmlns:a16="http://schemas.microsoft.com/office/drawing/2014/main" id="{254B0B23-16B6-ACFF-F8F7-4C0D2FD54D85}"/>
                </a:ext>
              </a:extLst>
            </p:cNvPr>
            <p:cNvSpPr/>
            <p:nvPr/>
          </p:nvSpPr>
          <p:spPr>
            <a:xfrm>
              <a:off x="2880853" y="5938684"/>
              <a:ext cx="67866" cy="88490"/>
            </a:xfrm>
            <a:prstGeom prst="cloud">
              <a:avLst/>
            </a:prstGeom>
            <a:solidFill>
              <a:srgbClr val="E09F73"/>
            </a:solidFill>
            <a:ln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E09F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50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D3183-0E1A-7A25-175B-411E12C4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Formulář jsem vyplnil(a) - specializace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E19D7C30-AC9C-011E-A7AA-90CC16A1A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1315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54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36D7F-B27C-4016-9FB7-21329576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6" y="25887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Pacienti s OLA/TRA celkem</a:t>
            </a:r>
          </a:p>
        </p:txBody>
      </p:sp>
      <p:sp>
        <p:nvSpPr>
          <p:cNvPr id="14" name="Mrak 13">
            <a:extLst>
              <a:ext uri="{FF2B5EF4-FFF2-40B4-BE49-F238E27FC236}">
                <a16:creationId xmlns:a16="http://schemas.microsoft.com/office/drawing/2014/main" id="{1771D880-DD7D-2812-AE4B-C78486A97628}"/>
              </a:ext>
            </a:extLst>
          </p:cNvPr>
          <p:cNvSpPr/>
          <p:nvPr/>
        </p:nvSpPr>
        <p:spPr>
          <a:xfrm flipH="1">
            <a:off x="2734323" y="5495279"/>
            <a:ext cx="97653" cy="84527"/>
          </a:xfrm>
          <a:prstGeom prst="cloud">
            <a:avLst/>
          </a:prstGeom>
          <a:solidFill>
            <a:srgbClr val="BBC3D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09F73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8F807A-FDBE-4F8A-E65F-E2C528F55D45}"/>
              </a:ext>
            </a:extLst>
          </p:cNvPr>
          <p:cNvSpPr txBox="1"/>
          <p:nvPr/>
        </p:nvSpPr>
        <p:spPr>
          <a:xfrm>
            <a:off x="7943536" y="932461"/>
            <a:ext cx="3823997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2021 – v péči center 1251 pacientů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E7908C-DD7A-6BB9-3BA1-4D743B1BD7FB}"/>
              </a:ext>
            </a:extLst>
          </p:cNvPr>
          <p:cNvSpPr txBox="1"/>
          <p:nvPr/>
        </p:nvSpPr>
        <p:spPr>
          <a:xfrm>
            <a:off x="8107961" y="336083"/>
            <a:ext cx="365957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2019 – v péči center 966 pacientů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15C3A05-2B96-B527-AC5C-BC9CD78B58A1}"/>
              </a:ext>
            </a:extLst>
          </p:cNvPr>
          <p:cNvSpPr txBox="1"/>
          <p:nvPr/>
        </p:nvSpPr>
        <p:spPr>
          <a:xfrm>
            <a:off x="7863420" y="1475525"/>
            <a:ext cx="3953838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2022 – v péči center 1700 pacientů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017CC5B-C114-CB06-14BB-73D84367ED6F}"/>
              </a:ext>
            </a:extLst>
          </p:cNvPr>
          <p:cNvSpPr txBox="1"/>
          <p:nvPr/>
        </p:nvSpPr>
        <p:spPr>
          <a:xfrm rot="10800000" flipV="1">
            <a:off x="7595157" y="2226855"/>
            <a:ext cx="422210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cs-CZ" sz="3200" i="0" u="none" strike="noStrike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2023 - </a:t>
            </a:r>
            <a:r>
              <a:rPr lang="cs-CZ" sz="4400" i="0" u="none" strike="noStrike" baseline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1968</a:t>
            </a:r>
            <a:r>
              <a:rPr lang="cs-CZ" sz="4400" i="0" u="none" strike="noStrike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 </a:t>
            </a:r>
            <a:r>
              <a:rPr lang="cs-CZ" sz="3200" i="0" u="none" strike="noStrike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pacientů</a:t>
            </a:r>
          </a:p>
        </p:txBody>
      </p:sp>
      <p:graphicFrame>
        <p:nvGraphicFramePr>
          <p:cNvPr id="9" name="Tabulka 10">
            <a:extLst>
              <a:ext uri="{FF2B5EF4-FFF2-40B4-BE49-F238E27FC236}">
                <a16:creationId xmlns:a16="http://schemas.microsoft.com/office/drawing/2014/main" id="{FD07A549-76A0-7195-83FC-68D286DA2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16345"/>
              </p:ext>
            </p:extLst>
          </p:nvPr>
        </p:nvGraphicFramePr>
        <p:xfrm>
          <a:off x="374742" y="1165677"/>
          <a:ext cx="7000566" cy="525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674">
                  <a:extLst>
                    <a:ext uri="{9D8B030D-6E8A-4147-A177-3AD203B41FA5}">
                      <a16:colId xmlns:a16="http://schemas.microsoft.com/office/drawing/2014/main" val="4157125157"/>
                    </a:ext>
                  </a:extLst>
                </a:gridCol>
                <a:gridCol w="1545303">
                  <a:extLst>
                    <a:ext uri="{9D8B030D-6E8A-4147-A177-3AD203B41FA5}">
                      <a16:colId xmlns:a16="http://schemas.microsoft.com/office/drawing/2014/main" val="4280954890"/>
                    </a:ext>
                  </a:extLst>
                </a:gridCol>
                <a:gridCol w="1579267">
                  <a:extLst>
                    <a:ext uri="{9D8B030D-6E8A-4147-A177-3AD203B41FA5}">
                      <a16:colId xmlns:a16="http://schemas.microsoft.com/office/drawing/2014/main" val="678413111"/>
                    </a:ext>
                  </a:extLst>
                </a:gridCol>
                <a:gridCol w="1528322">
                  <a:extLst>
                    <a:ext uri="{9D8B030D-6E8A-4147-A177-3AD203B41FA5}">
                      <a16:colId xmlns:a16="http://schemas.microsoft.com/office/drawing/2014/main" val="3162175692"/>
                    </a:ext>
                  </a:extLst>
                </a:gridCol>
              </a:tblGrid>
              <a:tr h="37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Pracoviště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AKI + plic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8813317"/>
                  </a:ext>
                </a:extLst>
              </a:tr>
              <a:tr h="37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- Bulovka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7975566"/>
                  </a:ext>
                </a:extLst>
              </a:tr>
              <a:tr h="37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- Motol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1216821"/>
                  </a:ext>
                </a:extLst>
              </a:tr>
              <a:tr h="4218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- Thomayer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8841519"/>
                  </a:ext>
                </a:extLst>
              </a:tr>
              <a:tr h="35577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České Budějovice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8418227"/>
                  </a:ext>
                </a:extLst>
              </a:tr>
              <a:tr h="37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0419055"/>
                  </a:ext>
                </a:extLst>
              </a:tr>
              <a:tr h="37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Ústí nad Labem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4429400"/>
                  </a:ext>
                </a:extLst>
              </a:tr>
              <a:tr h="37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Hradec Králové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9930358"/>
                  </a:ext>
                </a:extLst>
              </a:tr>
              <a:tr h="37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6951797"/>
                  </a:ext>
                </a:extLst>
              </a:tr>
              <a:tr h="37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Jihlava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6352467"/>
                  </a:ext>
                </a:extLst>
              </a:tr>
              <a:tr h="37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8185737"/>
                  </a:ext>
                </a:extLst>
              </a:tr>
              <a:tr h="37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4494638"/>
                  </a:ext>
                </a:extLst>
              </a:tr>
              <a:tr h="37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2464239"/>
                  </a:ext>
                </a:extLst>
              </a:tr>
              <a:tr h="37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Ostrava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1926494"/>
                  </a:ext>
                </a:extLst>
              </a:tr>
            </a:tbl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60DE2FC8-3B52-E152-CFEE-6170C4895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494079"/>
              </p:ext>
            </p:extLst>
          </p:nvPr>
        </p:nvGraphicFramePr>
        <p:xfrm>
          <a:off x="7626719" y="3257321"/>
          <a:ext cx="4427239" cy="316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460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85715-630B-A39A-63E8-86DFF057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Oblasti dotazování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2330E1C-5CD9-38FD-F801-69C8F93EF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8738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22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77E4143-84BB-396C-12F1-69D8E224C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Výsledky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1B8D972-8B91-47BD-3C0F-BA0031FE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15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2269-0BBB-4014-A38D-099909A0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11" y="72165"/>
            <a:ext cx="11562404" cy="1325563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Celkový počet pacientů na biologické léčbě 31.5.2023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1D424DD9-2EBF-45B8-BCF0-A974BABA5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227467"/>
              </p:ext>
            </p:extLst>
          </p:nvPr>
        </p:nvGraphicFramePr>
        <p:xfrm>
          <a:off x="1022963" y="175872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C6B4B37-9B9B-1D7B-83FC-B954B8DA7B51}"/>
              </a:ext>
            </a:extLst>
          </p:cNvPr>
          <p:cNvSpPr txBox="1"/>
          <p:nvPr/>
        </p:nvSpPr>
        <p:spPr>
          <a:xfrm>
            <a:off x="8388813" y="6561946"/>
            <a:ext cx="3389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*Pacienti z centra </a:t>
            </a:r>
            <a:r>
              <a:rPr lang="cs-CZ" sz="1400" dirty="0" err="1"/>
              <a:t>AKI+plic</a:t>
            </a:r>
            <a:r>
              <a:rPr lang="cs-CZ" sz="1400" dirty="0"/>
              <a:t> zařazeni mezi AKI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5EAF18-C3BD-7DCC-096D-C4CB3596E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07" y="5787337"/>
            <a:ext cx="1216662" cy="107066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97479F3-3BD0-73FD-462D-9DE2950D1694}"/>
              </a:ext>
            </a:extLst>
          </p:cNvPr>
          <p:cNvSpPr txBox="1"/>
          <p:nvPr/>
        </p:nvSpPr>
        <p:spPr>
          <a:xfrm>
            <a:off x="1752138" y="1482882"/>
            <a:ext cx="1071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C000"/>
                </a:solidFill>
              </a:rPr>
              <a:t>299</a:t>
            </a:r>
          </a:p>
          <a:p>
            <a:r>
              <a:rPr lang="cs-CZ" sz="2800" dirty="0">
                <a:solidFill>
                  <a:srgbClr val="FFC000"/>
                </a:solidFill>
              </a:rPr>
              <a:t>338</a:t>
            </a:r>
          </a:p>
          <a:p>
            <a:r>
              <a:rPr lang="cs-CZ" sz="2800" dirty="0">
                <a:solidFill>
                  <a:srgbClr val="FFC000"/>
                </a:solidFill>
              </a:rPr>
              <a:t>318</a:t>
            </a:r>
          </a:p>
        </p:txBody>
      </p:sp>
      <p:pic>
        <p:nvPicPr>
          <p:cNvPr id="9" name="Picture 4" descr="Výsledek obrázku pro NUCALA">
            <a:extLst>
              <a:ext uri="{FF2B5EF4-FFF2-40B4-BE49-F238E27FC236}">
                <a16:creationId xmlns:a16="http://schemas.microsoft.com/office/drawing/2014/main" id="{B1EE3659-8B75-01A0-696C-82A05AC5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7541" y="5977737"/>
            <a:ext cx="1533118" cy="862902"/>
          </a:xfrm>
          <a:prstGeom prst="rect">
            <a:avLst/>
          </a:prstGeom>
          <a:noFill/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C1FB915-2803-0676-27D3-24F53AADED87}"/>
              </a:ext>
            </a:extLst>
          </p:cNvPr>
          <p:cNvSpPr txBox="1"/>
          <p:nvPr/>
        </p:nvSpPr>
        <p:spPr>
          <a:xfrm>
            <a:off x="3268745" y="1297062"/>
            <a:ext cx="1071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374</a:t>
            </a:r>
          </a:p>
          <a:p>
            <a:r>
              <a:rPr lang="cs-CZ" sz="2800" dirty="0">
                <a:solidFill>
                  <a:srgbClr val="FF0000"/>
                </a:solidFill>
              </a:rPr>
              <a:t>331</a:t>
            </a:r>
          </a:p>
          <a:p>
            <a:r>
              <a:rPr lang="cs-CZ" sz="2800" dirty="0">
                <a:solidFill>
                  <a:srgbClr val="FF0000"/>
                </a:solidFill>
              </a:rPr>
              <a:t>281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15B7C47-9530-C88A-FF5E-D56C2D47F86B}"/>
              </a:ext>
            </a:extLst>
          </p:cNvPr>
          <p:cNvSpPr txBox="1"/>
          <p:nvPr/>
        </p:nvSpPr>
        <p:spPr>
          <a:xfrm>
            <a:off x="5043562" y="1622800"/>
            <a:ext cx="1071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9900CC"/>
                </a:solidFill>
              </a:rPr>
              <a:t>243</a:t>
            </a:r>
          </a:p>
          <a:p>
            <a:r>
              <a:rPr lang="cs-CZ" sz="2800" dirty="0">
                <a:solidFill>
                  <a:srgbClr val="9900CC"/>
                </a:solidFill>
              </a:rPr>
              <a:t>203</a:t>
            </a:r>
          </a:p>
          <a:p>
            <a:r>
              <a:rPr lang="cs-CZ" sz="2800" dirty="0">
                <a:solidFill>
                  <a:srgbClr val="9900CC"/>
                </a:solidFill>
              </a:rPr>
              <a:t>129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CE942FB-8D1E-369A-F800-2954A63FB8EB}"/>
              </a:ext>
            </a:extLst>
          </p:cNvPr>
          <p:cNvSpPr txBox="1"/>
          <p:nvPr/>
        </p:nvSpPr>
        <p:spPr>
          <a:xfrm>
            <a:off x="7012704" y="2952832"/>
            <a:ext cx="1071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33CC"/>
                </a:solidFill>
              </a:rPr>
              <a:t>10</a:t>
            </a:r>
          </a:p>
          <a:p>
            <a:r>
              <a:rPr lang="cs-CZ" sz="2800" dirty="0">
                <a:solidFill>
                  <a:srgbClr val="0033CC"/>
                </a:solidFill>
              </a:rPr>
              <a:t>16</a:t>
            </a:r>
          </a:p>
          <a:p>
            <a:r>
              <a:rPr lang="cs-CZ" sz="2800" dirty="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CBBCB4D-9508-155F-E8B7-0A8928E26976}"/>
              </a:ext>
            </a:extLst>
          </p:cNvPr>
          <p:cNvSpPr txBox="1"/>
          <p:nvPr/>
        </p:nvSpPr>
        <p:spPr>
          <a:xfrm>
            <a:off x="8459736" y="2952832"/>
            <a:ext cx="1071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9900"/>
                </a:solidFill>
              </a:rPr>
              <a:t>102</a:t>
            </a:r>
          </a:p>
          <a:p>
            <a:r>
              <a:rPr lang="cs-CZ" sz="2800" dirty="0">
                <a:solidFill>
                  <a:srgbClr val="009900"/>
                </a:solidFill>
              </a:rPr>
              <a:t>35</a:t>
            </a:r>
          </a:p>
          <a:p>
            <a:r>
              <a:rPr lang="cs-CZ" sz="2800" dirty="0">
                <a:solidFill>
                  <a:srgbClr val="009900"/>
                </a:solidFill>
              </a:rPr>
              <a:t>15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D5A8886-2C03-BABC-686C-B6428B7FE49D}"/>
              </a:ext>
            </a:extLst>
          </p:cNvPr>
          <p:cNvSpPr txBox="1"/>
          <p:nvPr/>
        </p:nvSpPr>
        <p:spPr>
          <a:xfrm>
            <a:off x="10282084" y="2954236"/>
            <a:ext cx="1071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3399"/>
                </a:solidFill>
              </a:rPr>
              <a:t>8</a:t>
            </a:r>
          </a:p>
          <a:p>
            <a:r>
              <a:rPr lang="cs-CZ" sz="2800" dirty="0">
                <a:solidFill>
                  <a:srgbClr val="003399"/>
                </a:solidFill>
              </a:rPr>
              <a:t>0</a:t>
            </a:r>
          </a:p>
          <a:p>
            <a:r>
              <a:rPr lang="cs-CZ" sz="2800" dirty="0">
                <a:solidFill>
                  <a:srgbClr val="003399"/>
                </a:solidFill>
              </a:rPr>
              <a:t>0</a:t>
            </a:r>
          </a:p>
        </p:txBody>
      </p:sp>
      <p:pic>
        <p:nvPicPr>
          <p:cNvPr id="15" name="Picture 6" descr="Výsledek obrázku pro fasenra">
            <a:extLst>
              <a:ext uri="{FF2B5EF4-FFF2-40B4-BE49-F238E27FC236}">
                <a16:creationId xmlns:a16="http://schemas.microsoft.com/office/drawing/2014/main" id="{CC657A74-9C30-7295-4513-CE670804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0382" y="6211098"/>
            <a:ext cx="1871662" cy="496887"/>
          </a:xfrm>
          <a:prstGeom prst="rect">
            <a:avLst/>
          </a:prstGeom>
          <a:noFill/>
        </p:spPr>
      </p:pic>
      <p:pic>
        <p:nvPicPr>
          <p:cNvPr id="16" name="Picture 5" descr="Výsledek obrázku pro CINQAERO">
            <a:extLst>
              <a:ext uri="{FF2B5EF4-FFF2-40B4-BE49-F238E27FC236}">
                <a16:creationId xmlns:a16="http://schemas.microsoft.com/office/drawing/2014/main" id="{73AE51A5-22F0-F8A5-0DA3-FA3D002EE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2758" y="5768924"/>
            <a:ext cx="1071715" cy="1071715"/>
          </a:xfrm>
          <a:prstGeom prst="rect">
            <a:avLst/>
          </a:prstGeom>
          <a:noFill/>
        </p:spPr>
      </p:pic>
      <p:pic>
        <p:nvPicPr>
          <p:cNvPr id="17" name="Picture 7" descr="Výsledek obrázku pro Dupixent">
            <a:extLst>
              <a:ext uri="{FF2B5EF4-FFF2-40B4-BE49-F238E27FC236}">
                <a16:creationId xmlns:a16="http://schemas.microsoft.com/office/drawing/2014/main" id="{4B493AEB-1FCE-58E1-0175-AE94935E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89811" y="6140747"/>
            <a:ext cx="1584325" cy="474621"/>
          </a:xfrm>
          <a:prstGeom prst="rect">
            <a:avLst/>
          </a:prstGeom>
          <a:noFill/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763A4C2-CF3A-DE56-88CC-C6F81BCAFF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9474" y="6125777"/>
            <a:ext cx="1822758" cy="438813"/>
          </a:xfrm>
          <a:prstGeom prst="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3A761AE1-5059-C9BA-1F5B-90E4FBDF94BB}"/>
              </a:ext>
            </a:extLst>
          </p:cNvPr>
          <p:cNvSpPr/>
          <p:nvPr/>
        </p:nvSpPr>
        <p:spPr>
          <a:xfrm>
            <a:off x="7214110" y="1297062"/>
            <a:ext cx="437812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n=1036 </a:t>
            </a:r>
            <a:r>
              <a:rPr lang="cs-CZ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(923, 753)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4926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356</Words>
  <Application>Microsoft Office PowerPoint</Application>
  <PresentationFormat>Širokoúhlá obrazovka</PresentationFormat>
  <Paragraphs>118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Prezentace aplikace PowerPoint</vt:lpstr>
      <vt:lpstr>Program </vt:lpstr>
      <vt:lpstr>Zpráva o stavu péče o těžké astma v České republice 2023</vt:lpstr>
      <vt:lpstr>Dotazníkové šetření </vt:lpstr>
      <vt:lpstr>Formulář jsem vyplnil(a) - specializace</vt:lpstr>
      <vt:lpstr>Pacienti s OLA/TRA celkem</vt:lpstr>
      <vt:lpstr>Oblasti dotazování</vt:lpstr>
      <vt:lpstr>Výsledky </vt:lpstr>
      <vt:lpstr>Celkový počet pacientů na biologické léčbě 31.5.2023</vt:lpstr>
      <vt:lpstr>EGPA - dopním</vt:lpstr>
      <vt:lpstr>ABPA - doplním</vt:lpstr>
      <vt:lpstr>Definice centra</vt:lpstr>
      <vt:lpstr>Prezentace aplikace PowerPoint</vt:lpstr>
      <vt:lpstr>Prezentace aplikace PowerPoint</vt:lpstr>
      <vt:lpstr>Čekací doba</vt:lpstr>
      <vt:lpstr>Prezentace aplikace PowerPoint</vt:lpstr>
      <vt:lpstr>Prezentace aplikace PowerPoint</vt:lpstr>
      <vt:lpstr>Dedikovaná sestra</vt:lpstr>
      <vt:lpstr>Jiné možnosti</vt:lpstr>
      <vt:lpstr>Prezentace aplikace PowerPoint</vt:lpstr>
      <vt:lpstr>Prezentace aplikace PowerPoint</vt:lpstr>
      <vt:lpstr>Pacientské aktivity</vt:lpstr>
      <vt:lpstr>Prezentace aplikace PowerPoint</vt:lpstr>
      <vt:lpstr>Prezentace aplikace PowerPoint</vt:lpstr>
      <vt:lpstr>Prezentace aplikace PowerPoint</vt:lpstr>
      <vt:lpstr>Switch - doplním</vt:lpstr>
      <vt:lpstr>Vícenásobný switch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D314464 User</dc:creator>
  <cp:lastModifiedBy>rada.sedlak@gmail.com</cp:lastModifiedBy>
  <cp:revision>25</cp:revision>
  <dcterms:created xsi:type="dcterms:W3CDTF">2023-05-30T21:21:27Z</dcterms:created>
  <dcterms:modified xsi:type="dcterms:W3CDTF">2024-06-12T17:14:42Z</dcterms:modified>
</cp:coreProperties>
</file>