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8" r:id="rId2"/>
    <p:sldId id="584" r:id="rId3"/>
    <p:sldId id="601" r:id="rId4"/>
    <p:sldId id="611" r:id="rId5"/>
    <p:sldId id="602" r:id="rId6"/>
    <p:sldId id="603" r:id="rId7"/>
    <p:sldId id="609" r:id="rId8"/>
    <p:sldId id="604" r:id="rId9"/>
    <p:sldId id="606" r:id="rId10"/>
    <p:sldId id="607" r:id="rId11"/>
    <p:sldId id="608" r:id="rId12"/>
    <p:sldId id="600" r:id="rId13"/>
    <p:sldId id="614" r:id="rId14"/>
    <p:sldId id="615" r:id="rId15"/>
    <p:sldId id="616" r:id="rId16"/>
    <p:sldId id="617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CC99"/>
    <a:srgbClr val="000066"/>
    <a:srgbClr val="FF7D96"/>
    <a:srgbClr val="FF3300"/>
    <a:srgbClr val="C2E890"/>
    <a:srgbClr val="B2B2B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77" d="100"/>
          <a:sy n="77" d="100"/>
        </p:scale>
        <p:origin x="103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83268CD-EB9C-4D55-9FF4-1671AA5167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274B92E-82A0-41E0-A2F4-AE996322F1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7AEBF2C-F04B-43E9-9BE7-415C8005FC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69B5E3F2-C00E-4D8C-B058-5050CF194C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224B20DA-DEF5-4897-B202-A395E5157E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DDA70F00-39B2-47DD-B2D8-368773BBC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945BED3-CE84-4234-96D2-E618DA252EB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266900EF-DA81-458F-8DDE-314A1EEF4C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29C03EC2-5C0E-4429-8CBF-14256B1D5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F74DC63-0E22-4590-932A-B1C5E2721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0D331E-3194-4B82-91EA-339096DBA21E}" type="slidenum">
              <a:rPr lang="cs-CZ" altLang="cs-CZ" sz="1200" b="0"/>
              <a:pPr/>
              <a:t>6</a:t>
            </a:fld>
            <a:endParaRPr lang="cs-CZ" altLang="cs-CZ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14FDA63D-29E4-4336-AEA6-C15FBECB1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3488" y="1219200"/>
            <a:ext cx="4387850" cy="3290888"/>
          </a:xfrm>
          <a:noFill/>
          <a:ln w="12700"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046CB40C-1E42-4687-8D38-A3ACE70D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692650"/>
            <a:ext cx="5483225" cy="3838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57906B-A6CB-4618-AC08-627E01DE4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3356FE-F0C0-4A62-8860-4121A8851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ED166-B862-4B44-8489-92408C857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6C586-75CB-41D9-9AA5-5B5F14770E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5798530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520D8-9565-4618-A86D-527007E14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B9A5A-EED9-434C-9F6A-6C24A7A12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98212F-CAD6-45E4-9CEA-C9787FDF8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895DC-F4BA-4874-B83C-C3B1F3B56D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2859079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C5AFFC-85E9-45F4-B38A-D41D8FF93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1F4E9-4674-403C-B508-816863224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1E3B9-B742-4E08-80BF-93E16E2C7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E93D4-08C1-4C47-866E-0A0A319894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4313531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BBA16E-D3C5-4938-AA7F-5D46D2B1A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3066F-152E-44EC-A042-34D05A2AF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1C3C0-788E-4110-8981-09969CC3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288E6-1010-4189-A9D8-48E638517E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9413553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C37DE-ADE6-4295-8D98-619C8F36B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4296DB-E696-4E11-8D9F-1C07D9565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571950-EE6C-47C8-A218-5160E0D85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E5A86-FFDB-4FD8-9606-C671DA80F6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0426754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6A544-1637-488A-B8C1-BD9A68E14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751477-E2E4-407E-9D37-A0474A5AF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57F81-7FDF-4050-AFDA-27593EB01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C4E1D-24A1-400F-B63D-47EB1F26D9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246771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A3C81E-B86C-4170-8466-452EA3C56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2AD6CC-9656-4DFE-931C-E62582EE3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09AB60-1ABE-4707-90D2-A1221F1DD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E1786-811B-4875-8898-C807B01DD5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8309246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FD82C0-80EE-42A5-889B-76E76584C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38279D-431C-4747-8B3C-C12C09647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A1D41-AF76-4D11-BDAB-F48180450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51CDA-0ECC-4DA4-B1C7-7AF36EB3AE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9518640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AB4F22-0AFD-4F3C-A465-4BD38758C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0BAAB-C723-4E78-A6F6-A7E328A5F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288E9D-21EB-4D05-8F84-5AF926769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76750-C700-482A-B78C-57D50688B7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9321038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5DB75-838F-4111-A7C5-D5DB7C895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4CC84-C081-42BB-861D-E2213872D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A705E-3200-4775-B153-5B5AD1AFE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E5F6C-55E1-4F08-BD0A-D92EAFA8EC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176965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88CE4B-FF69-4FE7-BAF6-95603D153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621829-238E-42FD-AA8D-CF1D9F724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A26C03-C35C-4FC5-A721-108207661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3AF8D-98EF-4E48-BC66-5167DC6E34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13183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179168-A6EA-46CB-B9B6-A5C06A3FF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5FEAFB-019E-4905-BE95-86BC7FC13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65992E-170A-40CC-99F1-AFBC48FFC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64F89-23F3-4628-BA13-FB90914086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949616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C112C8-EC47-4537-97F5-B56F43F4A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3AE819-DEDD-4647-852D-C3548ECA0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CEF0EA-E60D-4E8B-9346-712FB5F7E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CDA30-C94A-4081-B4E4-15A55D9AA4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010010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A172E-EAB4-42AE-8E88-59F01C19B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DDF07-06A1-4844-9A43-B7AA8C1B5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2D7FD-CEA8-44FC-B4CE-78BD95BC0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FEDBD-BAAC-48CA-9EE0-0C26A0C1A5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2573324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85A44-24A8-49EE-B331-D102709C6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97F7F-45DF-45E9-9EC6-8C232AD17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46740-CC7B-4A5D-A1D6-02E060C1C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FE8E8-D8AB-4BC4-9303-BE514FD60D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8199773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12000">
              <a:srgbClr val="7005D4"/>
            </a:gs>
            <a:gs pos="30000">
              <a:srgbClr val="181CC7"/>
            </a:gs>
            <a:gs pos="60001">
              <a:srgbClr val="0A128C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49F70F-8C8C-4CC1-AA80-16C5F552A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192957-D8D4-4464-A176-A7AAE8B86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537AA0-5D90-467E-B174-7D889CBD1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BDCDCF-6828-4C30-B6AA-FB63A623E5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E86D88-DB57-4B49-8A23-EDB8553564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47C62BE-644D-4A91-9331-5B880887DDB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irena.krcmova@fnhk.cz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irena.krcmova@fnhk.cz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calc.com/charlson-comorbidity-index-cc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pubmed.ncbi.nlm.nih.gov/?term=Pompei+P&amp;cauthor_id=35587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calc.com/charlson-comorbidity-index-cc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pubmed.ncbi.nlm.nih.gov/?term=Pompei+P&amp;cauthor_id=35587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dcalc.com/charlson-comorbidity-index-cc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0D39DDD9-17E9-45CF-98CB-E9496E7B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0"/>
            <a:ext cx="10153650" cy="5848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400">
                <a:solidFill>
                  <a:srgbClr val="00FFFF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rgbClr val="00FFFF"/>
                </a:solidFill>
              </a:rPr>
              <a:t>COVID u pacientů s těžkým astmatem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rgbClr val="00FFFF"/>
                </a:solidFill>
              </a:rPr>
              <a:t>léčených biologickou léčbou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>
                <a:solidFill>
                  <a:srgbClr val="00FFFF"/>
                </a:solidFill>
              </a:rPr>
              <a:t>retrospektivní kohortová analýza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>
                <a:solidFill>
                  <a:srgbClr val="00FFFF"/>
                </a:solidFill>
              </a:rPr>
              <a:t>( pracovní verze 4. 6. 2021., 3. konference NCTA)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rgbClr val="00FFFF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solidFill>
                  <a:srgbClr val="00FFFF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>
              <a:solidFill>
                <a:srgbClr val="00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solidFill>
                <a:srgbClr val="00FFFF"/>
              </a:solidFill>
            </a:endParaRPr>
          </a:p>
        </p:txBody>
      </p:sp>
      <p:sp>
        <p:nvSpPr>
          <p:cNvPr id="3075" name="Text Box 7">
            <a:extLst>
              <a:ext uri="{FF2B5EF4-FFF2-40B4-BE49-F238E27FC236}">
                <a16:creationId xmlns:a16="http://schemas.microsoft.com/office/drawing/2014/main" id="{C48B05C1-B75A-4D95-B668-23DCA0BE5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292600"/>
            <a:ext cx="9590087" cy="1570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i="1">
              <a:solidFill>
                <a:srgbClr val="FF7D9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i="1">
              <a:solidFill>
                <a:srgbClr val="FF7D9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i="1">
              <a:solidFill>
                <a:srgbClr val="FF7D96"/>
              </a:solidFill>
            </a:endParaRP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7E95E7F3-9BD3-44CD-A515-77BE8CA1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13100"/>
            <a:ext cx="9655175" cy="419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 b="0">
              <a:solidFill>
                <a:srgbClr val="FFCC99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400" b="0">
              <a:solidFill>
                <a:srgbClr val="FFCC99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0">
                <a:solidFill>
                  <a:srgbClr val="FFCC99"/>
                </a:solidFill>
              </a:rPr>
              <a:t>Krčmová I., Sedlák V.,  Kirchnerová O, Teřl M. , Novosad J.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0">
                <a:solidFill>
                  <a:srgbClr val="FFCC99"/>
                </a:solidFill>
                <a:latin typeface="Arial CE" panose="020B0604020202020204" pitchFamily="34" charset="0"/>
              </a:rPr>
              <a:t>Ústav klinické imunologie a alergologie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0">
                <a:solidFill>
                  <a:srgbClr val="FFCC99"/>
                </a:solidFill>
                <a:latin typeface="Arial CE" panose="020B0604020202020204" pitchFamily="34" charset="0"/>
              </a:rPr>
              <a:t>Plicní klinika FN,   Lékařská fakulta UK,  Hradec Králové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2000" b="0">
                <a:solidFill>
                  <a:srgbClr val="FFCC99"/>
                </a:solidFill>
                <a:latin typeface="Arial CE" panose="020B0604020202020204" pitchFamily="34" charset="0"/>
              </a:rPr>
              <a:t>Plicní klinika FN,   Lékařská fakulta UK,  Plzeň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cs-CZ" altLang="cs-CZ" sz="2400" b="0">
              <a:solidFill>
                <a:srgbClr val="FFCC99"/>
              </a:solidFill>
              <a:latin typeface="Arial CE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cs-CZ" altLang="cs-CZ" sz="2400" b="0">
              <a:solidFill>
                <a:srgbClr val="FFCC99"/>
              </a:solidFill>
              <a:latin typeface="Arial CE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cs-CZ" altLang="cs-CZ" sz="2400" b="0">
              <a:solidFill>
                <a:srgbClr val="FFCC99"/>
              </a:solidFill>
              <a:latin typeface="Arial CE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BD14801_">
            <a:extLst>
              <a:ext uri="{FF2B5EF4-FFF2-40B4-BE49-F238E27FC236}">
                <a16:creationId xmlns:a16="http://schemas.microsoft.com/office/drawing/2014/main" id="{3BF18CF9-42FB-4643-93B8-345F7E2B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DEE026B9-8AA4-4FDF-B7E6-E65B0058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63E2D63F-3522-4C61-8273-90FC5F4D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028700"/>
            <a:ext cx="8066088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FFFF"/>
                </a:solidFill>
              </a:rPr>
              <a:t>Sledované otázky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17.</a:t>
            </a:r>
            <a:r>
              <a:rPr lang="cs-CZ" dirty="0">
                <a:solidFill>
                  <a:srgbClr val="FFCC99"/>
                </a:solidFill>
              </a:rPr>
              <a:t>  Byla provedena vakcinace </a:t>
            </a:r>
            <a:r>
              <a:rPr lang="cs-CZ" dirty="0" err="1">
                <a:solidFill>
                  <a:srgbClr val="FFCC99"/>
                </a:solidFill>
              </a:rPr>
              <a:t>antiSARS</a:t>
            </a:r>
            <a:r>
              <a:rPr lang="cs-CZ" dirty="0">
                <a:solidFill>
                  <a:srgbClr val="FFCC99"/>
                </a:solidFill>
              </a:rPr>
              <a:t>- CoV2          ANO/ NE 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         </a:t>
            </a:r>
            <a:r>
              <a:rPr lang="cs-CZ" sz="1800" dirty="0">
                <a:solidFill>
                  <a:srgbClr val="FFCC99"/>
                </a:solidFill>
              </a:rPr>
              <a:t>(pokud ANO, prosím o odpovědi - otázky 18 – 19) 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18.</a:t>
            </a:r>
            <a:r>
              <a:rPr lang="cs-CZ" dirty="0">
                <a:solidFill>
                  <a:srgbClr val="FFCC99"/>
                </a:solidFill>
              </a:rPr>
              <a:t> </a:t>
            </a:r>
            <a:r>
              <a:rPr lang="cs-CZ" dirty="0" err="1">
                <a:solidFill>
                  <a:srgbClr val="FFCC99"/>
                </a:solidFill>
              </a:rPr>
              <a:t>Vakcina</a:t>
            </a:r>
            <a:r>
              <a:rPr lang="cs-CZ" dirty="0">
                <a:solidFill>
                  <a:srgbClr val="FFCC99"/>
                </a:solidFill>
              </a:rPr>
              <a:t> : </a:t>
            </a:r>
            <a:r>
              <a:rPr lang="cs-CZ" sz="1800" dirty="0" err="1">
                <a:solidFill>
                  <a:srgbClr val="FFCC99"/>
                </a:solidFill>
              </a:rPr>
              <a:t>Pfizer</a:t>
            </a:r>
            <a:r>
              <a:rPr lang="cs-CZ" sz="1800" dirty="0">
                <a:solidFill>
                  <a:srgbClr val="FFCC99"/>
                </a:solidFill>
              </a:rPr>
              <a:t>    -  Moderna  -  </a:t>
            </a:r>
            <a:r>
              <a:rPr lang="cs-CZ" sz="1800" dirty="0" err="1">
                <a:solidFill>
                  <a:srgbClr val="FFCC99"/>
                </a:solidFill>
              </a:rPr>
              <a:t>AstraZeneca</a:t>
            </a:r>
            <a:r>
              <a:rPr lang="cs-CZ" sz="1800" dirty="0">
                <a:solidFill>
                  <a:srgbClr val="FFCC99"/>
                </a:solidFill>
              </a:rPr>
              <a:t>  - </a:t>
            </a:r>
          </a:p>
          <a:p>
            <a:pPr>
              <a:defRPr/>
            </a:pPr>
            <a:r>
              <a:rPr lang="cs-CZ" sz="1800" dirty="0">
                <a:solidFill>
                  <a:srgbClr val="FFCC99"/>
                </a:solidFill>
              </a:rPr>
              <a:t>                         Johnson-Johnson  -  </a:t>
            </a:r>
            <a:r>
              <a:rPr lang="cs-CZ" sz="1800" dirty="0" err="1">
                <a:solidFill>
                  <a:srgbClr val="FFCC99"/>
                </a:solidFill>
              </a:rPr>
              <a:t>Jansssen</a:t>
            </a:r>
            <a:r>
              <a:rPr lang="cs-CZ" sz="1800" dirty="0">
                <a:solidFill>
                  <a:srgbClr val="FFCC99"/>
                </a:solidFill>
              </a:rPr>
              <a:t>      </a:t>
            </a:r>
            <a:r>
              <a:rPr lang="cs-CZ" sz="1800" b="0" dirty="0">
                <a:solidFill>
                  <a:srgbClr val="FFCC99"/>
                </a:solidFill>
              </a:rPr>
              <a:t>(zaškrtnout)    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19.</a:t>
            </a:r>
            <a:r>
              <a:rPr lang="cs-CZ" dirty="0">
                <a:solidFill>
                  <a:srgbClr val="FFCC99"/>
                </a:solidFill>
              </a:rPr>
              <a:t> Byly přítomny nežádoucí příznaky na vakcinaci jiné než  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očekávané        ANO/NE</a:t>
            </a:r>
          </a:p>
          <a:p>
            <a:pPr>
              <a:defRPr/>
            </a:pPr>
            <a:r>
              <a:rPr lang="cs-CZ" sz="1600" dirty="0">
                <a:solidFill>
                  <a:srgbClr val="FFCC99"/>
                </a:solidFill>
              </a:rPr>
              <a:t>           </a:t>
            </a:r>
          </a:p>
          <a:p>
            <a:pPr>
              <a:defRPr/>
            </a:pPr>
            <a:r>
              <a:rPr lang="cs-CZ" sz="1600" dirty="0">
                <a:solidFill>
                  <a:srgbClr val="FFCC99"/>
                </a:solidFill>
              </a:rPr>
              <a:t>      - vysvětlení  pro NE - očekávané  příznaky na vakcíny dle výrobců: </a:t>
            </a:r>
          </a:p>
          <a:p>
            <a:pPr>
              <a:defRPr/>
            </a:pPr>
            <a:r>
              <a:rPr lang="cs-CZ" sz="1600" dirty="0">
                <a:solidFill>
                  <a:srgbClr val="FFCC99"/>
                </a:solidFill>
              </a:rPr>
              <a:t>                            </a:t>
            </a:r>
          </a:p>
          <a:p>
            <a:pPr>
              <a:defRPr/>
            </a:pPr>
            <a:r>
              <a:rPr lang="cs-CZ" sz="1600" b="0" dirty="0">
                <a:solidFill>
                  <a:srgbClr val="FFCC99"/>
                </a:solidFill>
              </a:rPr>
              <a:t>                           - nejčastěji se vyskytují nežádoucí účinky mírné nebo středně             </a:t>
            </a:r>
          </a:p>
          <a:p>
            <a:pPr>
              <a:defRPr/>
            </a:pPr>
            <a:r>
              <a:rPr lang="cs-CZ" sz="1600" b="0" dirty="0">
                <a:solidFill>
                  <a:srgbClr val="FFCC99"/>
                </a:solidFill>
              </a:rPr>
              <a:t>                             závažné, odeznívají během několika dnů  </a:t>
            </a:r>
          </a:p>
          <a:p>
            <a:pPr>
              <a:defRPr/>
            </a:pPr>
            <a:r>
              <a:rPr lang="cs-CZ" sz="1600" b="0" dirty="0">
                <a:solidFill>
                  <a:srgbClr val="FFCC99"/>
                </a:solidFill>
              </a:rPr>
              <a:t>                            </a:t>
            </a:r>
          </a:p>
          <a:p>
            <a:pPr>
              <a:defRPr/>
            </a:pPr>
            <a:r>
              <a:rPr lang="cs-CZ" sz="1600" b="0" dirty="0">
                <a:solidFill>
                  <a:srgbClr val="FFCC99"/>
                </a:solidFill>
              </a:rPr>
              <a:t>                            - nejčastější nežádoucí účinky jsou bolest a zduření v místě injekce,           </a:t>
            </a:r>
          </a:p>
          <a:p>
            <a:pPr>
              <a:defRPr/>
            </a:pPr>
            <a:r>
              <a:rPr lang="cs-CZ" sz="1600" b="0" dirty="0">
                <a:solidFill>
                  <a:srgbClr val="FFCC99"/>
                </a:solidFill>
              </a:rPr>
              <a:t>                              únava, bolest hlavy, svalů, kloubů, zimnice a horečka</a:t>
            </a:r>
          </a:p>
          <a:p>
            <a:pPr>
              <a:defRPr/>
            </a:pPr>
            <a:endParaRPr lang="cs-CZ" sz="1600" b="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</p:txBody>
      </p:sp>
      <p:sp>
        <p:nvSpPr>
          <p:cNvPr id="13317" name="Oval 7">
            <a:extLst>
              <a:ext uri="{FF2B5EF4-FFF2-40B4-BE49-F238E27FC236}">
                <a16:creationId xmlns:a16="http://schemas.microsoft.com/office/drawing/2014/main" id="{269CDC66-846C-43F0-8AC5-397A3FFF4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15570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13318" name="Picture 2" descr="C:\Users\IrenaKrcmova\Pictures\asthma-s1.jpg">
            <a:extLst>
              <a:ext uri="{FF2B5EF4-FFF2-40B4-BE49-F238E27FC236}">
                <a16:creationId xmlns:a16="http://schemas.microsoft.com/office/drawing/2014/main" id="{03EE8110-0CEF-4199-9610-75E00438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 descr="BD14801_">
            <a:extLst>
              <a:ext uri="{FF2B5EF4-FFF2-40B4-BE49-F238E27FC236}">
                <a16:creationId xmlns:a16="http://schemas.microsoft.com/office/drawing/2014/main" id="{4DBEEE6C-85D9-4970-B917-84D4D257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50F9C1C9-E4C4-4983-A06F-30B310F85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E6619535-F4A7-49C2-9491-552D4DE3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028700"/>
            <a:ext cx="80660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FFFF"/>
                </a:solidFill>
              </a:rPr>
              <a:t>Sledované otázky</a:t>
            </a:r>
          </a:p>
          <a:p>
            <a:pPr>
              <a:defRPr/>
            </a:pPr>
            <a:endParaRPr lang="cs-CZ" dirty="0">
              <a:solidFill>
                <a:srgbClr val="00FFFF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20.</a:t>
            </a:r>
            <a:r>
              <a:rPr lang="cs-CZ" dirty="0">
                <a:solidFill>
                  <a:srgbClr val="FFCC99"/>
                </a:solidFill>
              </a:rPr>
              <a:t> Pacient neočkován z důvodu -  zaškrtnout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                 krátká doba od onemocnění COVID  (6 měsíců)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                 má kontraindikaci vakcinace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                 pacient odmítá vakcinaci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21.</a:t>
            </a:r>
            <a:r>
              <a:rPr lang="cs-CZ" dirty="0">
                <a:solidFill>
                  <a:srgbClr val="FFCC99"/>
                </a:solidFill>
              </a:rPr>
              <a:t>   Komorbidity -       ANO / NE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            pokud ANO zaškrtnout :   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  hypertenze -   obezita -  DM  -   nekortikoidní imunosuprese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</a:t>
            </a: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22.</a:t>
            </a:r>
            <a:r>
              <a:rPr lang="cs-CZ" dirty="0">
                <a:solidFill>
                  <a:srgbClr val="FFCC99"/>
                </a:solidFill>
              </a:rPr>
              <a:t> V minulosti  vakcinace proti </a:t>
            </a:r>
            <a:r>
              <a:rPr lang="cs-CZ" dirty="0" err="1">
                <a:solidFill>
                  <a:srgbClr val="FFCC99"/>
                </a:solidFill>
              </a:rPr>
              <a:t>Streptococcus</a:t>
            </a:r>
            <a:r>
              <a:rPr lang="cs-CZ" dirty="0">
                <a:solidFill>
                  <a:srgbClr val="FFCC99"/>
                </a:solidFill>
              </a:rPr>
              <a:t> </a:t>
            </a:r>
            <a:r>
              <a:rPr lang="cs-CZ" dirty="0" err="1">
                <a:solidFill>
                  <a:srgbClr val="FFCC99"/>
                </a:solidFill>
              </a:rPr>
              <a:t>pneumoniae</a:t>
            </a:r>
            <a:r>
              <a:rPr lang="cs-CZ" dirty="0">
                <a:solidFill>
                  <a:srgbClr val="FFCC99"/>
                </a:solidFill>
              </a:rPr>
              <a:t>  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 (</a:t>
            </a:r>
            <a:r>
              <a:rPr lang="cs-CZ" dirty="0" err="1">
                <a:solidFill>
                  <a:srgbClr val="FFCC99"/>
                </a:solidFill>
              </a:rPr>
              <a:t>Prevenar</a:t>
            </a:r>
            <a:r>
              <a:rPr lang="cs-CZ" dirty="0">
                <a:solidFill>
                  <a:srgbClr val="FFCC99"/>
                </a:solidFill>
              </a:rPr>
              <a:t> 13)         ANO/ NE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</p:txBody>
      </p:sp>
      <p:sp>
        <p:nvSpPr>
          <p:cNvPr id="14341" name="Oval 7">
            <a:extLst>
              <a:ext uri="{FF2B5EF4-FFF2-40B4-BE49-F238E27FC236}">
                <a16:creationId xmlns:a16="http://schemas.microsoft.com/office/drawing/2014/main" id="{E79FC2C6-F7A3-4A51-80FC-BDC6AD43F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15570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14342" name="Picture 2" descr="C:\Users\IrenaKrcmova\Pictures\asthma-s1.jpg">
            <a:extLst>
              <a:ext uri="{FF2B5EF4-FFF2-40B4-BE49-F238E27FC236}">
                <a16:creationId xmlns:a16="http://schemas.microsoft.com/office/drawing/2014/main" id="{48656CFB-3B7D-4EA4-B9BD-27C61EF7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9">
            <a:extLst>
              <a:ext uri="{FF2B5EF4-FFF2-40B4-BE49-F238E27FC236}">
                <a16:creationId xmlns:a16="http://schemas.microsoft.com/office/drawing/2014/main" id="{2DE91710-445E-4910-ABB5-EA87D042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24400"/>
            <a:ext cx="4832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FFFF"/>
                </a:solidFill>
              </a:rPr>
              <a:t>Děkuji  za pozornost</a:t>
            </a:r>
          </a:p>
        </p:txBody>
      </p:sp>
      <p:sp>
        <p:nvSpPr>
          <p:cNvPr id="15363" name="TextovéPole 10">
            <a:extLst>
              <a:ext uri="{FF2B5EF4-FFF2-40B4-BE49-F238E27FC236}">
                <a16:creationId xmlns:a16="http://schemas.microsoft.com/office/drawing/2014/main" id="{19A36B76-0E5C-45FE-AF32-49B6F8F6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092825"/>
            <a:ext cx="964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0" i="1">
                <a:solidFill>
                  <a:srgbClr val="F8F8F8"/>
                </a:solidFill>
              </a:rPr>
              <a:t>                                                                              </a:t>
            </a:r>
            <a:r>
              <a:rPr lang="cs-CZ" altLang="cs-CZ" sz="1600" b="0" i="1" u="sng">
                <a:solidFill>
                  <a:srgbClr val="F8F8F8"/>
                </a:solidFill>
                <a:hlinkClick r:id="rId2"/>
              </a:rPr>
              <a:t>irena.krcmova@fnhk.cz</a:t>
            </a:r>
            <a:r>
              <a:rPr lang="cs-CZ" altLang="cs-CZ" sz="1600" b="0" i="1" u="sng">
                <a:solidFill>
                  <a:srgbClr val="F8F8F8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0" i="1" u="sng">
                <a:solidFill>
                  <a:srgbClr val="F8F8F8"/>
                </a:solidFill>
              </a:rPr>
              <a:t>                                                                              </a:t>
            </a:r>
          </a:p>
        </p:txBody>
      </p:sp>
      <p:pic>
        <p:nvPicPr>
          <p:cNvPr id="15364" name="Obrázek 1">
            <a:extLst>
              <a:ext uri="{FF2B5EF4-FFF2-40B4-BE49-F238E27FC236}">
                <a16:creationId xmlns:a16="http://schemas.microsoft.com/office/drawing/2014/main" id="{83C18432-6C6C-4CDF-BB33-5A1790974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9">
            <a:extLst>
              <a:ext uri="{FF2B5EF4-FFF2-40B4-BE49-F238E27FC236}">
                <a16:creationId xmlns:a16="http://schemas.microsoft.com/office/drawing/2014/main" id="{3BBDF8D8-85EE-4FFE-8A3B-1AE7306A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24400"/>
            <a:ext cx="4832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FFFF"/>
                </a:solidFill>
              </a:rPr>
              <a:t>K diskuzi  event. :</a:t>
            </a:r>
          </a:p>
        </p:txBody>
      </p:sp>
      <p:sp>
        <p:nvSpPr>
          <p:cNvPr id="16387" name="TextovéPole 10">
            <a:extLst>
              <a:ext uri="{FF2B5EF4-FFF2-40B4-BE49-F238E27FC236}">
                <a16:creationId xmlns:a16="http://schemas.microsoft.com/office/drawing/2014/main" id="{25BA6658-F0E2-4E2B-9DE0-1D05A264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092825"/>
            <a:ext cx="964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0" i="1">
                <a:solidFill>
                  <a:srgbClr val="F8F8F8"/>
                </a:solidFill>
              </a:rPr>
              <a:t>                                                                              </a:t>
            </a:r>
            <a:r>
              <a:rPr lang="cs-CZ" altLang="cs-CZ" sz="1600" b="0" i="1" u="sng">
                <a:solidFill>
                  <a:srgbClr val="F8F8F8"/>
                </a:solidFill>
                <a:hlinkClick r:id="rId2"/>
              </a:rPr>
              <a:t>irena.krcmova@fnhk.cz</a:t>
            </a:r>
            <a:r>
              <a:rPr lang="cs-CZ" altLang="cs-CZ" sz="1600" b="0" i="1" u="sng">
                <a:solidFill>
                  <a:srgbClr val="F8F8F8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0" i="1" u="sng">
                <a:solidFill>
                  <a:srgbClr val="F8F8F8"/>
                </a:solidFill>
              </a:rPr>
              <a:t>                                                                              </a:t>
            </a:r>
          </a:p>
        </p:txBody>
      </p:sp>
      <p:pic>
        <p:nvPicPr>
          <p:cNvPr id="16388" name="Obrázek 1">
            <a:extLst>
              <a:ext uri="{FF2B5EF4-FFF2-40B4-BE49-F238E27FC236}">
                <a16:creationId xmlns:a16="http://schemas.microsoft.com/office/drawing/2014/main" id="{558D7A09-DB3B-40CB-8AB9-E8DD7937F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kt 1">
            <a:extLst>
              <a:ext uri="{FF2B5EF4-FFF2-40B4-BE49-F238E27FC236}">
                <a16:creationId xmlns:a16="http://schemas.microsoft.com/office/drawing/2014/main" id="{1C11DE9B-531F-49CD-8C3C-ECEBA6CFC8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013" y="-41275"/>
          <a:ext cx="5851525" cy="694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10360" imgH="7521840" progId="AcroExch.Document.DC">
                  <p:embed/>
                </p:oleObj>
              </mc:Choice>
              <mc:Fallback>
                <p:oleObj name="Acrobat Document" r:id="rId3" imgW="5310360" imgH="7521840" progId="AcroExch.Document.DC">
                  <p:embed/>
                  <p:pic>
                    <p:nvPicPr>
                      <p:cNvPr id="17410" name="Objekt 1">
                        <a:extLst>
                          <a:ext uri="{FF2B5EF4-FFF2-40B4-BE49-F238E27FC236}">
                            <a16:creationId xmlns:a16="http://schemas.microsoft.com/office/drawing/2014/main" id="{1C11DE9B-531F-49CD-8C3C-ECEBA6CFC8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-41275"/>
                        <a:ext cx="5851525" cy="694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AutoShape 2" descr="mail (963×1105)">
            <a:extLst>
              <a:ext uri="{FF2B5EF4-FFF2-40B4-BE49-F238E27FC236}">
                <a16:creationId xmlns:a16="http://schemas.microsoft.com/office/drawing/2014/main" id="{321CB124-7569-4FF8-BF72-6861C9573B4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522288" y="-925513"/>
            <a:ext cx="161925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E46C49-FB92-4E13-B684-B70A28D46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724275"/>
            <a:ext cx="27543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9">
            <a:extLst>
              <a:ext uri="{FF2B5EF4-FFF2-40B4-BE49-F238E27FC236}">
                <a16:creationId xmlns:a16="http://schemas.microsoft.com/office/drawing/2014/main" id="{9916146C-1169-450F-88C0-5C8DEF564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8425"/>
            <a:ext cx="275431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kt 1">
            <a:extLst>
              <a:ext uri="{FF2B5EF4-FFF2-40B4-BE49-F238E27FC236}">
                <a16:creationId xmlns:a16="http://schemas.microsoft.com/office/drawing/2014/main" id="{AB3B5082-8144-4233-8592-02C5E28EC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7075" y="0"/>
          <a:ext cx="5715000" cy="693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10360" imgH="7521840" progId="AcroExch.Document.DC">
                  <p:embed/>
                </p:oleObj>
              </mc:Choice>
              <mc:Fallback>
                <p:oleObj name="Acrobat Document" r:id="rId2" imgW="5310360" imgH="7521840" progId="AcroExch.Document.DC">
                  <p:embed/>
                  <p:pic>
                    <p:nvPicPr>
                      <p:cNvPr id="19458" name="Objekt 1">
                        <a:extLst>
                          <a:ext uri="{FF2B5EF4-FFF2-40B4-BE49-F238E27FC236}">
                            <a16:creationId xmlns:a16="http://schemas.microsoft.com/office/drawing/2014/main" id="{AB3B5082-8144-4233-8592-02C5E28EC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0"/>
                        <a:ext cx="5715000" cy="693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AutoShape 2" descr="mail (963×1105)">
            <a:extLst>
              <a:ext uri="{FF2B5EF4-FFF2-40B4-BE49-F238E27FC236}">
                <a16:creationId xmlns:a16="http://schemas.microsoft.com/office/drawing/2014/main" id="{A7441145-E2C1-436B-989E-5EEE4EB07185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522288" y="-925513"/>
            <a:ext cx="161925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9460" name="Obrázek 3">
            <a:extLst>
              <a:ext uri="{FF2B5EF4-FFF2-40B4-BE49-F238E27FC236}">
                <a16:creationId xmlns:a16="http://schemas.microsoft.com/office/drawing/2014/main" id="{02D4399C-E2B8-4F9B-A3A5-71EF17CC0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079625"/>
            <a:ext cx="29702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C14BC36-46DF-4E8E-9175-990AB7E8A26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581400" y="2079625"/>
            <a:ext cx="1216025" cy="996950"/>
          </a:xfrm>
          <a:prstGeom prst="rect">
            <a:avLst/>
          </a:prstGeom>
          <a:noFill/>
          <a:ln w="38100" algn="ctr">
            <a:solidFill>
              <a:srgbClr val="F83B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0">
              <a:latin typeface="Arial CE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DDBCD8-8650-451F-8B90-FAAB677A51D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492500" y="5716588"/>
            <a:ext cx="1800225" cy="908050"/>
          </a:xfrm>
          <a:prstGeom prst="rect">
            <a:avLst/>
          </a:prstGeom>
          <a:noFill/>
          <a:ln w="38100" algn="ctr">
            <a:solidFill>
              <a:srgbClr val="F83B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0">
              <a:latin typeface="Arial CE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>
            <a:extLst>
              <a:ext uri="{FF2B5EF4-FFF2-40B4-BE49-F238E27FC236}">
                <a16:creationId xmlns:a16="http://schemas.microsoft.com/office/drawing/2014/main" id="{6BC52552-E98D-4AF9-89D8-01FADDA2F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-261938"/>
            <a:ext cx="8189913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latin typeface="Arial CE" panose="020B0604020202020204" pitchFamily="34" charset="0"/>
              </a:rPr>
              <a:t>              </a:t>
            </a:r>
          </a:p>
        </p:txBody>
      </p:sp>
      <p:pic>
        <p:nvPicPr>
          <p:cNvPr id="20483" name="Obrázek 3">
            <a:extLst>
              <a:ext uri="{FF2B5EF4-FFF2-40B4-BE49-F238E27FC236}">
                <a16:creationId xmlns:a16="http://schemas.microsoft.com/office/drawing/2014/main" id="{B7CF5CFC-F42A-4E38-84EF-0CB78EB44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735" r="1768" b="6618"/>
          <a:stretch>
            <a:fillRect/>
          </a:stretch>
        </p:blipFill>
        <p:spPr bwMode="auto">
          <a:xfrm>
            <a:off x="198438" y="57150"/>
            <a:ext cx="3878262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ovéPole 1">
            <a:extLst>
              <a:ext uri="{FF2B5EF4-FFF2-40B4-BE49-F238E27FC236}">
                <a16:creationId xmlns:a16="http://schemas.microsoft.com/office/drawing/2014/main" id="{43C8B04B-92D4-44AD-A848-128872761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6142038"/>
            <a:ext cx="5670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000"/>
              <a:t>                                                                                                                                                                                      </a:t>
            </a:r>
          </a:p>
          <a:p>
            <a:endParaRPr lang="cs-CZ" altLang="en-US" sz="1000"/>
          </a:p>
          <a:p>
            <a:r>
              <a:rPr lang="cs-CZ" altLang="en-US" sz="1000"/>
              <a:t>                            </a:t>
            </a:r>
            <a:r>
              <a:rPr lang="it-IT" altLang="en-US" sz="1000"/>
              <a:t>Mariana C. Castells, M.D., Ph.D.,</a:t>
            </a:r>
            <a:endParaRPr lang="cs-CZ" altLang="en-US" sz="1000"/>
          </a:p>
          <a:p>
            <a:r>
              <a:rPr lang="cs-CZ" altLang="en-US" sz="1000"/>
              <a:t>                      N engl j med 384;7 February 18, 2021</a:t>
            </a:r>
            <a:endParaRPr lang="cs-CZ" altLang="en-US" sz="1000">
              <a:solidFill>
                <a:srgbClr val="00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C5D534-3721-4673-9A3D-9B1B860FD71D}"/>
              </a:ext>
            </a:extLst>
          </p:cNvPr>
          <p:cNvSpPr txBox="1"/>
          <p:nvPr/>
        </p:nvSpPr>
        <p:spPr>
          <a:xfrm>
            <a:off x="4167188" y="57150"/>
            <a:ext cx="5130800" cy="72628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>
                <a:solidFill>
                  <a:srgbClr val="00FFFF"/>
                </a:solidFill>
              </a:rPr>
              <a:t>Anafylaxe na PEG </a:t>
            </a:r>
            <a:r>
              <a:rPr lang="cs-CZ" altLang="en-US">
                <a:solidFill>
                  <a:srgbClr val="00FFFF"/>
                </a:solidFill>
              </a:rPr>
              <a:t>(makrogol)</a:t>
            </a:r>
          </a:p>
          <a:p>
            <a:r>
              <a:rPr lang="cs-CZ" altLang="en-US" sz="2400">
                <a:solidFill>
                  <a:srgbClr val="00FFFF"/>
                </a:solidFill>
              </a:rPr>
              <a:t>    vzácná, možná podceněná </a:t>
            </a:r>
          </a:p>
          <a:p>
            <a:endParaRPr lang="cs-CZ" altLang="en-US" sz="1800">
              <a:solidFill>
                <a:srgbClr val="00FFFF"/>
              </a:solidFill>
            </a:endParaRPr>
          </a:p>
          <a:p>
            <a:r>
              <a:rPr lang="cs-CZ" altLang="en-US" sz="2400">
                <a:solidFill>
                  <a:srgbClr val="FFCC99"/>
                </a:solidFill>
              </a:rPr>
              <a:t>CAVE:</a:t>
            </a:r>
          </a:p>
          <a:p>
            <a:endParaRPr lang="cs-CZ" altLang="en-US" sz="1800">
              <a:solidFill>
                <a:srgbClr val="00FFFF"/>
              </a:solidFill>
            </a:endParaRPr>
          </a:p>
          <a:p>
            <a:pPr>
              <a:buFontTx/>
              <a:buChar char="-"/>
            </a:pPr>
            <a:r>
              <a:rPr lang="cs-CZ" altLang="en-US" sz="1800">
                <a:solidFill>
                  <a:srgbClr val="00FFFF"/>
                </a:solidFill>
              </a:rPr>
              <a:t>opakované, těžké alerg. reakce/anafylaxe   </a:t>
            </a:r>
          </a:p>
          <a:p>
            <a:r>
              <a:rPr lang="cs-CZ" altLang="en-US" sz="1800">
                <a:solidFill>
                  <a:srgbClr val="00FFFF"/>
                </a:solidFill>
              </a:rPr>
              <a:t>     na dva i více strukturálně odlišné léky</a:t>
            </a:r>
          </a:p>
          <a:p>
            <a:endParaRPr lang="cs-CZ" altLang="en-US" sz="1800">
              <a:solidFill>
                <a:srgbClr val="00FFFF"/>
              </a:solidFill>
            </a:endParaRPr>
          </a:p>
          <a:p>
            <a:r>
              <a:rPr lang="cs-CZ" altLang="en-US" sz="1800">
                <a:solidFill>
                  <a:srgbClr val="00FFFF"/>
                </a:solidFill>
              </a:rPr>
              <a:t>-   těžké alerg.reakce/anafylaxe na léky, kde  </a:t>
            </a:r>
          </a:p>
          <a:p>
            <a:r>
              <a:rPr lang="cs-CZ" altLang="en-US" sz="1800">
                <a:solidFill>
                  <a:srgbClr val="00FFFF"/>
                </a:solidFill>
              </a:rPr>
              <a:t>     vyloučena hypersenzitivita na účinnou   </a:t>
            </a:r>
          </a:p>
          <a:p>
            <a:r>
              <a:rPr lang="cs-CZ" altLang="en-US" sz="1800">
                <a:solidFill>
                  <a:srgbClr val="00FFFF"/>
                </a:solidFill>
              </a:rPr>
              <a:t>     látku (antibiotika, analgetika) </a:t>
            </a:r>
          </a:p>
          <a:p>
            <a:r>
              <a:rPr lang="cs-CZ" altLang="en-US" sz="1800">
                <a:solidFill>
                  <a:srgbClr val="00FFFF"/>
                </a:solidFill>
              </a:rPr>
              <a:t>    - možnost reakce na pomocnou látku (PEG)</a:t>
            </a:r>
          </a:p>
          <a:p>
            <a:endParaRPr lang="cs-CZ" altLang="en-US" sz="1800">
              <a:solidFill>
                <a:srgbClr val="00FFFF"/>
              </a:solidFill>
            </a:endParaRPr>
          </a:p>
          <a:p>
            <a:r>
              <a:rPr lang="cs-CZ" altLang="en-US" sz="1800">
                <a:solidFill>
                  <a:srgbClr val="FFCC99"/>
                </a:solidFill>
              </a:rPr>
              <a:t>SUSPEKCE</a:t>
            </a:r>
          </a:p>
          <a:p>
            <a:r>
              <a:rPr lang="cs-CZ" altLang="en-US" sz="1800">
                <a:solidFill>
                  <a:srgbClr val="00FFFF"/>
                </a:solidFill>
              </a:rPr>
              <a:t>- </a:t>
            </a:r>
            <a:r>
              <a:rPr lang="cs-CZ" altLang="en-US" sz="1600">
                <a:solidFill>
                  <a:srgbClr val="00FFFF"/>
                </a:solidFill>
              </a:rPr>
              <a:t>těžké alergické reakce perioperačně</a:t>
            </a:r>
          </a:p>
          <a:p>
            <a:r>
              <a:rPr lang="cs-CZ" altLang="en-US" sz="1600">
                <a:solidFill>
                  <a:srgbClr val="00FFFF"/>
                </a:solidFill>
              </a:rPr>
              <a:t>- těžké alergické reakce na depotní injekce      </a:t>
            </a:r>
          </a:p>
          <a:p>
            <a:r>
              <a:rPr lang="cs-CZ" altLang="en-US" sz="1600">
                <a:solidFill>
                  <a:srgbClr val="00FFFF"/>
                </a:solidFill>
              </a:rPr>
              <a:t>   (KS), antacida (PPI) a laxativa na bázi PEG </a:t>
            </a:r>
          </a:p>
          <a:p>
            <a:r>
              <a:rPr lang="cs-CZ" altLang="en-US" sz="1600">
                <a:solidFill>
                  <a:srgbClr val="00FFFF"/>
                </a:solidFill>
              </a:rPr>
              <a:t>                            (zde PEG jako účinná látka) </a:t>
            </a:r>
          </a:p>
          <a:p>
            <a:r>
              <a:rPr lang="cs-CZ" altLang="en-US" sz="1600">
                <a:solidFill>
                  <a:srgbClr val="00FFFF"/>
                </a:solidFill>
              </a:rPr>
              <a:t>- opak. koloskopie (IBD, divertikulitidy)  </a:t>
            </a:r>
          </a:p>
          <a:p>
            <a:r>
              <a:rPr lang="cs-CZ" altLang="en-US" sz="1600">
                <a:solidFill>
                  <a:srgbClr val="00FFFF"/>
                </a:solidFill>
              </a:rPr>
              <a:t>       - senzibilizace na PEG zánětlivou sliznicí </a:t>
            </a:r>
          </a:p>
          <a:p>
            <a:pPr>
              <a:buFontTx/>
              <a:buChar char="-"/>
            </a:pPr>
            <a:endParaRPr lang="cs-CZ" altLang="en-US" sz="1600">
              <a:solidFill>
                <a:srgbClr val="00FFFF"/>
              </a:solidFill>
            </a:endParaRPr>
          </a:p>
          <a:p>
            <a:pPr>
              <a:buFontTx/>
              <a:buChar char="-"/>
            </a:pPr>
            <a:r>
              <a:rPr lang="cs-CZ" altLang="en-US" sz="1600">
                <a:solidFill>
                  <a:srgbClr val="00FFFF"/>
                </a:solidFill>
              </a:rPr>
              <a:t>reakce různé závažnosti na kosmetické produkty </a:t>
            </a:r>
          </a:p>
          <a:p>
            <a:endParaRPr lang="cs-CZ" altLang="en-US" sz="1600">
              <a:solidFill>
                <a:srgbClr val="00FFFF"/>
              </a:solidFill>
            </a:endParaRPr>
          </a:p>
          <a:p>
            <a:endParaRPr lang="cs-CZ" altLang="en-US" sz="1800">
              <a:solidFill>
                <a:srgbClr val="00FFFF"/>
              </a:solidFill>
            </a:endParaRPr>
          </a:p>
          <a:p>
            <a:endParaRPr lang="cs-CZ" altLang="en-US" sz="3200">
              <a:solidFill>
                <a:srgbClr val="00FFFF"/>
              </a:solidFill>
            </a:endParaRPr>
          </a:p>
        </p:txBody>
      </p:sp>
      <p:sp>
        <p:nvSpPr>
          <p:cNvPr id="20486" name="TextovéPole 4">
            <a:extLst>
              <a:ext uri="{FF2B5EF4-FFF2-40B4-BE49-F238E27FC236}">
                <a16:creationId xmlns:a16="http://schemas.microsoft.com/office/drawing/2014/main" id="{BCAE5EF1-23F2-49B8-9942-A470B1EAA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815013"/>
            <a:ext cx="3652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en-US" sz="1800">
              <a:solidFill>
                <a:srgbClr val="00FFFF"/>
              </a:solidFill>
            </a:endParaRPr>
          </a:p>
          <a:p>
            <a:r>
              <a:rPr lang="cs-CZ" altLang="en-US" sz="1800">
                <a:solidFill>
                  <a:srgbClr val="00FFFF"/>
                </a:solidFill>
              </a:rPr>
              <a:t>Počet anafylaxí </a:t>
            </a:r>
            <a:r>
              <a:rPr lang="cs-CZ" altLang="en-US" sz="1800" i="1">
                <a:solidFill>
                  <a:srgbClr val="00FFFF"/>
                </a:solidFill>
              </a:rPr>
              <a:t>(</a:t>
            </a:r>
            <a:r>
              <a:rPr lang="en-US" altLang="en-US" sz="1800" i="1">
                <a:solidFill>
                  <a:srgbClr val="00FFFF"/>
                </a:solidFill>
              </a:rPr>
              <a:t>Moderna</a:t>
            </a:r>
            <a:r>
              <a:rPr lang="cs-CZ" altLang="en-US" sz="1800" i="1">
                <a:solidFill>
                  <a:srgbClr val="00FFFF"/>
                </a:solidFill>
              </a:rPr>
              <a:t>)</a:t>
            </a:r>
          </a:p>
          <a:p>
            <a:r>
              <a:rPr lang="cs-CZ" altLang="en-US" sz="1800">
                <a:solidFill>
                  <a:srgbClr val="00FFFF"/>
                </a:solidFill>
              </a:rPr>
              <a:t>-  </a:t>
            </a:r>
            <a:r>
              <a:rPr lang="en-US" altLang="en-US" sz="1800">
                <a:solidFill>
                  <a:srgbClr val="00FFFF"/>
                </a:solidFill>
              </a:rPr>
              <a:t>2.5 </a:t>
            </a:r>
            <a:r>
              <a:rPr lang="cs-CZ" altLang="en-US" sz="1800">
                <a:solidFill>
                  <a:srgbClr val="00FFFF"/>
                </a:solidFill>
              </a:rPr>
              <a:t>případů/ </a:t>
            </a:r>
            <a:r>
              <a:rPr lang="en-US" altLang="en-US" sz="1800">
                <a:solidFill>
                  <a:srgbClr val="00FFFF"/>
                </a:solidFill>
              </a:rPr>
              <a:t>million </a:t>
            </a:r>
            <a:r>
              <a:rPr lang="cs-CZ" altLang="en-US" sz="1800">
                <a:solidFill>
                  <a:srgbClr val="00FFFF"/>
                </a:solidFill>
              </a:rPr>
              <a:t>vakcín </a:t>
            </a:r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BD14801_">
            <a:extLst>
              <a:ext uri="{FF2B5EF4-FFF2-40B4-BE49-F238E27FC236}">
                <a16:creationId xmlns:a16="http://schemas.microsoft.com/office/drawing/2014/main" id="{093EA6A8-8371-40BD-B113-79F69F5BC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52B9964D-05CB-43A8-97A4-89FC10C3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DE575F91-3370-44D3-AEF9-72CB5061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028700"/>
            <a:ext cx="8066088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00FFFF"/>
                </a:solidFill>
              </a:rPr>
              <a:t>Cíl: </a:t>
            </a:r>
          </a:p>
          <a:p>
            <a:r>
              <a:rPr lang="cs-CZ" altLang="en-US">
                <a:solidFill>
                  <a:srgbClr val="FFCC99"/>
                </a:solidFill>
              </a:rPr>
              <a:t>Zjistit výskyt COVID onemocnění u pacientů s těžkým refrakterním AB léčeným biologickou léčbou </a:t>
            </a:r>
          </a:p>
          <a:p>
            <a:endParaRPr lang="cs-CZ" altLang="en-US">
              <a:solidFill>
                <a:srgbClr val="FFCC99"/>
              </a:solidFill>
            </a:endParaRPr>
          </a:p>
          <a:p>
            <a:r>
              <a:rPr lang="cs-CZ" altLang="en-US">
                <a:solidFill>
                  <a:srgbClr val="FFCC99"/>
                </a:solidFill>
              </a:rPr>
              <a:t>Zjistit výskyt postCOVID syndromu</a:t>
            </a:r>
          </a:p>
          <a:p>
            <a:endParaRPr lang="cs-CZ" altLang="en-US">
              <a:solidFill>
                <a:srgbClr val="FFCC99"/>
              </a:solidFill>
            </a:endParaRPr>
          </a:p>
          <a:p>
            <a:r>
              <a:rPr lang="cs-CZ" altLang="en-US">
                <a:solidFill>
                  <a:srgbClr val="FFCC99"/>
                </a:solidFill>
              </a:rPr>
              <a:t>Zjistit proočkovanost pacientů s těžkým refrakterním AB léčeným biologickou léčbou</a:t>
            </a:r>
          </a:p>
          <a:p>
            <a:endParaRPr lang="cs-CZ" altLang="en-US">
              <a:solidFill>
                <a:srgbClr val="FFCC99"/>
              </a:solidFill>
            </a:endParaRPr>
          </a:p>
          <a:p>
            <a:r>
              <a:rPr lang="cs-CZ" altLang="en-US">
                <a:solidFill>
                  <a:srgbClr val="FFCC99"/>
                </a:solidFill>
              </a:rPr>
              <a:t>Zjistit výskyt postvakcinačních reakcí</a:t>
            </a:r>
          </a:p>
          <a:p>
            <a:r>
              <a:rPr lang="cs-CZ" altLang="en-US"/>
              <a:t> </a:t>
            </a:r>
            <a:endParaRPr lang="cs-CZ" altLang="en-US">
              <a:solidFill>
                <a:srgbClr val="FFCC99"/>
              </a:solidFill>
            </a:endParaRPr>
          </a:p>
          <a:p>
            <a:r>
              <a:rPr lang="cs-CZ" altLang="en-US">
                <a:solidFill>
                  <a:srgbClr val="00FFFF"/>
                </a:solidFill>
              </a:rPr>
              <a:t>Metodika: </a:t>
            </a:r>
          </a:p>
          <a:p>
            <a:r>
              <a:rPr lang="cs-CZ" altLang="en-US">
                <a:solidFill>
                  <a:srgbClr val="FFCC99"/>
                </a:solidFill>
              </a:rPr>
              <a:t>Telefonický průzkum lékaři center pro těžké astma/</a:t>
            </a:r>
          </a:p>
          <a:p>
            <a:r>
              <a:rPr lang="cs-CZ" altLang="en-US">
                <a:solidFill>
                  <a:srgbClr val="FFCC99"/>
                </a:solidFill>
              </a:rPr>
              <a:t>                                       osobní dotazy při návštěvě pacienta</a:t>
            </a:r>
          </a:p>
          <a:p>
            <a:r>
              <a:rPr lang="cs-CZ" altLang="en-US" sz="1800">
                <a:solidFill>
                  <a:srgbClr val="FFCC99"/>
                </a:solidFill>
              </a:rPr>
              <a:t>Online formulář se zadáváním anonymizovaných dat </a:t>
            </a:r>
          </a:p>
          <a:p>
            <a:endParaRPr lang="cs-CZ" altLang="en-US" sz="1600" b="0">
              <a:solidFill>
                <a:srgbClr val="FFCC99"/>
              </a:solidFill>
            </a:endParaRPr>
          </a:p>
          <a:p>
            <a:r>
              <a:rPr lang="cs-CZ" altLang="en-US" sz="1600" b="0">
                <a:solidFill>
                  <a:srgbClr val="FFCC99"/>
                </a:solidFill>
              </a:rPr>
              <a:t>Sledování dat k  30. 6. 2021      (termín sběru data do 31. 8. 2021)</a:t>
            </a:r>
          </a:p>
          <a:p>
            <a:r>
              <a:rPr lang="cs-CZ" altLang="en-US" sz="1600" b="0">
                <a:solidFill>
                  <a:srgbClr val="FFCC99"/>
                </a:solidFill>
              </a:rPr>
              <a:t>                          k  21. 12. 2021 (termín sběru data do 28. 2. 2022)</a:t>
            </a:r>
          </a:p>
          <a:p>
            <a:endParaRPr lang="cs-CZ" altLang="en-US" sz="1600">
              <a:solidFill>
                <a:srgbClr val="FFCC99"/>
              </a:solidFill>
            </a:endParaRPr>
          </a:p>
          <a:p>
            <a:r>
              <a:rPr lang="cs-CZ" altLang="en-US" sz="1600">
                <a:solidFill>
                  <a:srgbClr val="FFCC99"/>
                </a:solidFill>
              </a:rPr>
              <a:t>- </a:t>
            </a:r>
            <a:r>
              <a:rPr lang="cs-CZ" altLang="en-US" sz="1600" b="0">
                <a:solidFill>
                  <a:srgbClr val="FFCC99"/>
                </a:solidFill>
              </a:rPr>
              <a:t>platforma MS Forms (eCRF) databáze pro vkládání dat </a:t>
            </a:r>
          </a:p>
          <a:p>
            <a:r>
              <a:rPr lang="cs-CZ" altLang="en-US" sz="1600" b="0">
                <a:solidFill>
                  <a:srgbClr val="FFCC99"/>
                </a:solidFill>
              </a:rPr>
              <a:t> </a:t>
            </a:r>
          </a:p>
          <a:p>
            <a:r>
              <a:rPr lang="cs-CZ" altLang="en-US" sz="1600" b="0">
                <a:solidFill>
                  <a:srgbClr val="FFCC99"/>
                </a:solidFill>
              </a:rPr>
              <a:t> </a:t>
            </a:r>
          </a:p>
        </p:txBody>
      </p:sp>
      <p:sp>
        <p:nvSpPr>
          <p:cNvPr id="4101" name="Oval 7">
            <a:extLst>
              <a:ext uri="{FF2B5EF4-FFF2-40B4-BE49-F238E27FC236}">
                <a16:creationId xmlns:a16="http://schemas.microsoft.com/office/drawing/2014/main" id="{B51CABC1-64DB-4E60-9C85-165E4FA9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07315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4102" name="Picture 2" descr="C:\Users\IrenaKrcmova\Pictures\asthma-s1.jpg">
            <a:extLst>
              <a:ext uri="{FF2B5EF4-FFF2-40B4-BE49-F238E27FC236}">
                <a16:creationId xmlns:a16="http://schemas.microsoft.com/office/drawing/2014/main" id="{C72022B1-76F7-4BA7-9B64-AE858C164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Oval 7">
            <a:extLst>
              <a:ext uri="{FF2B5EF4-FFF2-40B4-BE49-F238E27FC236}">
                <a16:creationId xmlns:a16="http://schemas.microsoft.com/office/drawing/2014/main" id="{99700AF3-4E81-4B72-B355-55C505B7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437063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BD14801_">
            <a:extLst>
              <a:ext uri="{FF2B5EF4-FFF2-40B4-BE49-F238E27FC236}">
                <a16:creationId xmlns:a16="http://schemas.microsoft.com/office/drawing/2014/main" id="{C1DBDEE4-F08D-4172-8839-90A409DA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85560E31-B5CF-4F55-85FB-485E38D4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14DCA983-4519-4E33-A0FB-40CE47CA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028700"/>
            <a:ext cx="80660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FFFF"/>
                </a:solidFill>
              </a:rPr>
              <a:t>Sledované otázky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1.</a:t>
            </a:r>
            <a:r>
              <a:rPr lang="cs-CZ" dirty="0">
                <a:solidFill>
                  <a:srgbClr val="FFCC99"/>
                </a:solidFill>
              </a:rPr>
              <a:t> Anonymní číslo pacienta (formát DD.MM.PJ.RR) 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= 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dd.mm. - den a měsíc zadání dat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PJ - </a:t>
            </a:r>
            <a:r>
              <a:rPr lang="cs-CZ" dirty="0" err="1">
                <a:solidFill>
                  <a:srgbClr val="FFCC99"/>
                </a:solidFill>
              </a:rPr>
              <a:t>inicály</a:t>
            </a:r>
            <a:r>
              <a:rPr lang="cs-CZ" dirty="0">
                <a:solidFill>
                  <a:srgbClr val="FFCC99"/>
                </a:solidFill>
              </a:rPr>
              <a:t> příjmení a jména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RR- rok narození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2.</a:t>
            </a:r>
            <a:r>
              <a:rPr lang="cs-CZ" dirty="0">
                <a:solidFill>
                  <a:srgbClr val="FFCC99"/>
                </a:solidFill>
              </a:rPr>
              <a:t> Věk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3. </a:t>
            </a:r>
            <a:r>
              <a:rPr lang="cs-CZ" dirty="0">
                <a:solidFill>
                  <a:srgbClr val="FFCC99"/>
                </a:solidFill>
              </a:rPr>
              <a:t>Pohlaví 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4. </a:t>
            </a:r>
            <a:r>
              <a:rPr lang="cs-CZ" dirty="0" err="1">
                <a:solidFill>
                  <a:srgbClr val="FFCC99"/>
                </a:solidFill>
              </a:rPr>
              <a:t>Charleson</a:t>
            </a:r>
            <a:r>
              <a:rPr lang="cs-CZ" dirty="0">
                <a:solidFill>
                  <a:srgbClr val="FFCC99"/>
                </a:solidFill>
              </a:rPr>
              <a:t> </a:t>
            </a:r>
            <a:r>
              <a:rPr lang="cs-CZ" dirty="0" err="1">
                <a:solidFill>
                  <a:srgbClr val="FFCC99"/>
                </a:solidFill>
              </a:rPr>
              <a:t>Comorbidity</a:t>
            </a:r>
            <a:r>
              <a:rPr lang="cs-CZ" dirty="0">
                <a:solidFill>
                  <a:srgbClr val="FFCC99"/>
                </a:solidFill>
              </a:rPr>
              <a:t> Index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5.</a:t>
            </a:r>
            <a:r>
              <a:rPr lang="cs-CZ" dirty="0">
                <a:solidFill>
                  <a:srgbClr val="FFCC99"/>
                </a:solidFill>
              </a:rPr>
              <a:t> Název biologické léčby</a:t>
            </a: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6. </a:t>
            </a:r>
            <a:r>
              <a:rPr lang="cs-CZ" dirty="0">
                <a:solidFill>
                  <a:srgbClr val="FFCC99"/>
                </a:solidFill>
              </a:rPr>
              <a:t>Délka léčby v době zadávání dat (v měsících)</a:t>
            </a:r>
          </a:p>
        </p:txBody>
      </p:sp>
      <p:sp>
        <p:nvSpPr>
          <p:cNvPr id="5125" name="Oval 7">
            <a:extLst>
              <a:ext uri="{FF2B5EF4-FFF2-40B4-BE49-F238E27FC236}">
                <a16:creationId xmlns:a16="http://schemas.microsoft.com/office/drawing/2014/main" id="{8B1305F5-9D07-44B4-83BC-3DC2B96E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15570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5126" name="Picture 2" descr="C:\Users\IrenaKrcmova\Pictures\asthma-s1.jpg">
            <a:extLst>
              <a:ext uri="{FF2B5EF4-FFF2-40B4-BE49-F238E27FC236}">
                <a16:creationId xmlns:a16="http://schemas.microsoft.com/office/drawing/2014/main" id="{5D85D4BA-D87E-448A-AB39-DF85D229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BD14801_">
            <a:extLst>
              <a:ext uri="{FF2B5EF4-FFF2-40B4-BE49-F238E27FC236}">
                <a16:creationId xmlns:a16="http://schemas.microsoft.com/office/drawing/2014/main" id="{6A276B64-1DAC-4095-A52C-A44A22F1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D03FF8B2-E253-4989-A3D9-27AB1E8D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25C61314-1224-454D-9528-234DE0AD4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814388"/>
            <a:ext cx="80645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dirty="0" err="1">
                <a:solidFill>
                  <a:srgbClr val="FFCC99"/>
                </a:solidFill>
              </a:rPr>
              <a:t>Charleson</a:t>
            </a:r>
            <a:r>
              <a:rPr lang="cs-CZ" dirty="0">
                <a:solidFill>
                  <a:srgbClr val="FFCC99"/>
                </a:solidFill>
              </a:rPr>
              <a:t> </a:t>
            </a:r>
            <a:r>
              <a:rPr lang="cs-CZ" dirty="0" err="1">
                <a:solidFill>
                  <a:srgbClr val="FFCC99"/>
                </a:solidFill>
              </a:rPr>
              <a:t>Comorbidity</a:t>
            </a:r>
            <a:r>
              <a:rPr lang="cs-CZ" dirty="0">
                <a:solidFill>
                  <a:srgbClr val="FFCC99"/>
                </a:solidFill>
              </a:rPr>
              <a:t> Index</a:t>
            </a:r>
          </a:p>
          <a:p>
            <a:pPr>
              <a:defRPr/>
            </a:pPr>
            <a:r>
              <a:rPr lang="cs-CZ" u="sng" dirty="0">
                <a:solidFill>
                  <a:srgbClr val="FFCC99"/>
                </a:solidFill>
                <a:hlinkClick r:id="rId3"/>
              </a:rPr>
              <a:t>https://www.mdcalc.com/charlson-comorbidity-index-cci</a:t>
            </a: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00FFFF"/>
                </a:solidFill>
              </a:rPr>
              <a:t>Mary </a:t>
            </a:r>
            <a:r>
              <a:rPr lang="cs-CZ" b="0" dirty="0" err="1">
                <a:solidFill>
                  <a:srgbClr val="00FFFF"/>
                </a:solidFill>
              </a:rPr>
              <a:t>Charlson</a:t>
            </a:r>
            <a:r>
              <a:rPr lang="cs-CZ" b="0" dirty="0">
                <a:solidFill>
                  <a:srgbClr val="00FFFF"/>
                </a:solidFill>
              </a:rPr>
              <a:t>, MD</a:t>
            </a:r>
          </a:p>
          <a:p>
            <a:pPr>
              <a:defRPr/>
            </a:pPr>
            <a:r>
              <a:rPr lang="cs-CZ" b="0" dirty="0">
                <a:solidFill>
                  <a:srgbClr val="00FFFF"/>
                </a:solidFill>
              </a:rPr>
              <a:t>Profesorka medicíny, vedoucí interního lékařství a předsedou programu pro magisterský program v klinické epidemiologii a výzkumu zdravotnických služeb na </a:t>
            </a:r>
            <a:r>
              <a:rPr lang="cs-CZ" b="0" dirty="0" err="1">
                <a:solidFill>
                  <a:srgbClr val="00FFFF"/>
                </a:solidFill>
              </a:rPr>
              <a:t>Weill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Cornell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Medical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College</a:t>
            </a:r>
            <a:r>
              <a:rPr lang="cs-CZ" b="0" dirty="0">
                <a:solidFill>
                  <a:srgbClr val="00FFFF"/>
                </a:solidFill>
              </a:rPr>
              <a:t>. </a:t>
            </a:r>
          </a:p>
          <a:p>
            <a:pPr>
              <a:defRPr/>
            </a:pPr>
            <a:r>
              <a:rPr lang="cs-CZ" b="0" dirty="0">
                <a:solidFill>
                  <a:srgbClr val="00FFFF"/>
                </a:solidFill>
              </a:rPr>
              <a:t>Je také klinickou </a:t>
            </a:r>
            <a:r>
              <a:rPr lang="cs-CZ" b="0" dirty="0" err="1">
                <a:solidFill>
                  <a:srgbClr val="00FFFF"/>
                </a:solidFill>
              </a:rPr>
              <a:t>epidemiologožkou</a:t>
            </a:r>
            <a:r>
              <a:rPr lang="cs-CZ" b="0" dirty="0">
                <a:solidFill>
                  <a:srgbClr val="00FFFF"/>
                </a:solidFill>
              </a:rPr>
              <a:t> / metodoložkou. </a:t>
            </a:r>
          </a:p>
          <a:p>
            <a:pPr>
              <a:defRPr/>
            </a:pPr>
            <a:r>
              <a:rPr lang="cs-CZ" b="0" dirty="0">
                <a:solidFill>
                  <a:srgbClr val="00FFFF"/>
                </a:solidFill>
              </a:rPr>
              <a:t>Vyvinula nové metody pro zlepšení prognostické stratifikace u  akutních a chronických onemocnění ( klasifikace komorbidit, prognostická hodnota)</a:t>
            </a:r>
          </a:p>
          <a:p>
            <a:pPr>
              <a:defRPr/>
            </a:pPr>
            <a:endParaRPr lang="cs-CZ" b="0" dirty="0">
              <a:solidFill>
                <a:srgbClr val="00FFFF"/>
              </a:solidFill>
            </a:endParaRP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První citace </a:t>
            </a:r>
          </a:p>
          <a:p>
            <a:pPr>
              <a:defRPr/>
            </a:pPr>
            <a:r>
              <a:rPr lang="cs-CZ" b="0" dirty="0" err="1">
                <a:solidFill>
                  <a:srgbClr val="00FFFF"/>
                </a:solidFill>
              </a:rPr>
              <a:t>Charlson</a:t>
            </a:r>
            <a:r>
              <a:rPr lang="cs-CZ" b="0" dirty="0">
                <a:solidFill>
                  <a:srgbClr val="00FFFF"/>
                </a:solidFill>
              </a:rPr>
              <a:t> ME, </a:t>
            </a:r>
            <a:r>
              <a:rPr lang="cs-CZ" b="0" dirty="0" err="1">
                <a:solidFill>
                  <a:srgbClr val="00FFFF"/>
                </a:solidFill>
              </a:rPr>
              <a:t>Pompel</a:t>
            </a:r>
            <a:r>
              <a:rPr lang="cs-CZ" b="0" dirty="0">
                <a:solidFill>
                  <a:srgbClr val="00FFFF"/>
                </a:solidFill>
              </a:rPr>
              <a:t> P, </a:t>
            </a:r>
            <a:r>
              <a:rPr lang="cs-CZ" b="0" dirty="0" err="1">
                <a:solidFill>
                  <a:srgbClr val="00FFFF"/>
                </a:solidFill>
              </a:rPr>
              <a:t>Ales</a:t>
            </a:r>
            <a:r>
              <a:rPr lang="cs-CZ" b="0" dirty="0">
                <a:solidFill>
                  <a:srgbClr val="00FFFF"/>
                </a:solidFill>
              </a:rPr>
              <a:t> KL. A </a:t>
            </a:r>
            <a:r>
              <a:rPr lang="cs-CZ" b="0" dirty="0" err="1">
                <a:solidFill>
                  <a:srgbClr val="00FFFF"/>
                </a:solidFill>
              </a:rPr>
              <a:t>new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method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of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classiifying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prognostic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comorbidity</a:t>
            </a:r>
            <a:r>
              <a:rPr lang="cs-CZ" b="0" dirty="0">
                <a:solidFill>
                  <a:srgbClr val="00FFFF"/>
                </a:solidFill>
              </a:rPr>
              <a:t> in </a:t>
            </a:r>
            <a:r>
              <a:rPr lang="cs-CZ" b="0" dirty="0" err="1">
                <a:solidFill>
                  <a:srgbClr val="00FFFF"/>
                </a:solidFill>
              </a:rPr>
              <a:t>longitudinal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studies</a:t>
            </a:r>
            <a:r>
              <a:rPr lang="cs-CZ" b="0" dirty="0">
                <a:solidFill>
                  <a:srgbClr val="00FFFF"/>
                </a:solidFill>
              </a:rPr>
              <a:t>: </a:t>
            </a:r>
            <a:r>
              <a:rPr lang="cs-CZ" b="0" dirty="0" err="1">
                <a:solidFill>
                  <a:srgbClr val="00FFFF"/>
                </a:solidFill>
              </a:rPr>
              <a:t>dvelopment</a:t>
            </a:r>
            <a:r>
              <a:rPr lang="cs-CZ" b="0" dirty="0">
                <a:solidFill>
                  <a:srgbClr val="00FFFF"/>
                </a:solidFill>
              </a:rPr>
              <a:t> and </a:t>
            </a:r>
            <a:r>
              <a:rPr lang="cs-CZ" b="0" dirty="0" err="1">
                <a:solidFill>
                  <a:srgbClr val="00FFFF"/>
                </a:solidFill>
              </a:rPr>
              <a:t>validation</a:t>
            </a:r>
            <a:r>
              <a:rPr lang="cs-CZ" b="0" dirty="0">
                <a:solidFill>
                  <a:srgbClr val="00FFFF"/>
                </a:solidFill>
              </a:rPr>
              <a:t>. J </a:t>
            </a:r>
            <a:r>
              <a:rPr lang="cs-CZ" b="0" dirty="0" err="1">
                <a:solidFill>
                  <a:srgbClr val="00FFFF"/>
                </a:solidFill>
              </a:rPr>
              <a:t>Chronic</a:t>
            </a:r>
            <a:r>
              <a:rPr lang="cs-CZ" b="0" dirty="0">
                <a:solidFill>
                  <a:srgbClr val="00FFFF"/>
                </a:solidFill>
              </a:rPr>
              <a:t> Dis., 1987, 40 (5): 373-83</a:t>
            </a:r>
          </a:p>
          <a:p>
            <a:pPr>
              <a:defRPr/>
            </a:pPr>
            <a:endParaRPr lang="cs-CZ" u="sng" dirty="0">
              <a:hlinkClick r:id="rId4"/>
            </a:endParaRPr>
          </a:p>
          <a:p>
            <a:pPr>
              <a:defRPr/>
            </a:pPr>
            <a:r>
              <a:rPr lang="cs-CZ" u="sng" dirty="0">
                <a:hlinkClick r:id="rId4"/>
              </a:rPr>
              <a:t>DOI: 10.1016/0021-9681(87)90171-8</a:t>
            </a: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</p:txBody>
      </p:sp>
      <p:sp>
        <p:nvSpPr>
          <p:cNvPr id="6149" name="Oval 7">
            <a:extLst>
              <a:ext uri="{FF2B5EF4-FFF2-40B4-BE49-F238E27FC236}">
                <a16:creationId xmlns:a16="http://schemas.microsoft.com/office/drawing/2014/main" id="{E045D877-FBCA-4444-A6B4-2576D25F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28905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6150" name="Picture 2" descr="C:\Users\IrenaKrcmova\Pictures\asthma-s1.jpg">
            <a:extLst>
              <a:ext uri="{FF2B5EF4-FFF2-40B4-BE49-F238E27FC236}">
                <a16:creationId xmlns:a16="http://schemas.microsoft.com/office/drawing/2014/main" id="{FE75F6C8-7F72-444D-8140-2A6252EF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Oval 7">
            <a:extLst>
              <a:ext uri="{FF2B5EF4-FFF2-40B4-BE49-F238E27FC236}">
                <a16:creationId xmlns:a16="http://schemas.microsoft.com/office/drawing/2014/main" id="{3B537C27-CE12-4666-9689-56443D15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868863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BD14801_">
            <a:extLst>
              <a:ext uri="{FF2B5EF4-FFF2-40B4-BE49-F238E27FC236}">
                <a16:creationId xmlns:a16="http://schemas.microsoft.com/office/drawing/2014/main" id="{05C4278D-8539-4E6D-8B17-F0BBA50B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444FFF50-468C-414B-944E-E87B3F4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57C966AF-2511-4DDE-806F-00A3A313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814388"/>
            <a:ext cx="80645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dirty="0" err="1">
                <a:solidFill>
                  <a:srgbClr val="FFCC99"/>
                </a:solidFill>
              </a:rPr>
              <a:t>Charleson</a:t>
            </a:r>
            <a:r>
              <a:rPr lang="cs-CZ" dirty="0">
                <a:solidFill>
                  <a:srgbClr val="FFCC99"/>
                </a:solidFill>
              </a:rPr>
              <a:t> </a:t>
            </a:r>
            <a:r>
              <a:rPr lang="cs-CZ" dirty="0" err="1">
                <a:solidFill>
                  <a:srgbClr val="FFCC99"/>
                </a:solidFill>
              </a:rPr>
              <a:t>Comorbidity</a:t>
            </a:r>
            <a:r>
              <a:rPr lang="cs-CZ" dirty="0">
                <a:solidFill>
                  <a:srgbClr val="FFCC99"/>
                </a:solidFill>
              </a:rPr>
              <a:t> Index</a:t>
            </a:r>
          </a:p>
          <a:p>
            <a:pPr>
              <a:defRPr/>
            </a:pPr>
            <a:r>
              <a:rPr lang="cs-CZ" u="sng" dirty="0">
                <a:solidFill>
                  <a:srgbClr val="FFCC99"/>
                </a:solidFill>
                <a:hlinkClick r:id="rId3"/>
              </a:rPr>
              <a:t>https://www.mdcalc.com/charlson-comorbidity-index-cci</a:t>
            </a: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00FFFF"/>
                </a:solidFill>
              </a:rPr>
              <a:t>Mary </a:t>
            </a:r>
            <a:r>
              <a:rPr lang="cs-CZ" b="0" dirty="0" err="1">
                <a:solidFill>
                  <a:srgbClr val="00FFFF"/>
                </a:solidFill>
              </a:rPr>
              <a:t>Charlson</a:t>
            </a:r>
            <a:r>
              <a:rPr lang="cs-CZ" b="0" dirty="0">
                <a:solidFill>
                  <a:srgbClr val="00FFFF"/>
                </a:solidFill>
              </a:rPr>
              <a:t>, MD</a:t>
            </a:r>
          </a:p>
          <a:p>
            <a:pPr>
              <a:defRPr/>
            </a:pPr>
            <a:r>
              <a:rPr lang="cs-CZ" b="0" dirty="0" err="1">
                <a:solidFill>
                  <a:srgbClr val="00FFFF"/>
                </a:solidFill>
              </a:rPr>
              <a:t>Profesorkau</a:t>
            </a:r>
            <a:r>
              <a:rPr lang="cs-CZ" b="0" dirty="0">
                <a:solidFill>
                  <a:srgbClr val="00FFFF"/>
                </a:solidFill>
              </a:rPr>
              <a:t> medicíny, vedoucí interního lékařství a předsedou programu pro magisterský program v klinické epidemiologii a výzkumu zdravotnických služeb na </a:t>
            </a:r>
            <a:r>
              <a:rPr lang="cs-CZ" b="0" dirty="0" err="1">
                <a:solidFill>
                  <a:srgbClr val="00FFFF"/>
                </a:solidFill>
              </a:rPr>
              <a:t>Weill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Cornell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Medical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College</a:t>
            </a:r>
            <a:r>
              <a:rPr lang="cs-CZ" b="0" dirty="0">
                <a:solidFill>
                  <a:srgbClr val="00FFFF"/>
                </a:solidFill>
              </a:rPr>
              <a:t>. Je také klinickou </a:t>
            </a:r>
            <a:r>
              <a:rPr lang="cs-CZ" b="0" dirty="0" err="1">
                <a:solidFill>
                  <a:srgbClr val="00FFFF"/>
                </a:solidFill>
              </a:rPr>
              <a:t>epidemiologičkou</a:t>
            </a:r>
            <a:r>
              <a:rPr lang="cs-CZ" b="0" dirty="0">
                <a:solidFill>
                  <a:srgbClr val="00FFFF"/>
                </a:solidFill>
              </a:rPr>
              <a:t> a metodoložkou. Dr. </a:t>
            </a:r>
            <a:r>
              <a:rPr lang="cs-CZ" b="0" dirty="0" err="1">
                <a:solidFill>
                  <a:srgbClr val="00FFFF"/>
                </a:solidFill>
              </a:rPr>
              <a:t>Charlson</a:t>
            </a:r>
            <a:r>
              <a:rPr lang="cs-CZ" b="0" dirty="0">
                <a:solidFill>
                  <a:srgbClr val="00FFFF"/>
                </a:solidFill>
              </a:rPr>
              <a:t> také vyvinula nové metody pro zlepšení prognostické stratifikace u akutních a chronických onemocnění ( </a:t>
            </a:r>
            <a:r>
              <a:rPr lang="cs-CZ" b="0" dirty="0" err="1">
                <a:solidFill>
                  <a:srgbClr val="00FFFF"/>
                </a:solidFill>
              </a:rPr>
              <a:t>kliasifikace</a:t>
            </a:r>
            <a:r>
              <a:rPr lang="cs-CZ" b="0" dirty="0">
                <a:solidFill>
                  <a:srgbClr val="00FFFF"/>
                </a:solidFill>
              </a:rPr>
              <a:t> komorbidit, prognostická hodnota)</a:t>
            </a:r>
          </a:p>
          <a:p>
            <a:pPr>
              <a:defRPr/>
            </a:pPr>
            <a:endParaRPr lang="cs-CZ" b="0" dirty="0">
              <a:solidFill>
                <a:srgbClr val="00FFFF"/>
              </a:solidFill>
            </a:endParaRP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První citace </a:t>
            </a:r>
          </a:p>
          <a:p>
            <a:pPr>
              <a:defRPr/>
            </a:pPr>
            <a:r>
              <a:rPr lang="cs-CZ" b="0" dirty="0" err="1">
                <a:solidFill>
                  <a:srgbClr val="00FFFF"/>
                </a:solidFill>
              </a:rPr>
              <a:t>Charlson</a:t>
            </a:r>
            <a:r>
              <a:rPr lang="cs-CZ" b="0" dirty="0">
                <a:solidFill>
                  <a:srgbClr val="00FFFF"/>
                </a:solidFill>
              </a:rPr>
              <a:t> ME, </a:t>
            </a:r>
            <a:r>
              <a:rPr lang="cs-CZ" b="0" dirty="0" err="1">
                <a:solidFill>
                  <a:srgbClr val="00FFFF"/>
                </a:solidFill>
              </a:rPr>
              <a:t>Pompel</a:t>
            </a:r>
            <a:r>
              <a:rPr lang="cs-CZ" b="0" dirty="0">
                <a:solidFill>
                  <a:srgbClr val="00FFFF"/>
                </a:solidFill>
              </a:rPr>
              <a:t> P, </a:t>
            </a:r>
            <a:r>
              <a:rPr lang="cs-CZ" b="0" dirty="0" err="1">
                <a:solidFill>
                  <a:srgbClr val="00FFFF"/>
                </a:solidFill>
              </a:rPr>
              <a:t>Ales</a:t>
            </a:r>
            <a:r>
              <a:rPr lang="cs-CZ" b="0" dirty="0">
                <a:solidFill>
                  <a:srgbClr val="00FFFF"/>
                </a:solidFill>
              </a:rPr>
              <a:t> KL. A </a:t>
            </a:r>
            <a:r>
              <a:rPr lang="cs-CZ" b="0" dirty="0" err="1">
                <a:solidFill>
                  <a:srgbClr val="00FFFF"/>
                </a:solidFill>
              </a:rPr>
              <a:t>new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method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of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classiifying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prognostic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comorbidity</a:t>
            </a:r>
            <a:r>
              <a:rPr lang="cs-CZ" b="0" dirty="0">
                <a:solidFill>
                  <a:srgbClr val="00FFFF"/>
                </a:solidFill>
              </a:rPr>
              <a:t> in </a:t>
            </a:r>
            <a:r>
              <a:rPr lang="cs-CZ" b="0" dirty="0" err="1">
                <a:solidFill>
                  <a:srgbClr val="00FFFF"/>
                </a:solidFill>
              </a:rPr>
              <a:t>longitudinal</a:t>
            </a:r>
            <a:r>
              <a:rPr lang="cs-CZ" b="0" dirty="0">
                <a:solidFill>
                  <a:srgbClr val="00FFFF"/>
                </a:solidFill>
              </a:rPr>
              <a:t> </a:t>
            </a:r>
            <a:r>
              <a:rPr lang="cs-CZ" b="0" dirty="0" err="1">
                <a:solidFill>
                  <a:srgbClr val="00FFFF"/>
                </a:solidFill>
              </a:rPr>
              <a:t>studies</a:t>
            </a:r>
            <a:r>
              <a:rPr lang="cs-CZ" b="0" dirty="0">
                <a:solidFill>
                  <a:srgbClr val="00FFFF"/>
                </a:solidFill>
              </a:rPr>
              <a:t>: </a:t>
            </a:r>
            <a:r>
              <a:rPr lang="cs-CZ" b="0" dirty="0" err="1">
                <a:solidFill>
                  <a:srgbClr val="00FFFF"/>
                </a:solidFill>
              </a:rPr>
              <a:t>dvelopment</a:t>
            </a:r>
            <a:r>
              <a:rPr lang="cs-CZ" b="0" dirty="0">
                <a:solidFill>
                  <a:srgbClr val="00FFFF"/>
                </a:solidFill>
              </a:rPr>
              <a:t> and </a:t>
            </a:r>
            <a:r>
              <a:rPr lang="cs-CZ" b="0" dirty="0" err="1">
                <a:solidFill>
                  <a:srgbClr val="00FFFF"/>
                </a:solidFill>
              </a:rPr>
              <a:t>validation</a:t>
            </a:r>
            <a:r>
              <a:rPr lang="cs-CZ" b="0" dirty="0">
                <a:solidFill>
                  <a:srgbClr val="00FFFF"/>
                </a:solidFill>
              </a:rPr>
              <a:t>. J </a:t>
            </a:r>
            <a:r>
              <a:rPr lang="cs-CZ" b="0" dirty="0" err="1">
                <a:solidFill>
                  <a:srgbClr val="00FFFF"/>
                </a:solidFill>
              </a:rPr>
              <a:t>Chronic</a:t>
            </a:r>
            <a:r>
              <a:rPr lang="cs-CZ" b="0" dirty="0">
                <a:solidFill>
                  <a:srgbClr val="00FFFF"/>
                </a:solidFill>
              </a:rPr>
              <a:t> Dis., 1987, 40 (5): 373-83</a:t>
            </a:r>
          </a:p>
          <a:p>
            <a:pPr>
              <a:defRPr/>
            </a:pPr>
            <a:endParaRPr lang="cs-CZ" u="sng" dirty="0">
              <a:hlinkClick r:id="rId4"/>
            </a:endParaRPr>
          </a:p>
          <a:p>
            <a:pPr>
              <a:defRPr/>
            </a:pPr>
            <a:r>
              <a:rPr lang="cs-CZ" u="sng" dirty="0">
                <a:hlinkClick r:id="rId4"/>
              </a:rPr>
              <a:t>DOI: 10.1016/0021-9681(87)90171-8</a:t>
            </a: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</p:txBody>
      </p:sp>
      <p:sp>
        <p:nvSpPr>
          <p:cNvPr id="7173" name="Oval 7">
            <a:extLst>
              <a:ext uri="{FF2B5EF4-FFF2-40B4-BE49-F238E27FC236}">
                <a16:creationId xmlns:a16="http://schemas.microsoft.com/office/drawing/2014/main" id="{747882F4-8265-40EE-AAA2-2BC1AE0C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28905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7174" name="Picture 2" descr="C:\Users\IrenaKrcmova\Pictures\asthma-s1.jpg">
            <a:extLst>
              <a:ext uri="{FF2B5EF4-FFF2-40B4-BE49-F238E27FC236}">
                <a16:creationId xmlns:a16="http://schemas.microsoft.com/office/drawing/2014/main" id="{F083CD36-1A1F-40B7-923F-B036A0A3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Obrázek 1">
            <a:extLst>
              <a:ext uri="{FF2B5EF4-FFF2-40B4-BE49-F238E27FC236}">
                <a16:creationId xmlns:a16="http://schemas.microsoft.com/office/drawing/2014/main" id="{80A8D868-AC81-48EC-B559-AE59951EB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916113"/>
            <a:ext cx="7858125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 descr="BD14801_">
            <a:extLst>
              <a:ext uri="{FF2B5EF4-FFF2-40B4-BE49-F238E27FC236}">
                <a16:creationId xmlns:a16="http://schemas.microsoft.com/office/drawing/2014/main" id="{B08A7448-7EC0-4845-B501-AE9C6793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ED2C0763-BFF7-4D74-AB73-EAB4E99B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pic>
        <p:nvPicPr>
          <p:cNvPr id="8196" name="Picture 2" descr="C:\Users\IrenaKrcmova\Pictures\asthma-s1.jpg">
            <a:extLst>
              <a:ext uri="{FF2B5EF4-FFF2-40B4-BE49-F238E27FC236}">
                <a16:creationId xmlns:a16="http://schemas.microsoft.com/office/drawing/2014/main" id="{67E9CEB7-BEF6-4FA3-B184-C2E85E0C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4">
            <a:extLst>
              <a:ext uri="{FF2B5EF4-FFF2-40B4-BE49-F238E27FC236}">
                <a16:creationId xmlns:a16="http://schemas.microsoft.com/office/drawing/2014/main" id="{CEA5F9CB-80E0-426D-86B6-691496752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98550"/>
            <a:ext cx="8523287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1F7ACE7-78AF-4435-A9B4-6F2B8C6BD9E7}"/>
              </a:ext>
            </a:extLst>
          </p:cNvPr>
          <p:cNvSpPr/>
          <p:nvPr/>
        </p:nvSpPr>
        <p:spPr>
          <a:xfrm>
            <a:off x="3203575" y="1084263"/>
            <a:ext cx="53292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Charleson</a:t>
            </a:r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Comorbidity</a:t>
            </a:r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Index</a:t>
            </a:r>
          </a:p>
          <a:p>
            <a:pPr>
              <a:defRPr/>
            </a:pPr>
            <a:r>
              <a:rPr lang="cs-CZ" sz="1600" u="sng" dirty="0">
                <a:solidFill>
                  <a:srgbClr val="FFCC99"/>
                </a:solidFill>
                <a:hlinkClick r:id="rId6"/>
              </a:rPr>
              <a:t>https://www.mdcalc.com/charlson-comorbidity-index-cci</a:t>
            </a:r>
            <a:endParaRPr lang="cs-CZ" sz="1600" dirty="0">
              <a:solidFill>
                <a:srgbClr val="FFCC99"/>
              </a:solidFill>
            </a:endParaRPr>
          </a:p>
        </p:txBody>
      </p:sp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BD14801_">
            <a:extLst>
              <a:ext uri="{FF2B5EF4-FFF2-40B4-BE49-F238E27FC236}">
                <a16:creationId xmlns:a16="http://schemas.microsoft.com/office/drawing/2014/main" id="{0EA3480E-9DA7-4119-BA86-0EC3E11A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AE761C86-E929-4F51-AB58-186F529B5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963A31DE-36D1-4DD7-9726-D0E6270A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028700"/>
            <a:ext cx="8066088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00FFFF"/>
                </a:solidFill>
              </a:rPr>
              <a:t>1 každý: </a:t>
            </a:r>
          </a:p>
          <a:p>
            <a:r>
              <a:rPr lang="cs-CZ" altLang="en-US" b="0">
                <a:solidFill>
                  <a:srgbClr val="FFCC99"/>
                </a:solidFill>
              </a:rPr>
              <a:t>infarkt myokardu, městnavé srdeční selhání, onemocnění periferních cév, demence, cerebrovaskulární onemocnění, chronické onemocnění plic, onemocnění pojivové tkáně, vředy, chronické onemocnění jater, cukrovka.</a:t>
            </a:r>
          </a:p>
          <a:p>
            <a:endParaRPr lang="cs-CZ" altLang="en-US" b="0">
              <a:solidFill>
                <a:srgbClr val="FFCC99"/>
              </a:solidFill>
            </a:endParaRPr>
          </a:p>
          <a:p>
            <a:r>
              <a:rPr lang="cs-CZ" altLang="en-US">
                <a:solidFill>
                  <a:srgbClr val="00FFFF"/>
                </a:solidFill>
              </a:rPr>
              <a:t>2 každý: </a:t>
            </a:r>
          </a:p>
          <a:p>
            <a:r>
              <a:rPr lang="cs-CZ" altLang="en-US" b="0">
                <a:solidFill>
                  <a:srgbClr val="FFCC99"/>
                </a:solidFill>
              </a:rPr>
              <a:t>hemiplegie, středně těžké nebo těžké onemocnění ledvin, cukrovka s poškozením koncových orgánů, nádor, leukémie, lymfom.</a:t>
            </a:r>
          </a:p>
          <a:p>
            <a:endParaRPr lang="cs-CZ" altLang="en-US" b="0">
              <a:solidFill>
                <a:srgbClr val="FFCC99"/>
              </a:solidFill>
            </a:endParaRPr>
          </a:p>
          <a:p>
            <a:r>
              <a:rPr lang="cs-CZ" altLang="en-US">
                <a:solidFill>
                  <a:srgbClr val="00FFFF"/>
                </a:solidFill>
              </a:rPr>
              <a:t>3 každý:</a:t>
            </a:r>
          </a:p>
          <a:p>
            <a:r>
              <a:rPr lang="cs-CZ" altLang="en-US" b="0">
                <a:solidFill>
                  <a:srgbClr val="FFCC99"/>
                </a:solidFill>
              </a:rPr>
              <a:t>středně závažné nebo závažné onemocnění jater.</a:t>
            </a:r>
          </a:p>
          <a:p>
            <a:endParaRPr lang="cs-CZ" altLang="en-US" b="0">
              <a:solidFill>
                <a:srgbClr val="FFCC99"/>
              </a:solidFill>
            </a:endParaRPr>
          </a:p>
          <a:p>
            <a:r>
              <a:rPr lang="cs-CZ" altLang="en-US">
                <a:solidFill>
                  <a:srgbClr val="00FFFF"/>
                </a:solidFill>
              </a:rPr>
              <a:t>6 každý:</a:t>
            </a:r>
          </a:p>
          <a:p>
            <a:r>
              <a:rPr lang="cs-CZ" altLang="en-US" b="0">
                <a:solidFill>
                  <a:srgbClr val="FFCC99"/>
                </a:solidFill>
              </a:rPr>
              <a:t>maligní nádor, metastázy, AIDS.</a:t>
            </a:r>
          </a:p>
          <a:p>
            <a:r>
              <a:rPr lang="cs-CZ" altLang="en-US" b="0">
                <a:solidFill>
                  <a:srgbClr val="FFCC99"/>
                </a:solidFill>
              </a:rPr>
              <a:t> </a:t>
            </a:r>
          </a:p>
          <a:p>
            <a:r>
              <a:rPr lang="cs-CZ" altLang="en-US" b="0">
                <a:solidFill>
                  <a:srgbClr val="00FFFF"/>
                </a:solidFill>
              </a:rPr>
              <a:t>Charlsonův index, zejména Charlson / Deyo, následovaný Elixhauserem, byl nejčastěji se studiemi komorbidity a multimorbidity</a:t>
            </a:r>
            <a:r>
              <a:rPr lang="cs-CZ" altLang="en-US" b="0">
                <a:solidFill>
                  <a:srgbClr val="FFCC99"/>
                </a:solidFill>
              </a:rPr>
              <a:t>.</a:t>
            </a:r>
          </a:p>
          <a:p>
            <a:endParaRPr lang="cs-CZ" altLang="en-US">
              <a:solidFill>
                <a:srgbClr val="FFCC99"/>
              </a:solidFill>
            </a:endParaRPr>
          </a:p>
        </p:txBody>
      </p:sp>
      <p:sp>
        <p:nvSpPr>
          <p:cNvPr id="10245" name="Oval 7">
            <a:extLst>
              <a:ext uri="{FF2B5EF4-FFF2-40B4-BE49-F238E27FC236}">
                <a16:creationId xmlns:a16="http://schemas.microsoft.com/office/drawing/2014/main" id="{9067D3C3-361A-41F5-B5B1-C6FE2C6F0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15570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10246" name="Picture 2" descr="C:\Users\IrenaKrcmova\Pictures\asthma-s1.jpg">
            <a:extLst>
              <a:ext uri="{FF2B5EF4-FFF2-40B4-BE49-F238E27FC236}">
                <a16:creationId xmlns:a16="http://schemas.microsoft.com/office/drawing/2014/main" id="{3CC601A2-5209-4517-B648-36DAE804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val 7">
            <a:extLst>
              <a:ext uri="{FF2B5EF4-FFF2-40B4-BE49-F238E27FC236}">
                <a16:creationId xmlns:a16="http://schemas.microsoft.com/office/drawing/2014/main" id="{AF5D4FC6-0C42-401A-A04A-42CD95FCA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437063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BD14801_">
            <a:extLst>
              <a:ext uri="{FF2B5EF4-FFF2-40B4-BE49-F238E27FC236}">
                <a16:creationId xmlns:a16="http://schemas.microsoft.com/office/drawing/2014/main" id="{5CF15F89-A9D6-41CC-9942-1BCD879D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8C538954-E01F-44D2-8680-B58C982E9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866179B-30C1-4D00-83FF-41CDDCD9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028700"/>
            <a:ext cx="8066088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FFFF"/>
                </a:solidFill>
              </a:rPr>
              <a:t>Sledované otázky</a:t>
            </a: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7</a:t>
            </a:r>
            <a:r>
              <a:rPr lang="cs-CZ" dirty="0">
                <a:solidFill>
                  <a:srgbClr val="FFCC99"/>
                </a:solidFill>
              </a:rPr>
              <a:t>. Prodělal COVID   ANO/NE     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 (pokud ANO, prosím o odpovědi - otázky 8 - 16)</a:t>
            </a: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8. </a:t>
            </a:r>
            <a:r>
              <a:rPr lang="cs-CZ" dirty="0">
                <a:solidFill>
                  <a:srgbClr val="FFCC99"/>
                </a:solidFill>
              </a:rPr>
              <a:t>Kdy prodělal COVID    </a:t>
            </a:r>
            <a:r>
              <a:rPr lang="cs-CZ" b="0" dirty="0">
                <a:solidFill>
                  <a:srgbClr val="FFCC99"/>
                </a:solidFill>
              </a:rPr>
              <a:t>(měsíc/rok )   </a:t>
            </a: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9.</a:t>
            </a:r>
            <a:r>
              <a:rPr lang="cs-CZ" dirty="0">
                <a:solidFill>
                  <a:srgbClr val="FFCC99"/>
                </a:solidFill>
              </a:rPr>
              <a:t> Doba trvání potíží        </a:t>
            </a:r>
            <a:r>
              <a:rPr lang="cs-CZ" b="0" dirty="0">
                <a:solidFill>
                  <a:srgbClr val="FFCC99"/>
                </a:solidFill>
              </a:rPr>
              <a:t>(týdny -  zaškrtnout ) 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                          A)  akutní 0 - 4 týdny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                          B)  subakutní 5. -12. týden ( </a:t>
            </a:r>
            <a:r>
              <a:rPr lang="cs-CZ" b="0" dirty="0" err="1">
                <a:solidFill>
                  <a:srgbClr val="FFCC99"/>
                </a:solidFill>
              </a:rPr>
              <a:t>ongoing</a:t>
            </a:r>
            <a:r>
              <a:rPr lang="cs-CZ" b="0" dirty="0">
                <a:solidFill>
                  <a:srgbClr val="FFCC99"/>
                </a:solidFill>
              </a:rPr>
              <a:t> </a:t>
            </a:r>
            <a:r>
              <a:rPr lang="cs-CZ" b="0" dirty="0" err="1">
                <a:solidFill>
                  <a:srgbClr val="FFCC99"/>
                </a:solidFill>
              </a:rPr>
              <a:t>covid</a:t>
            </a:r>
            <a:r>
              <a:rPr lang="cs-CZ" b="0" dirty="0">
                <a:solidFill>
                  <a:srgbClr val="FFCC99"/>
                </a:solidFill>
              </a:rPr>
              <a:t>)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                          C)  </a:t>
            </a:r>
            <a:r>
              <a:rPr lang="cs-CZ" b="0" dirty="0" err="1">
                <a:solidFill>
                  <a:srgbClr val="FFCC99"/>
                </a:solidFill>
              </a:rPr>
              <a:t>postCOVID</a:t>
            </a:r>
            <a:r>
              <a:rPr lang="cs-CZ" b="0" dirty="0">
                <a:solidFill>
                  <a:srgbClr val="FFCC99"/>
                </a:solidFill>
              </a:rPr>
              <a:t> (chronický COVID) déle než 12 týdnů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 </a:t>
            </a: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 10. </a:t>
            </a:r>
            <a:r>
              <a:rPr lang="cs-CZ" dirty="0">
                <a:solidFill>
                  <a:srgbClr val="FFCC99"/>
                </a:solidFill>
              </a:rPr>
              <a:t>Byl s COVID v nemocnici  ANO/NE 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      (pokud ANO –  otázka 10. 1. , </a:t>
            </a:r>
            <a:r>
              <a:rPr lang="cs-CZ" b="0" dirty="0" err="1">
                <a:solidFill>
                  <a:srgbClr val="FFCC99"/>
                </a:solidFill>
              </a:rPr>
              <a:t>zaškrnout</a:t>
            </a:r>
            <a:r>
              <a:rPr lang="cs-CZ" b="0" dirty="0">
                <a:solidFill>
                  <a:srgbClr val="FFCC99"/>
                </a:solidFill>
              </a:rPr>
              <a:t>) 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       10.1.  komplikace COVID:  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         pneumonie  -   plicní embolizace -   respirační insuficience</a:t>
            </a: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b="0" dirty="0">
              <a:solidFill>
                <a:srgbClr val="FFCC99"/>
              </a:solidFill>
            </a:endParaRPr>
          </a:p>
        </p:txBody>
      </p:sp>
      <p:sp>
        <p:nvSpPr>
          <p:cNvPr id="11269" name="Oval 7">
            <a:extLst>
              <a:ext uri="{FF2B5EF4-FFF2-40B4-BE49-F238E27FC236}">
                <a16:creationId xmlns:a16="http://schemas.microsoft.com/office/drawing/2014/main" id="{11C4A200-D0DE-4313-A862-B6DC4E338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15570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11270" name="Picture 2" descr="C:\Users\IrenaKrcmova\Pictures\asthma-s1.jpg">
            <a:extLst>
              <a:ext uri="{FF2B5EF4-FFF2-40B4-BE49-F238E27FC236}">
                <a16:creationId xmlns:a16="http://schemas.microsoft.com/office/drawing/2014/main" id="{CB6EA85A-973B-42E9-8FE1-FE1E3E52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BD14801_">
            <a:extLst>
              <a:ext uri="{FF2B5EF4-FFF2-40B4-BE49-F238E27FC236}">
                <a16:creationId xmlns:a16="http://schemas.microsoft.com/office/drawing/2014/main" id="{EE9C9403-E579-48BC-8B1C-709229C4F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5175"/>
            <a:ext cx="5832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ED0CE5E4-81AB-4622-ADB8-BAD88CF22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7175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dirty="0" err="1">
                <a:solidFill>
                  <a:srgbClr val="00FFFF"/>
                </a:solidFill>
              </a:rPr>
              <a:t>Covid</a:t>
            </a:r>
            <a:r>
              <a:rPr lang="cs-CZ" sz="2800" dirty="0">
                <a:solidFill>
                  <a:srgbClr val="00FFFF"/>
                </a:solidFill>
              </a:rPr>
              <a:t>, AB a biologická léčba, vakcinace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D52BE8F7-9308-4F4B-8552-2782A537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028700"/>
            <a:ext cx="860425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FFFF"/>
                </a:solidFill>
              </a:rPr>
              <a:t>Sledované otázky</a:t>
            </a: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11.</a:t>
            </a:r>
            <a:r>
              <a:rPr lang="cs-CZ" dirty="0">
                <a:solidFill>
                  <a:srgbClr val="FFCC99"/>
                </a:solidFill>
              </a:rPr>
              <a:t>  Zhoršilo se při COVID  astma           ANO /NE</a:t>
            </a:r>
            <a:endParaRPr lang="cs-CZ" sz="180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12.</a:t>
            </a:r>
            <a:r>
              <a:rPr lang="cs-CZ" dirty="0">
                <a:solidFill>
                  <a:srgbClr val="FFCC99"/>
                </a:solidFill>
              </a:rPr>
              <a:t> Musel brát systémové  kortikoidy pro zhoršení astmatu při   </a:t>
            </a:r>
          </a:p>
          <a:p>
            <a:pPr>
              <a:defRPr/>
            </a:pPr>
            <a:r>
              <a:rPr lang="cs-CZ" dirty="0">
                <a:solidFill>
                  <a:srgbClr val="FFCC99"/>
                </a:solidFill>
              </a:rPr>
              <a:t>       COVID    ANO/ NE</a:t>
            </a:r>
            <a:endParaRPr lang="cs-CZ" sz="180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13.   </a:t>
            </a:r>
            <a:r>
              <a:rPr lang="cs-CZ" dirty="0">
                <a:solidFill>
                  <a:srgbClr val="FFCC99"/>
                </a:solidFill>
              </a:rPr>
              <a:t>Byla provedena úprava léčby  IKS   ANO/ NE</a:t>
            </a:r>
            <a:endParaRPr lang="cs-CZ" sz="180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14.   </a:t>
            </a:r>
            <a:r>
              <a:rPr lang="cs-CZ" dirty="0">
                <a:solidFill>
                  <a:srgbClr val="FFCC99"/>
                </a:solidFill>
              </a:rPr>
              <a:t>Přetrvávají příznaky od COVID nemoci    ANO/NE</a:t>
            </a:r>
            <a:endParaRPr lang="cs-CZ" sz="1800" dirty="0">
              <a:solidFill>
                <a:srgbClr val="FFCC99"/>
              </a:solidFill>
            </a:endParaRPr>
          </a:p>
          <a:p>
            <a:pPr lvl="1">
              <a:defRPr/>
            </a:pPr>
            <a:r>
              <a:rPr lang="cs-CZ" dirty="0">
                <a:solidFill>
                  <a:srgbClr val="FFCC99"/>
                </a:solidFill>
              </a:rPr>
              <a:t>    námahová dušnost je horší          ANO / NE</a:t>
            </a:r>
            <a:endParaRPr lang="cs-CZ" sz="1800" dirty="0">
              <a:solidFill>
                <a:srgbClr val="FFCC99"/>
              </a:solidFill>
            </a:endParaRPr>
          </a:p>
          <a:p>
            <a:pPr lvl="1">
              <a:defRPr/>
            </a:pPr>
            <a:r>
              <a:rPr lang="cs-CZ" dirty="0">
                <a:solidFill>
                  <a:srgbClr val="FFCC99"/>
                </a:solidFill>
              </a:rPr>
              <a:t>    kašel je horší                                  ANO / NE</a:t>
            </a:r>
            <a:endParaRPr lang="cs-CZ" sz="1800" dirty="0">
              <a:solidFill>
                <a:srgbClr val="FFCC99"/>
              </a:solidFill>
            </a:endParaRPr>
          </a:p>
          <a:p>
            <a:pPr lvl="1">
              <a:defRPr/>
            </a:pPr>
            <a:r>
              <a:rPr lang="cs-CZ" dirty="0">
                <a:solidFill>
                  <a:srgbClr val="FFCC99"/>
                </a:solidFill>
              </a:rPr>
              <a:t>    porucha chuti, čichu trvá              ANO / NE</a:t>
            </a:r>
            <a:endParaRPr lang="cs-CZ" sz="1800" dirty="0">
              <a:solidFill>
                <a:srgbClr val="FFCC99"/>
              </a:solidFill>
            </a:endParaRPr>
          </a:p>
          <a:p>
            <a:pPr lvl="1">
              <a:defRPr/>
            </a:pPr>
            <a:r>
              <a:rPr lang="cs-CZ" dirty="0">
                <a:solidFill>
                  <a:srgbClr val="FFCC99"/>
                </a:solidFill>
              </a:rPr>
              <a:t>    únava trvá                                       ANO / NE</a:t>
            </a:r>
            <a:endParaRPr lang="cs-CZ" sz="180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15.</a:t>
            </a:r>
            <a:r>
              <a:rPr lang="cs-CZ" dirty="0">
                <a:solidFill>
                  <a:srgbClr val="FFCC99"/>
                </a:solidFill>
              </a:rPr>
              <a:t>   Poslední Astma </a:t>
            </a:r>
            <a:r>
              <a:rPr lang="cs-CZ" dirty="0" err="1">
                <a:solidFill>
                  <a:srgbClr val="FFCC99"/>
                </a:solidFill>
              </a:rPr>
              <a:t>Control</a:t>
            </a:r>
            <a:r>
              <a:rPr lang="cs-CZ" dirty="0">
                <a:solidFill>
                  <a:srgbClr val="FFCC99"/>
                </a:solidFill>
              </a:rPr>
              <a:t> Test před COVID</a:t>
            </a:r>
            <a:endParaRPr lang="cs-CZ" sz="180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cs-CZ" b="0" dirty="0">
                <a:solidFill>
                  <a:srgbClr val="FFCC99"/>
                </a:solidFill>
              </a:rPr>
              <a:t>16.   </a:t>
            </a:r>
            <a:r>
              <a:rPr lang="cs-CZ" dirty="0">
                <a:solidFill>
                  <a:srgbClr val="FFCC99"/>
                </a:solidFill>
              </a:rPr>
              <a:t>První Astma </a:t>
            </a:r>
            <a:r>
              <a:rPr lang="cs-CZ" dirty="0" err="1">
                <a:solidFill>
                  <a:srgbClr val="FFCC99"/>
                </a:solidFill>
              </a:rPr>
              <a:t>Control</a:t>
            </a:r>
            <a:r>
              <a:rPr lang="cs-CZ" dirty="0">
                <a:solidFill>
                  <a:srgbClr val="FFCC99"/>
                </a:solidFill>
              </a:rPr>
              <a:t> Test po COVID</a:t>
            </a:r>
            <a:endParaRPr lang="cs-CZ" sz="1800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  <a:p>
            <a:pPr>
              <a:defRPr/>
            </a:pPr>
            <a:endParaRPr lang="cs-CZ" dirty="0">
              <a:solidFill>
                <a:srgbClr val="FFCC99"/>
              </a:solidFill>
            </a:endParaRPr>
          </a:p>
        </p:txBody>
      </p:sp>
      <p:sp>
        <p:nvSpPr>
          <p:cNvPr id="12293" name="Oval 7">
            <a:extLst>
              <a:ext uri="{FF2B5EF4-FFF2-40B4-BE49-F238E27FC236}">
                <a16:creationId xmlns:a16="http://schemas.microsoft.com/office/drawing/2014/main" id="{5C1DA75E-9315-40C2-AE22-27A92767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155700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12294" name="Picture 2" descr="C:\Users\IrenaKrcmova\Pictures\asthma-s1.jpg">
            <a:extLst>
              <a:ext uri="{FF2B5EF4-FFF2-40B4-BE49-F238E27FC236}">
                <a16:creationId xmlns:a16="http://schemas.microsoft.com/office/drawing/2014/main" id="{9E9AAE3B-E997-4B72-A82F-6EC91AD4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952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7">
            <a:extLst>
              <a:ext uri="{FF2B5EF4-FFF2-40B4-BE49-F238E27FC236}">
                <a16:creationId xmlns:a16="http://schemas.microsoft.com/office/drawing/2014/main" id="{EBAC0294-BC76-4D1D-9CE1-673432F8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437063"/>
            <a:ext cx="215900" cy="2159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</TotalTime>
  <Words>1225</Words>
  <Application>Microsoft Office PowerPoint</Application>
  <PresentationFormat>Předvádění na obrazovce (4:3)</PresentationFormat>
  <Paragraphs>216</Paragraphs>
  <Slides>16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Arial CE</vt:lpstr>
      <vt:lpstr>Výchozí návrh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LF UH 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rada.sedlak@gmail.com</cp:lastModifiedBy>
  <cp:revision>379</cp:revision>
  <dcterms:created xsi:type="dcterms:W3CDTF">2007-11-16T08:09:41Z</dcterms:created>
  <dcterms:modified xsi:type="dcterms:W3CDTF">2024-06-12T09:30:10Z</dcterms:modified>
</cp:coreProperties>
</file>